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796" r:id="rId2"/>
    <p:sldId id="411" r:id="rId3"/>
    <p:sldId id="259" r:id="rId4"/>
    <p:sldId id="390" r:id="rId5"/>
    <p:sldId id="410" r:id="rId6"/>
    <p:sldId id="282" r:id="rId7"/>
    <p:sldId id="400" r:id="rId8"/>
    <p:sldId id="797" r:id="rId9"/>
    <p:sldId id="258" r:id="rId10"/>
  </p:sldIdLst>
  <p:sldSz cx="9144000" cy="5143500" type="screen16x9"/>
  <p:notesSz cx="6858000" cy="9144000"/>
  <p:defaultTextStyle>
    <a:defPPr>
      <a:defRPr lang="fi-FI"/>
    </a:defPPr>
    <a:lvl1pPr marL="0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1pPr>
    <a:lvl2pPr marL="320954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2pPr>
    <a:lvl3pPr marL="641909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3pPr>
    <a:lvl4pPr marL="962863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4pPr>
    <a:lvl5pPr marL="1283818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5pPr>
    <a:lvl6pPr marL="1604772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6pPr>
    <a:lvl7pPr marL="1925726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7pPr>
    <a:lvl8pPr marL="2246681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8pPr>
    <a:lvl9pPr marL="2567635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1181" autoAdjust="0"/>
  </p:normalViewPr>
  <p:slideViewPr>
    <p:cSldViewPr snapToGrid="0">
      <p:cViewPr varScale="1">
        <p:scale>
          <a:sx n="51" d="100"/>
          <a:sy n="51" d="100"/>
        </p:scale>
        <p:origin x="118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68E4B-F804-4C85-902F-B7B7F1E6DBF3}" type="datetimeFigureOut">
              <a:rPr lang="fi-FI" smtClean="0"/>
              <a:t>8.5.2025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4CAE2-4457-4931-A73D-305953F3A2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184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10F27-D57E-485A-8DBC-707470BF108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60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70659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fld id="{FE07AB83-B557-4227-ADB2-808BCE048777}" type="slidenum">
              <a:rPr lang="fi-FI" altLang="fi-FI">
                <a:latin typeface="Times" pitchFamily="18" charset="0"/>
                <a:ea typeface="MS PGothic" pitchFamily="34" charset="-128"/>
              </a:rPr>
              <a:pPr eaLnBrk="0" hangingPunct="0"/>
              <a:t>6</a:t>
            </a:fld>
            <a:endParaRPr lang="fi-FI" altLang="fi-FI">
              <a:latin typeface="Times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253BE-D709-276E-F1DD-946D73C5A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ian kuvan paikkamerkki 1">
            <a:extLst>
              <a:ext uri="{FF2B5EF4-FFF2-40B4-BE49-F238E27FC236}">
                <a16:creationId xmlns:a16="http://schemas.microsoft.com/office/drawing/2014/main" id="{548D9A71-FFBE-465D-6B45-4F5D3BEFAF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Huomautusten paikkamerkki 2">
            <a:extLst>
              <a:ext uri="{FF2B5EF4-FFF2-40B4-BE49-F238E27FC236}">
                <a16:creationId xmlns:a16="http://schemas.microsoft.com/office/drawing/2014/main" id="{A71CBAF7-FF77-A72B-82E3-A4E2948EFA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70659" name="Dian numeron paikkamerkki 3">
            <a:extLst>
              <a:ext uri="{FF2B5EF4-FFF2-40B4-BE49-F238E27FC236}">
                <a16:creationId xmlns:a16="http://schemas.microsoft.com/office/drawing/2014/main" id="{04A69413-BCAB-51EA-89F8-5681E6811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fld id="{FE07AB83-B557-4227-ADB2-808BCE048777}" type="slidenum">
              <a:rPr lang="fi-FI" altLang="fi-FI">
                <a:latin typeface="Times" pitchFamily="18" charset="0"/>
                <a:ea typeface="MS PGothic" pitchFamily="34" charset="-128"/>
              </a:rPr>
              <a:pPr eaLnBrk="0" hangingPunct="0"/>
              <a:t>8</a:t>
            </a:fld>
            <a:endParaRPr lang="fi-FI" altLang="fi-FI">
              <a:latin typeface="Times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35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4F8B5724-A64B-FF4B-92B7-4C466CBF2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64" y="0"/>
            <a:ext cx="4214537" cy="51435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1F4E156-C9A9-294F-BACD-83E59AAE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60" y="1144399"/>
            <a:ext cx="6007541" cy="131679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BD41C6F8-A378-4048-8967-09EBC9B2E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27097" y="4756788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rgbClr val="767171"/>
                </a:solidFill>
              </a:defRPr>
            </a:lvl1pPr>
          </a:lstStyle>
          <a:p>
            <a:fld id="{271F92B3-1B48-4EA1-90CC-06410BE2E600}" type="datetime1">
              <a:rPr lang="fi-FI" smtClean="0"/>
              <a:t>8.5.2025</a:t>
            </a:fld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ECDFEDF9-560B-2E42-AD9F-88F9385BFDA6}"/>
              </a:ext>
            </a:extLst>
          </p:cNvPr>
          <p:cNvCxnSpPr>
            <a:cxnSpLocks/>
          </p:cNvCxnSpPr>
          <p:nvPr userDrawn="1"/>
        </p:nvCxnSpPr>
        <p:spPr>
          <a:xfrm>
            <a:off x="452673" y="2571750"/>
            <a:ext cx="5432080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392401" y="2799360"/>
            <a:ext cx="5301371" cy="110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7F7F7F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5" name="d_Security"/>
          <p:cNvSpPr txBox="1"/>
          <p:nvPr userDrawn="1"/>
        </p:nvSpPr>
        <p:spPr>
          <a:xfrm>
            <a:off x="6709438" y="4771344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/>
              <a:t>Julkinen</a:t>
            </a:r>
            <a:endParaRPr lang="fi-FI" sz="720" cap="all" baseline="0" dirty="0"/>
          </a:p>
        </p:txBody>
      </p:sp>
      <p:sp>
        <p:nvSpPr>
          <p:cNvPr id="17" name="duname"/>
          <p:cNvSpPr txBox="1"/>
          <p:nvPr userDrawn="1"/>
        </p:nvSpPr>
        <p:spPr>
          <a:xfrm>
            <a:off x="408051" y="4761236"/>
            <a:ext cx="2160240" cy="20313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/>
            <a:r>
              <a:rPr lang="fi-FI" sz="700" dirty="0"/>
              <a:t>© Teollisuuden Voima Oyj</a:t>
            </a:r>
          </a:p>
        </p:txBody>
      </p:sp>
      <p:pic>
        <p:nvPicPr>
          <p:cNvPr id="19" name="DualUs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000" y="3812400"/>
            <a:ext cx="36000" cy="7542"/>
          </a:xfrm>
          <a:prstGeom prst="rect">
            <a:avLst/>
          </a:prstGeom>
        </p:spPr>
      </p:pic>
      <p:sp>
        <p:nvSpPr>
          <p:cNvPr id="21" name="countryoforigin"/>
          <p:cNvSpPr txBox="1"/>
          <p:nvPr userDrawn="1"/>
        </p:nvSpPr>
        <p:spPr>
          <a:xfrm>
            <a:off x="475201" y="4291200"/>
            <a:ext cx="33052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fi-FI" sz="9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786CCD25-4C8B-5840-B46B-F86A767AD0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" y="0"/>
            <a:ext cx="1735494" cy="1238272"/>
          </a:xfrm>
          <a:prstGeom prst="rect">
            <a:avLst/>
          </a:prstGeom>
        </p:spPr>
      </p:pic>
      <p:sp>
        <p:nvSpPr>
          <p:cNvPr id="16" name="d_TrainingMaterial">
            <a:extLst>
              <a:ext uri="{FF2B5EF4-FFF2-40B4-BE49-F238E27FC236}">
                <a16:creationId xmlns:a16="http://schemas.microsoft.com/office/drawing/2014/main" id="{69B1BE9C-5C44-445A-8F8A-13DDA48BDE4B}"/>
              </a:ext>
            </a:extLst>
          </p:cNvPr>
          <p:cNvSpPr txBox="1"/>
          <p:nvPr userDrawn="1"/>
        </p:nvSpPr>
        <p:spPr>
          <a:xfrm>
            <a:off x="7858496" y="4756788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195364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F4E156-C9A9-294F-BACD-83E59AAE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60" y="761975"/>
            <a:ext cx="6007541" cy="169921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2CA50569-2D47-FF4B-80D7-FDFD2D8FA878}"/>
              </a:ext>
            </a:extLst>
          </p:cNvPr>
          <p:cNvCxnSpPr>
            <a:cxnSpLocks/>
          </p:cNvCxnSpPr>
          <p:nvPr userDrawn="1"/>
        </p:nvCxnSpPr>
        <p:spPr>
          <a:xfrm>
            <a:off x="452673" y="2571750"/>
            <a:ext cx="543208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>
            <a:extLst>
              <a:ext uri="{FF2B5EF4-FFF2-40B4-BE49-F238E27FC236}">
                <a16:creationId xmlns:a16="http://schemas.microsoft.com/office/drawing/2014/main" id="{CD2B61E2-F626-6048-A830-F0F134BA1D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98" y="0"/>
            <a:ext cx="4236602" cy="5143500"/>
          </a:xfrm>
          <a:prstGeom prst="rect">
            <a:avLst/>
          </a:prstGeom>
        </p:spPr>
      </p:pic>
      <p:sp>
        <p:nvSpPr>
          <p:cNvPr id="7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>
                <a:solidFill>
                  <a:schemeClr val="bg1"/>
                </a:solidFill>
              </a:rPr>
              <a:t>Julkinen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0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F4E156-C9A9-294F-BACD-83E59AAE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60" y="761975"/>
            <a:ext cx="6007541" cy="169921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2CA50569-2D47-FF4B-80D7-FDFD2D8FA878}"/>
              </a:ext>
            </a:extLst>
          </p:cNvPr>
          <p:cNvCxnSpPr>
            <a:cxnSpLocks/>
          </p:cNvCxnSpPr>
          <p:nvPr userDrawn="1"/>
        </p:nvCxnSpPr>
        <p:spPr>
          <a:xfrm>
            <a:off x="452673" y="2571750"/>
            <a:ext cx="5432080" cy="0"/>
          </a:xfrm>
          <a:prstGeom prst="line">
            <a:avLst/>
          </a:prstGeom>
          <a:ln w="571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93EC2CF9-2917-314A-BCDB-509E70B7A4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98" y="0"/>
            <a:ext cx="4236602" cy="5143500"/>
          </a:xfrm>
          <a:prstGeom prst="rect">
            <a:avLst/>
          </a:prstGeom>
        </p:spPr>
      </p:pic>
      <p:sp>
        <p:nvSpPr>
          <p:cNvPr id="8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>
                <a:solidFill>
                  <a:schemeClr val="tx2"/>
                </a:solidFill>
              </a:rPr>
              <a:t>Julkinen</a:t>
            </a:r>
            <a:endParaRPr lang="fi-FI" sz="720" cap="all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3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F4E156-C9A9-294F-BACD-83E59AAE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59" y="569309"/>
            <a:ext cx="6445952" cy="224135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960" b="1" strike="noStrike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2CA50569-2D47-FF4B-80D7-FDFD2D8FA878}"/>
              </a:ext>
            </a:extLst>
          </p:cNvPr>
          <p:cNvCxnSpPr>
            <a:cxnSpLocks/>
          </p:cNvCxnSpPr>
          <p:nvPr userDrawn="1"/>
        </p:nvCxnSpPr>
        <p:spPr>
          <a:xfrm>
            <a:off x="452673" y="2921225"/>
            <a:ext cx="543208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>
                <a:solidFill>
                  <a:schemeClr val="bg1"/>
                </a:solidFill>
              </a:rPr>
              <a:t>Julkinen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ect_1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1541D36-38DE-9348-B389-E325EDFCF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878" y="350826"/>
            <a:ext cx="8406245" cy="432356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432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>
                <a:solidFill>
                  <a:schemeClr val="bg1"/>
                </a:solidFill>
              </a:rPr>
              <a:t>Julkinen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ect_2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4564C769-C00B-7743-86A0-2394D779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878" y="350826"/>
            <a:ext cx="8406245" cy="432356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432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>
                <a:solidFill>
                  <a:schemeClr val="bg1"/>
                </a:solidFill>
              </a:rPr>
              <a:t>Julkinen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ect_3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56E76E21-C323-8742-B6DE-0C054700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878" y="350826"/>
            <a:ext cx="8406245" cy="432356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432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>
                <a:solidFill>
                  <a:schemeClr val="bg1"/>
                </a:solidFill>
              </a:rPr>
              <a:t>Julkinen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6FB73A44-92E8-A244-8737-9E8576D702A5}"/>
              </a:ext>
            </a:extLst>
          </p:cNvPr>
          <p:cNvSpPr txBox="1"/>
          <p:nvPr userDrawn="1"/>
        </p:nvSpPr>
        <p:spPr>
          <a:xfrm>
            <a:off x="393539" y="1933350"/>
            <a:ext cx="5735256" cy="5355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i-FI" sz="2880" dirty="0"/>
              <a:t>Kiitos!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F8B5724-A64B-FF4B-92B7-4C466CBF2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64" y="0"/>
            <a:ext cx="4214537" cy="5143500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ECDFEDF9-560B-2E42-AD9F-88F9385BFDA6}"/>
              </a:ext>
            </a:extLst>
          </p:cNvPr>
          <p:cNvCxnSpPr>
            <a:cxnSpLocks/>
          </p:cNvCxnSpPr>
          <p:nvPr userDrawn="1"/>
        </p:nvCxnSpPr>
        <p:spPr>
          <a:xfrm>
            <a:off x="452673" y="2571750"/>
            <a:ext cx="5432080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_Copyright"/>
          <p:cNvSpPr txBox="1"/>
          <p:nvPr userDrawn="1"/>
        </p:nvSpPr>
        <p:spPr>
          <a:xfrm>
            <a:off x="391690" y="4749029"/>
            <a:ext cx="1435406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/>
              <a:t>© Teollisuuden Voima Oyj</a:t>
            </a:r>
            <a:endParaRPr lang="fi-FI" sz="720" dirty="0"/>
          </a:p>
        </p:txBody>
      </p:sp>
      <p:sp>
        <p:nvSpPr>
          <p:cNvPr id="15" name="d_Security"/>
          <p:cNvSpPr txBox="1"/>
          <p:nvPr userDrawn="1"/>
        </p:nvSpPr>
        <p:spPr>
          <a:xfrm>
            <a:off x="6918605" y="477134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/>
              <a:t>Julkinen</a:t>
            </a:r>
            <a:endParaRPr lang="fi-FI" sz="720" cap="all" baseline="0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BD41C6F8-A378-4048-8967-09EBC9B2E894}"/>
              </a:ext>
            </a:extLst>
          </p:cNvPr>
          <p:cNvSpPr txBox="1">
            <a:spLocks/>
          </p:cNvSpPr>
          <p:nvPr userDrawn="1"/>
        </p:nvSpPr>
        <p:spPr>
          <a:xfrm>
            <a:off x="1827097" y="4753645"/>
            <a:ext cx="940985" cy="19390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 marL="0" algn="ctr" defTabSz="713232" rtl="0" eaLnBrk="1" latinLnBrk="0" hangingPunct="1">
              <a:defRPr sz="7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29CAE-366E-BB4D-A8B9-6D7121D3703F}" type="datetime1">
              <a:rPr lang="fi-FI" sz="720" smtClean="0"/>
              <a:pPr/>
              <a:t>8.5.2025</a:t>
            </a:fld>
            <a:endParaRPr lang="fi-FI" sz="720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27CB153-D8DC-0442-AE3A-50D69434C8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74809" cy="105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Page_2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F82E11B-63B6-6E49-AFC1-CA03B2773D68}"/>
              </a:ext>
            </a:extLst>
          </p:cNvPr>
          <p:cNvSpPr/>
          <p:nvPr userDrawn="1"/>
        </p:nvSpPr>
        <p:spPr>
          <a:xfrm>
            <a:off x="0" y="1045869"/>
            <a:ext cx="9144000" cy="305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64" dirty="0">
              <a:ln>
                <a:noFill/>
              </a:ln>
            </a:endParaRP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D6DFF851-8AA9-7145-8341-095B5D31455E}"/>
              </a:ext>
            </a:extLst>
          </p:cNvPr>
          <p:cNvCxnSpPr>
            <a:cxnSpLocks/>
          </p:cNvCxnSpPr>
          <p:nvPr userDrawn="1"/>
        </p:nvCxnSpPr>
        <p:spPr>
          <a:xfrm>
            <a:off x="409097" y="2673211"/>
            <a:ext cx="8325809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354B12CB-A8F8-684C-ACB3-880D3C9B9D59}"/>
              </a:ext>
            </a:extLst>
          </p:cNvPr>
          <p:cNvSpPr txBox="1"/>
          <p:nvPr userDrawn="1"/>
        </p:nvSpPr>
        <p:spPr>
          <a:xfrm>
            <a:off x="386436" y="2036220"/>
            <a:ext cx="3746647" cy="5355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i-FI" sz="2880" dirty="0"/>
              <a:t>Kiitos!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BD41C6F8-A378-4048-8967-09EBC9B2E894}"/>
              </a:ext>
            </a:extLst>
          </p:cNvPr>
          <p:cNvSpPr txBox="1">
            <a:spLocks/>
          </p:cNvSpPr>
          <p:nvPr userDrawn="1"/>
        </p:nvSpPr>
        <p:spPr>
          <a:xfrm>
            <a:off x="1773013" y="4659838"/>
            <a:ext cx="940985" cy="19390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 marL="0" algn="ctr" defTabSz="713232" rtl="0" eaLnBrk="1" latinLnBrk="0" hangingPunct="1">
              <a:defRPr sz="800" kern="120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29CAE-366E-BB4D-A8B9-6D7121D3703F}" type="datetime1">
              <a:rPr lang="fi-FI" sz="720" smtClean="0">
                <a:solidFill>
                  <a:schemeClr val="bg1"/>
                </a:solidFill>
              </a:rPr>
              <a:pPr/>
              <a:t>8.5.2025</a:t>
            </a:fld>
            <a:endParaRPr lang="fi-FI" sz="720" dirty="0">
              <a:solidFill>
                <a:schemeClr val="bg1"/>
              </a:solidFill>
            </a:endParaRPr>
          </a:p>
        </p:txBody>
      </p:sp>
      <p:sp>
        <p:nvSpPr>
          <p:cNvPr id="13" name="d_Copyright"/>
          <p:cNvSpPr txBox="1"/>
          <p:nvPr userDrawn="1"/>
        </p:nvSpPr>
        <p:spPr>
          <a:xfrm>
            <a:off x="337606" y="4652079"/>
            <a:ext cx="1435406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>
                <a:solidFill>
                  <a:schemeClr val="bg1"/>
                </a:solidFill>
              </a:rPr>
              <a:t>© Teollisuuden Voima Oyj</a:t>
            </a:r>
            <a:endParaRPr lang="fi-FI" sz="720" dirty="0">
              <a:solidFill>
                <a:schemeClr val="bg1"/>
              </a:solidFill>
            </a:endParaRPr>
          </a:p>
        </p:txBody>
      </p:sp>
      <p:sp>
        <p:nvSpPr>
          <p:cNvPr id="14" name="d_Security"/>
          <p:cNvSpPr txBox="1"/>
          <p:nvPr userDrawn="1"/>
        </p:nvSpPr>
        <p:spPr>
          <a:xfrm>
            <a:off x="2837095" y="467054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>
                <a:solidFill>
                  <a:schemeClr val="bg1"/>
                </a:solidFill>
              </a:rPr>
              <a:t>Julkinen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29F07F1-70A4-524C-94C2-11C96A408B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74809" cy="105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1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2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ualUse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2128" y="3144693"/>
            <a:ext cx="32400" cy="3240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CF82E11B-63B6-6E49-AFC1-CA03B2773D68}"/>
              </a:ext>
            </a:extLst>
          </p:cNvPr>
          <p:cNvSpPr/>
          <p:nvPr userDrawn="1"/>
        </p:nvSpPr>
        <p:spPr>
          <a:xfrm>
            <a:off x="0" y="1045869"/>
            <a:ext cx="9144000" cy="305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64" dirty="0">
              <a:ln>
                <a:noFill/>
              </a:ln>
            </a:endParaRP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C5B6CCF7-9258-2540-A9BE-676F3EC3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59" y="1245860"/>
            <a:ext cx="8341646" cy="131679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29F07F1-70A4-524C-94C2-11C96A408B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38677" cy="1052275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D6DFF851-8AA9-7145-8341-095B5D31455E}"/>
              </a:ext>
            </a:extLst>
          </p:cNvPr>
          <p:cNvCxnSpPr>
            <a:cxnSpLocks/>
          </p:cNvCxnSpPr>
          <p:nvPr userDrawn="1"/>
        </p:nvCxnSpPr>
        <p:spPr>
          <a:xfrm>
            <a:off x="409097" y="2673211"/>
            <a:ext cx="8325809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392399" y="2799360"/>
            <a:ext cx="8342505" cy="1124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7F7F7F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D41C6F8-A378-4048-8967-09EBC9B2E894}"/>
              </a:ext>
            </a:extLst>
          </p:cNvPr>
          <p:cNvSpPr txBox="1">
            <a:spLocks/>
          </p:cNvSpPr>
          <p:nvPr userDrawn="1"/>
        </p:nvSpPr>
        <p:spPr>
          <a:xfrm>
            <a:off x="1773013" y="4659838"/>
            <a:ext cx="940985" cy="19390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 marL="0" algn="ctr" defTabSz="713232" rtl="0" eaLnBrk="1" latinLnBrk="0" hangingPunct="1">
              <a:defRPr sz="800" kern="120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29CAE-366E-BB4D-A8B9-6D7121D3703F}" type="datetime1">
              <a:rPr lang="fi-FI" sz="720" smtClean="0">
                <a:solidFill>
                  <a:schemeClr val="bg1"/>
                </a:solidFill>
              </a:rPr>
              <a:pPr/>
              <a:t>8.5.2025</a:t>
            </a:fld>
            <a:endParaRPr lang="fi-FI" sz="720" dirty="0">
              <a:solidFill>
                <a:schemeClr val="bg1"/>
              </a:solidFill>
            </a:endParaRPr>
          </a:p>
        </p:txBody>
      </p:sp>
      <p:sp>
        <p:nvSpPr>
          <p:cNvPr id="17" name="d_Copyright"/>
          <p:cNvSpPr txBox="1"/>
          <p:nvPr userDrawn="1"/>
        </p:nvSpPr>
        <p:spPr>
          <a:xfrm>
            <a:off x="337606" y="4652079"/>
            <a:ext cx="1435406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>
                <a:solidFill>
                  <a:schemeClr val="bg1"/>
                </a:solidFill>
              </a:rPr>
              <a:t>© Teollisuuden Voima Oyj</a:t>
            </a:r>
            <a:endParaRPr lang="fi-FI" sz="720" dirty="0">
              <a:solidFill>
                <a:schemeClr val="bg1"/>
              </a:solidFill>
            </a:endParaRPr>
          </a:p>
        </p:txBody>
      </p:sp>
      <p:sp>
        <p:nvSpPr>
          <p:cNvPr id="18" name="d_Security"/>
          <p:cNvSpPr txBox="1"/>
          <p:nvPr userDrawn="1"/>
        </p:nvSpPr>
        <p:spPr>
          <a:xfrm>
            <a:off x="6864521" y="4674394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all" baseline="0">
                <a:solidFill>
                  <a:schemeClr val="bg1"/>
                </a:solidFill>
              </a:rPr>
              <a:t>Julkinen</a:t>
            </a:r>
            <a:endParaRPr lang="fi-FI" sz="720" cap="all" baseline="0" dirty="0">
              <a:solidFill>
                <a:schemeClr val="bg1"/>
              </a:solidFill>
            </a:endParaRPr>
          </a:p>
        </p:txBody>
      </p:sp>
      <p:sp>
        <p:nvSpPr>
          <p:cNvPr id="19" name="duname"/>
          <p:cNvSpPr txBox="1"/>
          <p:nvPr userDrawn="1"/>
        </p:nvSpPr>
        <p:spPr>
          <a:xfrm>
            <a:off x="2989001" y="4647463"/>
            <a:ext cx="2160240" cy="20313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720" baseline="0">
                <a:solidFill>
                  <a:schemeClr val="bg1"/>
                </a:solidFill>
                <a:latin typeface="+mj-lt"/>
              </a:rPr>
              <a:t>Nurmi Veli-Pekka</a:t>
            </a:r>
            <a:endParaRPr lang="en-GB" sz="720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63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DB6DC93F-78A9-814E-92EE-2EEC0E207578}"/>
              </a:ext>
            </a:extLst>
          </p:cNvPr>
          <p:cNvCxnSpPr>
            <a:cxnSpLocks/>
          </p:cNvCxnSpPr>
          <p:nvPr userDrawn="1"/>
        </p:nvCxnSpPr>
        <p:spPr>
          <a:xfrm>
            <a:off x="529062" y="849600"/>
            <a:ext cx="8089837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D41C6F8-A378-4048-8967-09EBC9B2E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C4519C8-9879-41CD-A1C3-A31C6BCD32BA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25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/>
              <a:t>Julkinen</a:t>
            </a:r>
            <a:endParaRPr lang="fi-FI" sz="630" cap="all" baseline="0" dirty="0"/>
          </a:p>
        </p:txBody>
      </p:sp>
      <p:sp>
        <p:nvSpPr>
          <p:cNvPr id="26" name="Dian numeron paikkamerkki 1">
            <a:extLst>
              <a:ext uri="{FF2B5EF4-FFF2-40B4-BE49-F238E27FC236}">
                <a16:creationId xmlns:a16="http://schemas.microsoft.com/office/drawing/2014/main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1"/>
          </p:nvPr>
        </p:nvSpPr>
        <p:spPr>
          <a:xfrm>
            <a:off x="628651" y="916681"/>
            <a:ext cx="7813675" cy="35601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32D02B9-5D26-8644-AFD5-C3753D91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005"/>
            <a:ext cx="7886700" cy="6476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8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d_TrainingMaterial">
            <a:extLst>
              <a:ext uri="{FF2B5EF4-FFF2-40B4-BE49-F238E27FC236}">
                <a16:creationId xmlns:a16="http://schemas.microsoft.com/office/drawing/2014/main" id="{BE07FA00-06BE-44C7-89A3-6BA956CFB021}"/>
              </a:ext>
            </a:extLst>
          </p:cNvPr>
          <p:cNvSpPr txBox="1"/>
          <p:nvPr userDrawn="1"/>
        </p:nvSpPr>
        <p:spPr>
          <a:xfrm>
            <a:off x="1416854" y="4778067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/>
              <a:t> </a:t>
            </a:r>
            <a:endParaRPr lang="fi-FI" sz="720" cap="none" baseline="0" dirty="0"/>
          </a:p>
        </p:txBody>
      </p:sp>
      <p:sp>
        <p:nvSpPr>
          <p:cNvPr id="15" name="duname">
            <a:extLst>
              <a:ext uri="{FF2B5EF4-FFF2-40B4-BE49-F238E27FC236}">
                <a16:creationId xmlns:a16="http://schemas.microsoft.com/office/drawing/2014/main" id="{4DF04872-1E6B-4BEB-B907-454B1A295FB8}"/>
              </a:ext>
            </a:extLst>
          </p:cNvPr>
          <p:cNvSpPr txBox="1"/>
          <p:nvPr userDrawn="1"/>
        </p:nvSpPr>
        <p:spPr>
          <a:xfrm>
            <a:off x="2786936" y="4775524"/>
            <a:ext cx="2160240" cy="20313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/>
            <a:r>
              <a:rPr lang="fi-FI" sz="700" dirty="0"/>
              <a:t>© Teollisuuden Voima Oyj</a:t>
            </a:r>
          </a:p>
        </p:txBody>
      </p:sp>
    </p:spTree>
    <p:extLst>
      <p:ext uri="{BB962C8B-B14F-4D97-AF65-F5344CB8AC3E}">
        <p14:creationId xmlns:p14="http://schemas.microsoft.com/office/powerpoint/2010/main" val="31933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32D02B9-5D26-8644-AFD5-C3753D91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005"/>
            <a:ext cx="7886700" cy="6476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8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AA34CA9D-0BE1-5046-A07A-5F023C147187}"/>
              </a:ext>
            </a:extLst>
          </p:cNvPr>
          <p:cNvCxnSpPr>
            <a:cxnSpLocks/>
          </p:cNvCxnSpPr>
          <p:nvPr userDrawn="1"/>
        </p:nvCxnSpPr>
        <p:spPr>
          <a:xfrm>
            <a:off x="529062" y="849600"/>
            <a:ext cx="8089837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BD41C6F8-A378-4048-8967-09EBC9B2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845FFF0-A400-434C-ACCA-F26215500B22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19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dirty="0"/>
              <a:t>© Teollisuuden Voima Oyj</a:t>
            </a:r>
          </a:p>
        </p:txBody>
      </p:sp>
      <p:sp>
        <p:nvSpPr>
          <p:cNvPr id="20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/>
              <a:t>Julkinen</a:t>
            </a:r>
            <a:endParaRPr lang="fi-FI" sz="630" cap="all" baseline="0" dirty="0"/>
          </a:p>
        </p:txBody>
      </p:sp>
      <p:sp>
        <p:nvSpPr>
          <p:cNvPr id="21" name="Dian numeron paikkamerkki 1">
            <a:extLst>
              <a:ext uri="{FF2B5EF4-FFF2-40B4-BE49-F238E27FC236}">
                <a16:creationId xmlns:a16="http://schemas.microsoft.com/office/drawing/2014/main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28650" y="919480"/>
            <a:ext cx="3886200" cy="345003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sz="quarter" idx="14"/>
          </p:nvPr>
        </p:nvSpPr>
        <p:spPr>
          <a:xfrm>
            <a:off x="4629150" y="919480"/>
            <a:ext cx="3886200" cy="345003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2" name="d_TrainingMaterial">
            <a:extLst>
              <a:ext uri="{FF2B5EF4-FFF2-40B4-BE49-F238E27FC236}">
                <a16:creationId xmlns:a16="http://schemas.microsoft.com/office/drawing/2014/main" id="{B506C2F3-041F-4C5B-9D9E-97FD1FBFA6A4}"/>
              </a:ext>
            </a:extLst>
          </p:cNvPr>
          <p:cNvSpPr txBox="1"/>
          <p:nvPr userDrawn="1"/>
        </p:nvSpPr>
        <p:spPr>
          <a:xfrm>
            <a:off x="1416854" y="4778067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250021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18000"/>
            <a:ext cx="3868340" cy="5092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918000"/>
            <a:ext cx="3887391" cy="5092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A5E2E4AB-DA8F-DE4E-968E-9F7A6916B4C5}"/>
              </a:ext>
            </a:extLst>
          </p:cNvPr>
          <p:cNvCxnSpPr>
            <a:cxnSpLocks/>
          </p:cNvCxnSpPr>
          <p:nvPr userDrawn="1"/>
        </p:nvCxnSpPr>
        <p:spPr>
          <a:xfrm>
            <a:off x="529062" y="849600"/>
            <a:ext cx="8089837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BD41C6F8-A378-4048-8967-09EBC9B2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6FF1E14-99D9-4083-8AC8-63A5BF916BB7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21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/>
              <a:t>© Teollisuuden Voima Oyj</a:t>
            </a:r>
            <a:endParaRPr lang="fi-FI" sz="630" dirty="0"/>
          </a:p>
        </p:txBody>
      </p:sp>
      <p:sp>
        <p:nvSpPr>
          <p:cNvPr id="22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/>
              <a:t>Julkinen</a:t>
            </a:r>
            <a:endParaRPr lang="fi-FI" sz="630" cap="all" baseline="0" dirty="0"/>
          </a:p>
        </p:txBody>
      </p:sp>
      <p:sp>
        <p:nvSpPr>
          <p:cNvPr id="23" name="Dian numeron paikkamerkki 1">
            <a:extLst>
              <a:ext uri="{FF2B5EF4-FFF2-40B4-BE49-F238E27FC236}">
                <a16:creationId xmlns:a16="http://schemas.microsoft.com/office/drawing/2014/main" id="{90FDE134-3A55-134D-8D42-F204794AA9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sz="quarter" idx="14"/>
          </p:nvPr>
        </p:nvSpPr>
        <p:spPr>
          <a:xfrm>
            <a:off x="628650" y="1432912"/>
            <a:ext cx="3870000" cy="30007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0" name="Sisällön paikkamerkki 2"/>
          <p:cNvSpPr>
            <a:spLocks noGrp="1"/>
          </p:cNvSpPr>
          <p:nvPr>
            <p:ph sz="quarter" idx="15"/>
          </p:nvPr>
        </p:nvSpPr>
        <p:spPr>
          <a:xfrm>
            <a:off x="4629745" y="1432912"/>
            <a:ext cx="3886200" cy="29794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32D02B9-5D26-8644-AFD5-C3753D91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005"/>
            <a:ext cx="7886700" cy="6476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8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8" name="d_TrainingMaterial">
            <a:extLst>
              <a:ext uri="{FF2B5EF4-FFF2-40B4-BE49-F238E27FC236}">
                <a16:creationId xmlns:a16="http://schemas.microsoft.com/office/drawing/2014/main" id="{DB87EE5A-7719-4756-A9B5-AB5414F9751F}"/>
              </a:ext>
            </a:extLst>
          </p:cNvPr>
          <p:cNvSpPr txBox="1"/>
          <p:nvPr userDrawn="1"/>
        </p:nvSpPr>
        <p:spPr>
          <a:xfrm>
            <a:off x="1416854" y="4778067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37994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lar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634891E1-2148-1A45-A0B8-AE9AC16BFB35}"/>
              </a:ext>
            </a:extLst>
          </p:cNvPr>
          <p:cNvCxnSpPr>
            <a:cxnSpLocks/>
          </p:cNvCxnSpPr>
          <p:nvPr userDrawn="1"/>
        </p:nvCxnSpPr>
        <p:spPr>
          <a:xfrm>
            <a:off x="529062" y="849600"/>
            <a:ext cx="8089837" cy="0"/>
          </a:xfrm>
          <a:prstGeom prst="line">
            <a:avLst/>
          </a:prstGeom>
          <a:ln w="571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BD41C6F8-A378-4048-8967-09EBC9B2E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C6AC8E3-C796-4E03-AE19-6A818C372EB6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18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/>
              <a:t>Julkinen</a:t>
            </a:r>
            <a:endParaRPr lang="fi-FI" sz="630" cap="all" baseline="0" dirty="0"/>
          </a:p>
        </p:txBody>
      </p:sp>
      <p:sp>
        <p:nvSpPr>
          <p:cNvPr id="19" name="Dian numeron paikkamerkki 1">
            <a:extLst>
              <a:ext uri="{FF2B5EF4-FFF2-40B4-BE49-F238E27FC236}">
                <a16:creationId xmlns:a16="http://schemas.microsoft.com/office/drawing/2014/main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32D02B9-5D26-8644-AFD5-C3753D91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005"/>
            <a:ext cx="7886700" cy="6476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8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3" name="d_TrainingMaterial">
            <a:extLst>
              <a:ext uri="{FF2B5EF4-FFF2-40B4-BE49-F238E27FC236}">
                <a16:creationId xmlns:a16="http://schemas.microsoft.com/office/drawing/2014/main" id="{23AC3E00-833C-4650-8B7B-AA13F866122F}"/>
              </a:ext>
            </a:extLst>
          </p:cNvPr>
          <p:cNvSpPr txBox="1"/>
          <p:nvPr userDrawn="1"/>
        </p:nvSpPr>
        <p:spPr>
          <a:xfrm>
            <a:off x="1416854" y="4778067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/>
              <a:t> </a:t>
            </a:r>
            <a:endParaRPr lang="fi-FI" sz="720" cap="none" baseline="0" dirty="0"/>
          </a:p>
        </p:txBody>
      </p:sp>
      <p:sp>
        <p:nvSpPr>
          <p:cNvPr id="15" name="duname">
            <a:extLst>
              <a:ext uri="{FF2B5EF4-FFF2-40B4-BE49-F238E27FC236}">
                <a16:creationId xmlns:a16="http://schemas.microsoft.com/office/drawing/2014/main" id="{F43FBA1F-BA09-4CCD-848B-3FD684C8B173}"/>
              </a:ext>
            </a:extLst>
          </p:cNvPr>
          <p:cNvSpPr txBox="1"/>
          <p:nvPr userDrawn="1"/>
        </p:nvSpPr>
        <p:spPr>
          <a:xfrm>
            <a:off x="2651201" y="4775524"/>
            <a:ext cx="2160240" cy="20313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/>
            <a:r>
              <a:rPr lang="fi-FI" sz="700" dirty="0"/>
              <a:t>© Teollisuuden Voima Oyj</a:t>
            </a:r>
          </a:p>
        </p:txBody>
      </p:sp>
    </p:spTree>
    <p:extLst>
      <p:ext uri="{BB962C8B-B14F-4D97-AF65-F5344CB8AC3E}">
        <p14:creationId xmlns:p14="http://schemas.microsoft.com/office/powerpoint/2010/main" val="15599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BD41C6F8-A378-4048-8967-09EBC9B2E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85C0383-67C6-481C-A9C7-E51DDA58BE40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14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/>
              <a:t>© Teollisuuden Voima Oyj</a:t>
            </a:r>
            <a:endParaRPr lang="fi-FI" sz="630" dirty="0"/>
          </a:p>
        </p:txBody>
      </p:sp>
      <p:sp>
        <p:nvSpPr>
          <p:cNvPr id="15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/>
              <a:t>Julkinen</a:t>
            </a:r>
            <a:endParaRPr lang="fi-FI" sz="630" cap="all" baseline="0" dirty="0"/>
          </a:p>
        </p:txBody>
      </p:sp>
      <p:sp>
        <p:nvSpPr>
          <p:cNvPr id="16" name="Dian numeron paikkamerkki 1">
            <a:extLst>
              <a:ext uri="{FF2B5EF4-FFF2-40B4-BE49-F238E27FC236}">
                <a16:creationId xmlns:a16="http://schemas.microsoft.com/office/drawing/2014/main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8" name="d_TrainingMaterial">
            <a:extLst>
              <a:ext uri="{FF2B5EF4-FFF2-40B4-BE49-F238E27FC236}">
                <a16:creationId xmlns:a16="http://schemas.microsoft.com/office/drawing/2014/main" id="{7CB05508-8472-4FBE-91B8-B9FF7D2E6EF2}"/>
              </a:ext>
            </a:extLst>
          </p:cNvPr>
          <p:cNvSpPr txBox="1"/>
          <p:nvPr userDrawn="1"/>
        </p:nvSpPr>
        <p:spPr>
          <a:xfrm>
            <a:off x="1416854" y="4778067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11934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16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D41C6F8-A378-4048-8967-09EBC9B2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AEFA243-8365-4FF1-827C-AABF34681C13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17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/>
              <a:t>© Teollisuuden Voima Oyj</a:t>
            </a:r>
            <a:endParaRPr lang="fi-FI" sz="630" dirty="0"/>
          </a:p>
        </p:txBody>
      </p:sp>
      <p:sp>
        <p:nvSpPr>
          <p:cNvPr id="18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/>
              <a:t>Julkinen</a:t>
            </a:r>
            <a:endParaRPr lang="fi-FI" sz="630" cap="all" baseline="0" dirty="0"/>
          </a:p>
        </p:txBody>
      </p:sp>
      <p:sp>
        <p:nvSpPr>
          <p:cNvPr id="19" name="Dian numeron paikkamerkki 1">
            <a:extLst>
              <a:ext uri="{FF2B5EF4-FFF2-40B4-BE49-F238E27FC236}">
                <a16:creationId xmlns:a16="http://schemas.microsoft.com/office/drawing/2014/main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sz="quarter" idx="14"/>
          </p:nvPr>
        </p:nvSpPr>
        <p:spPr>
          <a:xfrm>
            <a:off x="3887391" y="739140"/>
            <a:ext cx="4629150" cy="3657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4" name="d_TrainingMaterial">
            <a:extLst>
              <a:ext uri="{FF2B5EF4-FFF2-40B4-BE49-F238E27FC236}">
                <a16:creationId xmlns:a16="http://schemas.microsoft.com/office/drawing/2014/main" id="{F0CA4CD2-A881-4522-8967-12D10D8662F8}"/>
              </a:ext>
            </a:extLst>
          </p:cNvPr>
          <p:cNvSpPr txBox="1"/>
          <p:nvPr userDrawn="1"/>
        </p:nvSpPr>
        <p:spPr>
          <a:xfrm>
            <a:off x="1416854" y="4778067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294909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type="picTx" preserve="1">
  <p:cSld name="tex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16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BD41C6F8-A378-4048-8967-09EBC9B2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9229" y="4778067"/>
            <a:ext cx="94098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7F59B60-F387-4183-B1AD-0863ED38E5C0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20" name="d_Copyright"/>
          <p:cNvSpPr txBox="1"/>
          <p:nvPr userDrawn="1"/>
        </p:nvSpPr>
        <p:spPr>
          <a:xfrm>
            <a:off x="2767162" y="4786586"/>
            <a:ext cx="1435406" cy="189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/>
              <a:t>© Teollisuuden Voima Oyj</a:t>
            </a:r>
            <a:endParaRPr lang="fi-FI" sz="630" dirty="0"/>
          </a:p>
        </p:txBody>
      </p:sp>
      <p:sp>
        <p:nvSpPr>
          <p:cNvPr id="21" name="d_Security"/>
          <p:cNvSpPr txBox="1"/>
          <p:nvPr userDrawn="1"/>
        </p:nvSpPr>
        <p:spPr>
          <a:xfrm>
            <a:off x="5173625" y="4786307"/>
            <a:ext cx="1645200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630" cap="all" baseline="0"/>
              <a:t>Julkinen</a:t>
            </a:r>
            <a:endParaRPr lang="fi-FI" sz="630" cap="all" baseline="0" dirty="0"/>
          </a:p>
        </p:txBody>
      </p:sp>
      <p:sp>
        <p:nvSpPr>
          <p:cNvPr id="22" name="Dian numeron paikkamerkki 1">
            <a:extLst>
              <a:ext uri="{FF2B5EF4-FFF2-40B4-BE49-F238E27FC236}">
                <a16:creationId xmlns:a16="http://schemas.microsoft.com/office/drawing/2014/main" id="{90FDE134-3A55-134D-8D42-F204794A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397" y="4786979"/>
            <a:ext cx="388494" cy="18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3DD6-9353-D14B-991F-0D2C10536C1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EAA2CA3-EC1E-EE4E-917D-C7B31E2C3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91" y="3005580"/>
            <a:ext cx="850309" cy="213792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EB0899F7-3A47-AA43-89D5-3C1D67D93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7" y="4211868"/>
            <a:ext cx="1376603" cy="982204"/>
          </a:xfrm>
          <a:prstGeom prst="rect">
            <a:avLst/>
          </a:prstGeom>
        </p:spPr>
      </p:pic>
      <p:sp>
        <p:nvSpPr>
          <p:cNvPr id="12" name="d_TrainingMaterial">
            <a:extLst>
              <a:ext uri="{FF2B5EF4-FFF2-40B4-BE49-F238E27FC236}">
                <a16:creationId xmlns:a16="http://schemas.microsoft.com/office/drawing/2014/main" id="{1A8C177D-E622-4E81-80A6-9CF50B6C5AAB}"/>
              </a:ext>
            </a:extLst>
          </p:cNvPr>
          <p:cNvSpPr txBox="1"/>
          <p:nvPr userDrawn="1"/>
        </p:nvSpPr>
        <p:spPr>
          <a:xfrm>
            <a:off x="1416854" y="4778067"/>
            <a:ext cx="1209386" cy="180050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fi-FI"/>
            </a:defPPr>
            <a:lvl1pPr>
              <a:defRPr sz="7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sz="720" cap="none" baseline="0"/>
              <a:t> </a:t>
            </a:r>
            <a:endParaRPr lang="fi-FI" sz="720" cap="none" baseline="0" dirty="0"/>
          </a:p>
        </p:txBody>
      </p:sp>
    </p:spTree>
    <p:extLst>
      <p:ext uri="{BB962C8B-B14F-4D97-AF65-F5344CB8AC3E}">
        <p14:creationId xmlns:p14="http://schemas.microsoft.com/office/powerpoint/2010/main" val="202115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0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22800" cy="3081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DDAB-590C-4034-8E54-8D6088DC4D7D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D2094-D247-49B5-A3A9-6852BDDB99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5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hdr="0" ftr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1722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66376D0-01CC-1542-AD49-6CAC3A1815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35AC94C-9CDD-5149-B807-26E0242DEF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332" y="3945717"/>
            <a:ext cx="1843668" cy="131375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18F1A38-FD98-C74D-9ABA-E1C6E67A04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758" y="0"/>
            <a:ext cx="3812241" cy="51435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BD6B698-FFF3-4D52-A086-62FE16DB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06" y="1486477"/>
            <a:ext cx="6142541" cy="713731"/>
          </a:xfrm>
        </p:spPr>
        <p:txBody>
          <a:bodyPr>
            <a:noAutofit/>
          </a:bodyPr>
          <a:lstStyle/>
          <a:p>
            <a:pPr algn="ctr"/>
            <a:br>
              <a:rPr lang="fi-FI" sz="2200" i="1" dirty="0">
                <a:solidFill>
                  <a:schemeClr val="bg1"/>
                </a:solidFill>
              </a:rPr>
            </a:br>
            <a:br>
              <a:rPr lang="fi-FI" sz="2200" i="1" dirty="0">
                <a:solidFill>
                  <a:schemeClr val="bg1"/>
                </a:solidFill>
              </a:rPr>
            </a:br>
            <a:r>
              <a:rPr lang="fi-FI" sz="2200" i="1" dirty="0">
                <a:solidFill>
                  <a:schemeClr val="bg1"/>
                </a:solidFill>
              </a:rPr>
              <a:t>TURVATTOMUUDEN VASTUUTTOMUUS</a:t>
            </a:r>
            <a:br>
              <a:rPr lang="fi-FI" sz="2200" i="1" dirty="0">
                <a:solidFill>
                  <a:schemeClr val="bg1"/>
                </a:solidFill>
              </a:rPr>
            </a:br>
            <a:r>
              <a:rPr lang="fi-FI" sz="2200" i="1" dirty="0">
                <a:solidFill>
                  <a:schemeClr val="bg1"/>
                </a:solidFill>
              </a:rPr>
              <a:t>VAI VASTUULLISUUDEN TURVALLISUUS</a:t>
            </a:r>
            <a:br>
              <a:rPr lang="fi-FI" sz="2200" i="1" dirty="0">
                <a:solidFill>
                  <a:schemeClr val="bg1"/>
                </a:solidFill>
              </a:rPr>
            </a:br>
            <a:br>
              <a:rPr lang="fi-FI" sz="2200" i="1" dirty="0"/>
            </a:br>
            <a:r>
              <a:rPr lang="fi-FI" sz="2200" i="1" dirty="0"/>
              <a:t>RT, Turvallisuusviikon seminaari</a:t>
            </a:r>
            <a:br>
              <a:rPr lang="fi-FI" sz="2200" i="1" dirty="0"/>
            </a:br>
            <a:r>
              <a:rPr lang="fi-FI" sz="2200" i="1" dirty="0"/>
              <a:t>	13.5.2025</a:t>
            </a:r>
            <a:br>
              <a:rPr lang="fi-FI" sz="2200" i="1" dirty="0">
                <a:solidFill>
                  <a:schemeClr val="bg1"/>
                </a:solidFill>
              </a:rPr>
            </a:br>
            <a:endParaRPr lang="fi-FI" sz="2200" i="1" dirty="0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2DD821A5-23BE-5C0A-89B8-54720579C50D}"/>
              </a:ext>
            </a:extLst>
          </p:cNvPr>
          <p:cNvSpPr txBox="1">
            <a:spLocks/>
          </p:cNvSpPr>
          <p:nvPr/>
        </p:nvSpPr>
        <p:spPr>
          <a:xfrm>
            <a:off x="211824" y="4395901"/>
            <a:ext cx="5301371" cy="110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1722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0" algn="ctr" defTabSz="61722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0" algn="ctr" defTabSz="61722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ctr" defTabSz="61722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0" algn="ctr" defTabSz="61722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0" algn="ctr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617220" rtl="0" eaLnBrk="1" latinLnBrk="0" hangingPunct="1">
              <a:lnSpc>
                <a:spcPct val="90000"/>
              </a:lnSpc>
              <a:spcBef>
                <a:spcPts val="338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schemeClr val="bg1"/>
                </a:solidFill>
              </a:rPr>
              <a:t>Senior </a:t>
            </a:r>
            <a:r>
              <a:rPr lang="fi-FI" dirty="0" err="1">
                <a:solidFill>
                  <a:schemeClr val="bg1"/>
                </a:solidFill>
              </a:rPr>
              <a:t>Vice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President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Safety</a:t>
            </a:r>
            <a:r>
              <a:rPr lang="fi-FI" dirty="0">
                <a:solidFill>
                  <a:schemeClr val="bg1"/>
                </a:solidFill>
              </a:rPr>
              <a:t> &amp; Security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schemeClr val="bg1"/>
                </a:solidFill>
              </a:rPr>
              <a:t>Dr. VELI-PEKKA NURMI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2F82DF-FC0D-514E-D552-955FF6BE88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B386C45-97BA-46A2-BA97-6AEE47C2FA39}" type="datetime1">
              <a:rPr lang="fi-FI" smtClean="0"/>
              <a:t>8.5.2025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911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800DAD-742E-4291-A00F-CD9C088104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B028815-1C49-4EC5-99EA-71CEB3B6C747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F6676A-5D34-4B0F-82F6-001A9CD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3E3DD6-9353-D14B-991F-0D2C10536C1F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94D7A2C-129D-4F23-A27E-B0E046513798}"/>
              </a:ext>
            </a:extLst>
          </p:cNvPr>
          <p:cNvSpPr txBox="1"/>
          <p:nvPr/>
        </p:nvSpPr>
        <p:spPr>
          <a:xfrm>
            <a:off x="3003884" y="-304802"/>
            <a:ext cx="26388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4400" b="1" dirty="0"/>
              <a:t>4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39F31A94-ED07-5C32-5024-E3F8AED2664A}"/>
              </a:ext>
            </a:extLst>
          </p:cNvPr>
          <p:cNvSpPr/>
          <p:nvPr/>
        </p:nvSpPr>
        <p:spPr>
          <a:xfrm rot="20383594">
            <a:off x="589925" y="1496294"/>
            <a:ext cx="7948076" cy="12961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Kukaan esimies ei halua, että joku hänen väestään joutuu työtapaturman uhriksi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6C833A9B-3AD3-9424-AE18-789A93092CA6}"/>
              </a:ext>
            </a:extLst>
          </p:cNvPr>
          <p:cNvSpPr/>
          <p:nvPr/>
        </p:nvSpPr>
        <p:spPr>
          <a:xfrm rot="832965">
            <a:off x="742325" y="1648694"/>
            <a:ext cx="7948076" cy="12961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Kukaan ei halua, että hänen työkaverinsa joutuu työtapaturman uhriksi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FE493422-4552-48FC-7C74-C730ADE699D3}"/>
              </a:ext>
            </a:extLst>
          </p:cNvPr>
          <p:cNvSpPr/>
          <p:nvPr/>
        </p:nvSpPr>
        <p:spPr>
          <a:xfrm rot="20336600">
            <a:off x="894725" y="1801094"/>
            <a:ext cx="7948076" cy="129614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Kukaan ei halua, että joutuu itse työtapaturman uhriksi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7381356A-2678-49ED-1FC3-58C64CBABFAB}"/>
              </a:ext>
            </a:extLst>
          </p:cNvPr>
          <p:cNvSpPr/>
          <p:nvPr/>
        </p:nvSpPr>
        <p:spPr>
          <a:xfrm>
            <a:off x="1172160" y="1245080"/>
            <a:ext cx="7041429" cy="194878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5400" dirty="0">
                <a:solidFill>
                  <a:schemeClr val="tx1"/>
                </a:solidFill>
              </a:rPr>
              <a:t>Työturvallisuus on </a:t>
            </a:r>
          </a:p>
          <a:p>
            <a:pPr algn="ctr"/>
            <a:r>
              <a:rPr lang="fi-FI" sz="5400" dirty="0">
                <a:solidFill>
                  <a:schemeClr val="tx1"/>
                </a:solidFill>
              </a:rPr>
              <a:t>jokaisen asia!</a:t>
            </a:r>
          </a:p>
        </p:txBody>
      </p:sp>
    </p:spTree>
    <p:extLst>
      <p:ext uri="{BB962C8B-B14F-4D97-AF65-F5344CB8AC3E}">
        <p14:creationId xmlns:p14="http://schemas.microsoft.com/office/powerpoint/2010/main" val="20775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C4ADDD-8059-4996-A77A-6409ED545B9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4000" dirty="0"/>
              <a:t>arvot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4000" dirty="0"/>
              <a:t>asenteet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4000" dirty="0"/>
              <a:t>osaaminen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87AA4899-4FFE-4C15-B724-CD8BCCC49B4F}"/>
              </a:ext>
            </a:extLst>
          </p:cNvPr>
          <p:cNvSpPr/>
          <p:nvPr/>
        </p:nvSpPr>
        <p:spPr>
          <a:xfrm rot="21368334">
            <a:off x="4104955" y="1972803"/>
            <a:ext cx="4034972" cy="87085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5400" dirty="0">
                <a:solidFill>
                  <a:schemeClr val="tx1"/>
                </a:solidFill>
              </a:rPr>
              <a:t>henkilöstö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633CB4DE-B312-45FB-A709-AAEB0800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TURVALLISUUSKULTTUURI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F36D9BA6-F926-45A1-82F9-921BAE2B5703}"/>
              </a:ext>
            </a:extLst>
          </p:cNvPr>
          <p:cNvSpPr/>
          <p:nvPr/>
        </p:nvSpPr>
        <p:spPr>
          <a:xfrm rot="862107">
            <a:off x="3920328" y="1632856"/>
            <a:ext cx="4034972" cy="87085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5400" dirty="0">
                <a:solidFill>
                  <a:schemeClr val="tx1"/>
                </a:solidFill>
              </a:rPr>
              <a:t>viestintä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519047AE-5949-4C2D-9042-8086F9F41EF5}"/>
              </a:ext>
            </a:extLst>
          </p:cNvPr>
          <p:cNvSpPr/>
          <p:nvPr/>
        </p:nvSpPr>
        <p:spPr>
          <a:xfrm rot="20425287">
            <a:off x="4072728" y="1785256"/>
            <a:ext cx="4034972" cy="87085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5400" dirty="0">
                <a:solidFill>
                  <a:schemeClr val="tx1"/>
                </a:solidFill>
              </a:rPr>
              <a:t>koulutus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12DFECA-821B-33F1-FC87-4E71D51847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195268-D2F2-48A0-ACD3-8298E502BE20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8AE2FCA-2CB4-2F07-C4CF-143546874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3E3DD6-9353-D14B-991F-0D2C10536C1F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494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2C335C-D055-4F93-9BE6-2F4BF3BF9D9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916681"/>
            <a:ext cx="7813675" cy="3560140"/>
          </a:xfrm>
        </p:spPr>
        <p:txBody>
          <a:bodyPr>
            <a:normAutofit/>
          </a:bodyPr>
          <a:lstStyle/>
          <a:p>
            <a:pPr algn="ctr"/>
            <a:endParaRPr lang="fi-FI" sz="3600" dirty="0"/>
          </a:p>
          <a:p>
            <a:pPr algn="ctr"/>
            <a:r>
              <a:rPr lang="fi-FI" sz="3600" dirty="0"/>
              <a:t>Turvallisuuden hallinnassa asenne on tärkeämpää kuin temput!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A55D0F6-0741-48A7-BD2A-B518026C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Turvallisuuden hallinnan pointti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4ED794-5327-D323-8598-47B911BDED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1E49C93-534E-4875-BEA7-5EA0D88BA516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70E77BD-750D-413C-45C1-C18D65A55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3E3DD6-9353-D14B-991F-0D2C10536C1F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59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5F8BAD-66E9-4490-A9F7-694AA49C9E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A8E0D-BB63-4CB3-A399-5075FD34FE58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58B1761-2210-4E9E-B132-154689761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3E3DD6-9353-D14B-991F-0D2C10536C1F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7922938A-78E9-4C6E-A00C-EC2C61A5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Sotilasvalan sisältö sopii työarkeen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693523F-65C5-400C-8BD6-60860D338381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xfrm>
            <a:off x="425455" y="998162"/>
            <a:ext cx="8474996" cy="33246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253920" tIns="4572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6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”… Lupaan käyttäytyä kunnollisesti ja ryhdikkäästi, totella esimiehiäni, noudattaa lakeja ja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6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asetuksia sekä säilyttää hyvin minulle uskotut palvelussalaisuudet</a:t>
            </a:r>
            <a:r>
              <a:rPr lang="fi-FI" altLang="fi-FI" sz="1600" i="1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kumimoji="0" lang="fi-FI" altLang="fi-FI" sz="16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Tahdon myös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6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asetovereitani kohtaan olla suora ja auttavainen.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altLang="fi-FI" sz="1600" i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6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Milloinkaan en sukulaisuuden, ystävyyden, kateuden, vihan tai pelon vuoksi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6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enkä myöskään lahjojen tai muun syyn tähden toimi vastoin palvelusvelvollisuuttani.</a:t>
            </a:r>
            <a:endParaRPr kumimoji="0" lang="fi-FI" altLang="fi-FI" sz="1600" b="0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600" b="0" i="1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6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Jos minut asetetaan esimiesasemaan, tahdon olla alaisiani kohtaan oikeudenmukainen,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6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pitää huolta heidän hyvinvoinnistaan, hankkia tietoja heidän toiveistaan, olla heidän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6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neuvonantajanaan ja ohjaajanaan sekä omasta puolestani pyrkiä olemaan heille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6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hyvänä ja kannustavana esimerkkinä</a:t>
            </a:r>
            <a:r>
              <a:rPr lang="fi-FI" altLang="fi-FI" sz="1600" i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fi-FI" altLang="fi-FI" sz="16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kumimoji="0" lang="fi-FI" altLang="fi-FI" sz="1600" b="0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9759163-5AC9-469A-5A1E-9CBD3BC724E7}"/>
              </a:ext>
            </a:extLst>
          </p:cNvPr>
          <p:cNvSpPr/>
          <p:nvPr/>
        </p:nvSpPr>
        <p:spPr>
          <a:xfrm rot="385070">
            <a:off x="953602" y="1037694"/>
            <a:ext cx="7041429" cy="366436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5400" dirty="0">
                <a:solidFill>
                  <a:schemeClr val="tx1"/>
                </a:solidFill>
              </a:rPr>
              <a:t>Noudatetaan ohjeita ja toimitaan fiksusti työkaveria auttaen ja tukien!</a:t>
            </a:r>
          </a:p>
        </p:txBody>
      </p:sp>
    </p:spTree>
    <p:extLst>
      <p:ext uri="{BB962C8B-B14F-4D97-AF65-F5344CB8AC3E}">
        <p14:creationId xmlns:p14="http://schemas.microsoft.com/office/powerpoint/2010/main" val="25634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">
            <a:extLst>
              <a:ext uri="{FF2B5EF4-FFF2-40B4-BE49-F238E27FC236}">
                <a16:creationId xmlns:a16="http://schemas.microsoft.com/office/drawing/2014/main" id="{A777CA4A-1CF5-2D7D-2BD0-F9384CBCF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785" y="1308294"/>
            <a:ext cx="7070872" cy="3137095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i-F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71201" y="1809751"/>
            <a:ext cx="4687325" cy="20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792" tIns="25897" rIns="51792" bIns="25897">
            <a:spAutoFit/>
          </a:bodyPr>
          <a:lstStyle/>
          <a:p>
            <a:pPr algn="ctr" defTabSz="428625">
              <a:defRPr/>
            </a:pPr>
            <a:r>
              <a:rPr lang="fi-FI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MS PGothic" pitchFamily="34" charset="-128"/>
              </a:rPr>
              <a:t>Turvallisuus ei</a:t>
            </a:r>
          </a:p>
          <a:p>
            <a:pPr algn="ctr" defTabSz="428625">
              <a:defRPr/>
            </a:pPr>
            <a:r>
              <a:rPr lang="fi-FI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MS PGothic" pitchFamily="34" charset="-128"/>
              </a:rPr>
              <a:t>synny sattumalta, </a:t>
            </a:r>
          </a:p>
          <a:p>
            <a:pPr algn="ctr" defTabSz="428625">
              <a:defRPr/>
            </a:pPr>
            <a:r>
              <a:rPr lang="fi-FI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MS PGothic" pitchFamily="34" charset="-128"/>
              </a:rPr>
              <a:t>vaan se tehdään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MS PGothic" pitchFamily="34" charset="-128"/>
              </a:rPr>
              <a:t>!</a:t>
            </a:r>
          </a:p>
        </p:txBody>
      </p:sp>
      <p:sp>
        <p:nvSpPr>
          <p:cNvPr id="505864" name="Rectangle 8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fi-FI" dirty="0"/>
              <a:t>Turvallisuus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79CD111-2FAA-D682-3103-D78BF95780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B05B4BA-4AAB-44FC-81E0-5B15E65C5D0F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6C8610-4DDA-83E4-1773-61E8A4208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3E3DD6-9353-D14B-991F-0D2C10536C1F}" type="slidenum">
              <a:rPr lang="fi-FI" smtClean="0"/>
              <a:pPr/>
              <a:t>6</a:t>
            </a:fld>
            <a:endParaRPr lang="fi-FI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Ajattelija (vanh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560" y="85898"/>
            <a:ext cx="3186800" cy="4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7780E48-359A-A3CC-5DCC-6B0C4C6B1E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B6A132-1BC0-46C0-B9D6-80FEC032D0C7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4961994-BE54-09F1-85FE-2B73C15F7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3E3DD6-9353-D14B-991F-0D2C10536C1F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8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C1B13-31CF-0CD9-0F05-20F8F966A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">
            <a:extLst>
              <a:ext uri="{FF2B5EF4-FFF2-40B4-BE49-F238E27FC236}">
                <a16:creationId xmlns:a16="http://schemas.microsoft.com/office/drawing/2014/main" id="{D2AE6AD4-596D-4E27-7B66-26E2028E4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785" y="1009223"/>
            <a:ext cx="7070872" cy="3768843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i-F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68FA82F-8132-9EC5-4996-CD1474420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815" y="1671965"/>
            <a:ext cx="6012110" cy="276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792" tIns="25897" rIns="51792" bIns="25897">
            <a:spAutoFit/>
          </a:bodyPr>
          <a:lstStyle/>
          <a:p>
            <a:pPr algn="ctr" defTabSz="428625">
              <a:defRPr/>
            </a:pPr>
            <a:r>
              <a:rPr lang="fi-FI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MS PGothic" pitchFamily="34" charset="-128"/>
              </a:rPr>
              <a:t>Ei ole vastuullisuutta</a:t>
            </a:r>
          </a:p>
          <a:p>
            <a:pPr algn="ctr" defTabSz="428625">
              <a:defRPr/>
            </a:pPr>
            <a:r>
              <a:rPr lang="fi-FI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MS PGothic" pitchFamily="34" charset="-128"/>
              </a:rPr>
              <a:t>ilman turvallisuutta eikä</a:t>
            </a:r>
          </a:p>
          <a:p>
            <a:pPr algn="ctr" defTabSz="428625">
              <a:defRPr/>
            </a:pPr>
            <a:r>
              <a:rPr lang="fi-FI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MS PGothic" pitchFamily="34" charset="-128"/>
              </a:rPr>
              <a:t>turvallisuutta ilman</a:t>
            </a:r>
          </a:p>
          <a:p>
            <a:pPr algn="ctr" defTabSz="428625">
              <a:defRPr/>
            </a:pPr>
            <a:r>
              <a:rPr lang="fi-FI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MS PGothic" pitchFamily="34" charset="-128"/>
              </a:rPr>
              <a:t>vastuullisuutta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05864" name="Rectangle 8">
            <a:extLst>
              <a:ext uri="{FF2B5EF4-FFF2-40B4-BE49-F238E27FC236}">
                <a16:creationId xmlns:a16="http://schemas.microsoft.com/office/drawing/2014/main" id="{CC7C5333-8B92-35F7-BE2D-5B78E1D4C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fi-FI" dirty="0"/>
              <a:t>Turvallisuus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641D269-CFB2-605C-D798-56DEB4B32B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B05B4BA-4AAB-44FC-81E0-5B15E65C5D0F}" type="datetime1">
              <a:rPr lang="fi-FI" smtClean="0"/>
              <a:t>12.5.2025</a:t>
            </a:fld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62D61A9-E514-06AD-46CA-65C11A0A7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3E3DD6-9353-D14B-991F-0D2C10536C1F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17230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3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vo_hd_new">
  <a:themeElements>
    <a:clrScheme name="Olkiluoto_final">
      <a:dk1>
        <a:srgbClr val="000000"/>
      </a:dk1>
      <a:lt1>
        <a:srgbClr val="FFFFFF"/>
      </a:lt1>
      <a:dk2>
        <a:srgbClr val="3CCBDA"/>
      </a:dk2>
      <a:lt2>
        <a:srgbClr val="E7E6E6"/>
      </a:lt2>
      <a:accent1>
        <a:srgbClr val="003DA5"/>
      </a:accent1>
      <a:accent2>
        <a:srgbClr val="FF1C91"/>
      </a:accent2>
      <a:accent3>
        <a:srgbClr val="3CCBDA"/>
      </a:accent3>
      <a:accent4>
        <a:srgbClr val="8F23B3"/>
      </a:accent4>
      <a:accent5>
        <a:srgbClr val="AD85B7"/>
      </a:accent5>
      <a:accent6>
        <a:srgbClr val="FF8EC8"/>
      </a:accent6>
      <a:hlink>
        <a:srgbClr val="003CA5"/>
      </a:hlink>
      <a:folHlink>
        <a:srgbClr val="FF1C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VO_HD_new.potx" id="{C2F1C412-9296-43BB-BEED-0E9C99FFB27C}" vid="{EE3FD905-8E8B-4E8A-AD4B-2414B76E986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9F9A92EB443BA44B68AA08CAD5A071F" ma:contentTypeVersion="17" ma:contentTypeDescription="Luo uusi asiakirja." ma:contentTypeScope="" ma:versionID="51cbfaa8cc051ba496b1ad1560f25b9b">
  <xsd:schema xmlns:xsd="http://www.w3.org/2001/XMLSchema" xmlns:xs="http://www.w3.org/2001/XMLSchema" xmlns:p="http://schemas.microsoft.com/office/2006/metadata/properties" xmlns:ns2="738fe733-4d2a-483b-a4ac-ab60ace2dc33" xmlns:ns3="15f95998-78d9-46dc-96be-72bdcb561a7c" targetNamespace="http://schemas.microsoft.com/office/2006/metadata/properties" ma:root="true" ma:fieldsID="5f9cd42bcc7d9a9007a3c2971097926b" ns2:_="" ns3:_="">
    <xsd:import namespace="738fe733-4d2a-483b-a4ac-ab60ace2dc33"/>
    <xsd:import namespace="15f95998-78d9-46dc-96be-72bdcb561a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fe733-4d2a-483b-a4ac-ab60ace2d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95998-78d9-46dc-96be-72bdcb561a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8bd771f6-d12b-43ca-a4bb-3050d30f3141}" ma:internalName="TaxCatchAll" ma:showField="CatchAllData" ma:web="15f95998-78d9-46dc-96be-72bdcb561a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8fe733-4d2a-483b-a4ac-ab60ace2dc33">
      <Terms xmlns="http://schemas.microsoft.com/office/infopath/2007/PartnerControls"/>
    </lcf76f155ced4ddcb4097134ff3c332f>
    <TaxCatchAll xmlns="15f95998-78d9-46dc-96be-72bdcb561a7c" xsi:nil="true"/>
  </documentManagement>
</p:properties>
</file>

<file path=customXml/itemProps1.xml><?xml version="1.0" encoding="utf-8"?>
<ds:datastoreItem xmlns:ds="http://schemas.openxmlformats.org/officeDocument/2006/customXml" ds:itemID="{6745F657-D3FD-43C5-9EA7-0AEC383C3982}"/>
</file>

<file path=customXml/itemProps2.xml><?xml version="1.0" encoding="utf-8"?>
<ds:datastoreItem xmlns:ds="http://schemas.openxmlformats.org/officeDocument/2006/customXml" ds:itemID="{05667069-1734-475E-90B3-F948F60E1E13}"/>
</file>

<file path=customXml/itemProps3.xml><?xml version="1.0" encoding="utf-8"?>
<ds:datastoreItem xmlns:ds="http://schemas.openxmlformats.org/officeDocument/2006/customXml" ds:itemID="{B9C7853C-DB93-4B14-9AC0-216FE5B4CDED}"/>
</file>

<file path=docProps/app.xml><?xml version="1.0" encoding="utf-8"?>
<Properties xmlns="http://schemas.openxmlformats.org/officeDocument/2006/extended-properties" xmlns:vt="http://schemas.openxmlformats.org/officeDocument/2006/docPropsVTypes">
  <Template>TVO_HD_new</Template>
  <TotalTime>8744</TotalTime>
  <Words>226</Words>
  <Application>Microsoft Office PowerPoint</Application>
  <PresentationFormat>Näytössä katseltava esitys (16:9)</PresentationFormat>
  <Paragraphs>59</Paragraphs>
  <Slides>9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</vt:lpstr>
      <vt:lpstr>tvo_hd_new</vt:lpstr>
      <vt:lpstr>  TURVATTOMUUDEN VASTUUTTOMUUS VAI VASTUULLISUUDEN TURVALLISUUS  RT, Turvallisuusviikon seminaari  13.5.2025 </vt:lpstr>
      <vt:lpstr>PowerPoint-esitys</vt:lpstr>
      <vt:lpstr>TURVALLISUUSKULTTUURI</vt:lpstr>
      <vt:lpstr>Turvallisuuden hallinnan pointti</vt:lpstr>
      <vt:lpstr>Sotilasvalan sisältö sopii työarkeen</vt:lpstr>
      <vt:lpstr>Turvallisuus</vt:lpstr>
      <vt:lpstr>PowerPoint-esitys</vt:lpstr>
      <vt:lpstr>Turvallisuus</vt:lpstr>
      <vt:lpstr>PowerPoint-esitys</vt:lpstr>
    </vt:vector>
  </TitlesOfParts>
  <Company>Teollisuuden Voima Oyj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SSAB työturvallisuus</dc:title>
  <dc:creator>Nurmi Veli-Pekka</dc:creator>
  <cp:keywords/>
  <cp:lastModifiedBy>Nurmi Veli-Pekka</cp:lastModifiedBy>
  <cp:revision>12</cp:revision>
  <dcterms:created xsi:type="dcterms:W3CDTF">2022-01-14T05:24:47Z</dcterms:created>
  <dcterms:modified xsi:type="dcterms:W3CDTF">2025-05-12T06:56:11Z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515.72.01.004</vt:lpwstr>
  </property>
  <property fmtid="{D5CDD505-2E9C-101B-9397-08002B2CF9AE}" pid="3" name="dvSaved">
    <vt:lpwstr>0</vt:lpwstr>
  </property>
  <property fmtid="{D5CDD505-2E9C-101B-9397-08002B2CF9AE}" pid="4" name="dvLanguage">
    <vt:lpwstr>1035</vt:lpwstr>
  </property>
  <property fmtid="{D5CDD505-2E9C-101B-9397-08002B2CF9AE}" pid="5" name="dvTemplate">
    <vt:lpwstr>TVO_HD_new.potx</vt:lpwstr>
  </property>
  <property fmtid="{D5CDD505-2E9C-101B-9397-08002B2CF9AE}" pid="6" name="dvDestination">
    <vt:lpwstr/>
  </property>
  <property fmtid="{D5CDD505-2E9C-101B-9397-08002B2CF9AE}" pid="7" name="dvDefinition">
    <vt:lpwstr>249 (dd_default.xml)</vt:lpwstr>
  </property>
  <property fmtid="{D5CDD505-2E9C-101B-9397-08002B2CF9AE}" pid="8" name="dvDefinitionID">
    <vt:lpwstr>249</vt:lpwstr>
  </property>
  <property fmtid="{D5CDD505-2E9C-101B-9397-08002B2CF9AE}" pid="9" name="dvContentFile">
    <vt:lpwstr>dd_default.xml</vt:lpwstr>
  </property>
  <property fmtid="{D5CDD505-2E9C-101B-9397-08002B2CF9AE}" pid="10" name="dvGlobalVerID">
    <vt:lpwstr>515.90.01.261</vt:lpwstr>
  </property>
  <property fmtid="{D5CDD505-2E9C-101B-9397-08002B2CF9AE}" pid="11" name="dvDefinitionVersion">
    <vt:lpwstr>4.0 / 11.6.2018</vt:lpwstr>
  </property>
  <property fmtid="{D5CDD505-2E9C-101B-9397-08002B2CF9AE}" pid="12" name="filename">
    <vt:lpwstr>false</vt:lpwstr>
  </property>
  <property fmtid="{D5CDD505-2E9C-101B-9397-08002B2CF9AE}" pid="13" name="filenameandpath">
    <vt:lpwstr>false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-1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slidegallerypath">
    <vt:lpwstr/>
  </property>
  <property fmtid="{D5CDD505-2E9C-101B-9397-08002B2CF9AE}" pid="20" name="dvphotogallerypath">
    <vt:lpwstr>"startup"kuvapankki\TVOHD_NEW</vt:lpwstr>
  </property>
  <property fmtid="{D5CDD505-2E9C-101B-9397-08002B2CF9AE}" pid="21" name="dvSavepath">
    <vt:lpwstr/>
  </property>
  <property fmtid="{D5CDD505-2E9C-101B-9397-08002B2CF9AE}" pid="22" name="dvUsed">
    <vt:lpwstr>1</vt:lpwstr>
  </property>
  <property fmtid="{D5CDD505-2E9C-101B-9397-08002B2CF9AE}" pid="23" name="dvCompany">
    <vt:lpwstr>TVOM</vt:lpwstr>
  </property>
  <property fmtid="{D5CDD505-2E9C-101B-9397-08002B2CF9AE}" pid="24" name="dvSite">
    <vt:lpwstr>Olkiluoto</vt:lpwstr>
  </property>
  <property fmtid="{D5CDD505-2E9C-101B-9397-08002B2CF9AE}" pid="25" name="dvNumbering">
    <vt:lpwstr>0</vt:lpwstr>
  </property>
  <property fmtid="{D5CDD505-2E9C-101B-9397-08002B2CF9AE}" pid="26" name="dvDUname">
    <vt:lpwstr>Nurmi Veli-Pekka</vt:lpwstr>
  </property>
  <property fmtid="{D5CDD505-2E9C-101B-9397-08002B2CF9AE}" pid="27" name="dvDUdepartment">
    <vt:lpwstr>Konsernijohto</vt:lpwstr>
  </property>
  <property fmtid="{D5CDD505-2E9C-101B-9397-08002B2CF9AE}" pid="28" name="dvTrainingMaterial">
    <vt:lpwstr>0</vt:lpwstr>
  </property>
  <property fmtid="{D5CDD505-2E9C-101B-9397-08002B2CF9AE}" pid="29" name="dvDualUse">
    <vt:lpwstr/>
  </property>
  <property fmtid="{D5CDD505-2E9C-101B-9397-08002B2CF9AE}" pid="30" name="dvDCountry">
    <vt:lpwstr/>
  </property>
  <property fmtid="{D5CDD505-2E9C-101B-9397-08002B2CF9AE}" pid="31" name="dvSecurity">
    <vt:lpwstr>Julkinen</vt:lpwstr>
  </property>
  <property fmtid="{D5CDD505-2E9C-101B-9397-08002B2CF9AE}" pid="32" name="Alkuperämaa">
    <vt:lpwstr/>
  </property>
  <property fmtid="{D5CDD505-2E9C-101B-9397-08002B2CF9AE}" pid="33" name="Alkuperämaa_fi">
    <vt:lpwstr/>
  </property>
  <property fmtid="{D5CDD505-2E9C-101B-9397-08002B2CF9AE}" pid="34" name="Alkuperämaa_en">
    <vt:lpwstr/>
  </property>
  <property fmtid="{D5CDD505-2E9C-101B-9397-08002B2CF9AE}" pid="35" name="Asiakirjatyyppi_caption">
    <vt:lpwstr>Esitys</vt:lpwstr>
  </property>
  <property fmtid="{D5CDD505-2E9C-101B-9397-08002B2CF9AE}" pid="36" name="Asiakirjatyypin tarkenne_caption">
    <vt:lpwstr/>
  </property>
  <property fmtid="{D5CDD505-2E9C-101B-9397-08002B2CF9AE}" pid="37" name="Arch">
    <vt:lpwstr/>
  </property>
  <property fmtid="{D5CDD505-2E9C-101B-9397-08002B2CF9AE}" pid="38" name="Asiakirjan tila_caption">
    <vt:lpwstr/>
  </property>
  <property fmtid="{D5CDD505-2E9C-101B-9397-08002B2CF9AE}" pid="39" name="BatchID">
    <vt:lpwstr/>
  </property>
  <property fmtid="{D5CDD505-2E9C-101B-9397-08002B2CF9AE}" pid="40" name="Channel">
    <vt:lpwstr/>
  </property>
  <property fmtid="{D5CDD505-2E9C-101B-9397-08002B2CF9AE}" pid="41" name="Keywords">
    <vt:lpwstr/>
  </property>
  <property fmtid="{D5CDD505-2E9C-101B-9397-08002B2CF9AE}" pid="42" name="Kohde_caption">
    <vt:lpwstr/>
  </property>
  <property fmtid="{D5CDD505-2E9C-101B-9397-08002B2CF9AE}" pid="43" name="Kohteen tarkenne">
    <vt:lpwstr/>
  </property>
  <property fmtid="{D5CDD505-2E9C-101B-9397-08002B2CF9AE}" pid="44" name="Laatija">
    <vt:lpwstr>Nurmi Veli-Pekka</vt:lpwstr>
  </property>
  <property fmtid="{D5CDD505-2E9C-101B-9397-08002B2CF9AE}" pid="45" name="liite_caption">
    <vt:lpwstr/>
  </property>
  <property fmtid="{D5CDD505-2E9C-101B-9397-08002B2CF9AE}" pid="46" name="Organisaatio_caption">
    <vt:lpwstr>Konsernijohto</vt:lpwstr>
  </property>
  <property fmtid="{D5CDD505-2E9C-101B-9397-08002B2CF9AE}" pid="47" name="ReplyReq">
    <vt:lpwstr/>
  </property>
  <property fmtid="{D5CDD505-2E9C-101B-9397-08002B2CF9AE}" pid="48" name="ReplyTo">
    <vt:lpwstr/>
  </property>
  <property fmtid="{D5CDD505-2E9C-101B-9397-08002B2CF9AE}" pid="49" name="Sidosryhmä">
    <vt:lpwstr/>
  </property>
  <property fmtid="{D5CDD505-2E9C-101B-9397-08002B2CF9AE}" pid="50" name="Tarkastajat">
    <vt:lpwstr/>
  </property>
  <property fmtid="{D5CDD505-2E9C-101B-9397-08002B2CF9AE}" pid="51" name="Tarkastajat1">
    <vt:lpwstr/>
  </property>
  <property fmtid="{D5CDD505-2E9C-101B-9397-08002B2CF9AE}" pid="52" name="Tarkastajat2">
    <vt:lpwstr/>
  </property>
  <property fmtid="{D5CDD505-2E9C-101B-9397-08002B2CF9AE}" pid="53" name="Tarkastajat3">
    <vt:lpwstr/>
  </property>
  <property fmtid="{D5CDD505-2E9C-101B-9397-08002B2CF9AE}" pid="54" name="TehaID">
    <vt:lpwstr/>
  </property>
  <property fmtid="{D5CDD505-2E9C-101B-9397-08002B2CF9AE}" pid="55" name="Tunnus">
    <vt:lpwstr/>
  </property>
  <property fmtid="{D5CDD505-2E9C-101B-9397-08002B2CF9AE}" pid="56" name="Vanhentunut tunnus">
    <vt:lpwstr/>
  </property>
  <property fmtid="{D5CDD505-2E9C-101B-9397-08002B2CF9AE}" pid="57" name="WBS">
    <vt:lpwstr/>
  </property>
  <property fmtid="{D5CDD505-2E9C-101B-9397-08002B2CF9AE}" pid="58" name="Versio">
    <vt:lpwstr/>
  </property>
  <property fmtid="{D5CDD505-2E9C-101B-9397-08002B2CF9AE}" pid="59" name="Viimeinen voimassaolo">
    <vt:lpwstr/>
  </property>
  <property fmtid="{D5CDD505-2E9C-101B-9397-08002B2CF9AE}" pid="60" name="Laatimispäivämäärä_caption">
    <vt:lpwstr>14.1.2022</vt:lpwstr>
  </property>
  <property fmtid="{D5CDD505-2E9C-101B-9397-08002B2CF9AE}" pid="61" name="DCC_code">
    <vt:lpwstr/>
  </property>
  <property fmtid="{D5CDD505-2E9C-101B-9397-08002B2CF9AE}" pid="62" name="CFSlettertype">
    <vt:lpwstr/>
  </property>
  <property fmtid="{D5CDD505-2E9C-101B-9397-08002B2CF9AE}" pid="63" name="Pääluokka">
    <vt:lpwstr/>
  </property>
  <property fmtid="{D5CDD505-2E9C-101B-9397-08002B2CF9AE}" pid="64" name="Alaluokka">
    <vt:lpwstr/>
  </property>
  <property fmtid="{D5CDD505-2E9C-101B-9397-08002B2CF9AE}" pid="65" name="Confidentiality">
    <vt:lpwstr/>
  </property>
  <property fmtid="{D5CDD505-2E9C-101B-9397-08002B2CF9AE}" pid="66" name="Confidentiality_sub">
    <vt:lpwstr/>
  </property>
  <property fmtid="{D5CDD505-2E9C-101B-9397-08002B2CF9AE}" pid="67" name="Laitospositio">
    <vt:lpwstr/>
  </property>
  <property fmtid="{D5CDD505-2E9C-101B-9397-08002B2CF9AE}" pid="68" name="Arkisto">
    <vt:lpwstr/>
  </property>
  <property fmtid="{D5CDD505-2E9C-101B-9397-08002B2CF9AE}" pid="69" name="Asiakirjan tila">
    <vt:lpwstr/>
  </property>
  <property fmtid="{D5CDD505-2E9C-101B-9397-08002B2CF9AE}" pid="70" name="Asiakirjatyypin tarkenne">
    <vt:lpwstr/>
  </property>
  <property fmtid="{D5CDD505-2E9C-101B-9397-08002B2CF9AE}" pid="71" name="Asiakirjatyyppi">
    <vt:lpwstr>Esitys</vt:lpwstr>
  </property>
  <property fmtid="{D5CDD505-2E9C-101B-9397-08002B2CF9AE}" pid="72" name="Hyväksyjät">
    <vt:lpwstr/>
  </property>
  <property fmtid="{D5CDD505-2E9C-101B-9397-08002B2CF9AE}" pid="73" name="Hyväksyjät1">
    <vt:lpwstr/>
  </property>
  <property fmtid="{D5CDD505-2E9C-101B-9397-08002B2CF9AE}" pid="74" name="Hyväksyjät2">
    <vt:lpwstr/>
  </property>
  <property fmtid="{D5CDD505-2E9C-101B-9397-08002B2CF9AE}" pid="75" name="Hyväksyjät3">
    <vt:lpwstr/>
  </property>
  <property fmtid="{D5CDD505-2E9C-101B-9397-08002B2CF9AE}" pid="76" name="Julkaisupaikka">
    <vt:lpwstr/>
  </property>
  <property fmtid="{D5CDD505-2E9C-101B-9397-08002B2CF9AE}" pid="77" name="Julkaisupäivämäärä">
    <vt:lpwstr/>
  </property>
  <property fmtid="{D5CDD505-2E9C-101B-9397-08002B2CF9AE}" pid="78" name="Julkaisupäivämäärä_caption">
    <vt:lpwstr/>
  </property>
  <property fmtid="{D5CDD505-2E9C-101B-9397-08002B2CF9AE}" pid="79" name="Julkisuusluokka">
    <vt:lpwstr>Julkinen</vt:lpwstr>
  </property>
  <property fmtid="{D5CDD505-2E9C-101B-9397-08002B2CF9AE}" pid="80" name="Julkisuusluokka_caption">
    <vt:lpwstr>Julkinen</vt:lpwstr>
  </property>
  <property fmtid="{D5CDD505-2E9C-101B-9397-08002B2CF9AE}" pid="81" name="Kieli">
    <vt:lpwstr>Suomi</vt:lpwstr>
  </property>
  <property fmtid="{D5CDD505-2E9C-101B-9397-08002B2CF9AE}" pid="82" name="Kohde">
    <vt:lpwstr/>
  </property>
  <property fmtid="{D5CDD505-2E9C-101B-9397-08002B2CF9AE}" pid="83" name="Kohteen tarkenne1">
    <vt:lpwstr/>
  </property>
  <property fmtid="{D5CDD505-2E9C-101B-9397-08002B2CF9AE}" pid="84" name="Laatija1">
    <vt:lpwstr>Nurmi Veli-Pekka</vt:lpwstr>
  </property>
  <property fmtid="{D5CDD505-2E9C-101B-9397-08002B2CF9AE}" pid="85" name="Laatimispäivämäärä">
    <vt:lpwstr>14.1.2022</vt:lpwstr>
  </property>
  <property fmtid="{D5CDD505-2E9C-101B-9397-08002B2CF9AE}" pid="86" name="Liitteet">
    <vt:lpwstr/>
  </property>
  <property fmtid="{D5CDD505-2E9C-101B-9397-08002B2CF9AE}" pid="87" name="Organisaatio">
    <vt:lpwstr>Konsernijohto</vt:lpwstr>
  </property>
  <property fmtid="{D5CDD505-2E9C-101B-9397-08002B2CF9AE}" pid="88" name="Asiakirjan tila_en">
    <vt:lpwstr/>
  </property>
  <property fmtid="{D5CDD505-2E9C-101B-9397-08002B2CF9AE}" pid="89" name="Asiakirjatyypin tarkenne_en">
    <vt:lpwstr/>
  </property>
  <property fmtid="{D5CDD505-2E9C-101B-9397-08002B2CF9AE}" pid="90" name="Asiakirjatyyppi_en">
    <vt:lpwstr>Esitys</vt:lpwstr>
  </property>
  <property fmtid="{D5CDD505-2E9C-101B-9397-08002B2CF9AE}" pid="91" name="Julkaisupäivämäärä_en">
    <vt:lpwstr/>
  </property>
  <property fmtid="{D5CDD505-2E9C-101B-9397-08002B2CF9AE}" pid="92" name="Julkisuusluokka_en">
    <vt:lpwstr>Public</vt:lpwstr>
  </property>
  <property fmtid="{D5CDD505-2E9C-101B-9397-08002B2CF9AE}" pid="93" name="Kohde_en">
    <vt:lpwstr/>
  </property>
  <property fmtid="{D5CDD505-2E9C-101B-9397-08002B2CF9AE}" pid="94" name="Laatimispäivämäärä_en">
    <vt:lpwstr>2022-01-14</vt:lpwstr>
  </property>
  <property fmtid="{D5CDD505-2E9C-101B-9397-08002B2CF9AE}" pid="95" name="Organisaatio_en">
    <vt:lpwstr>Corporation Management</vt:lpwstr>
  </property>
  <property fmtid="{D5CDD505-2E9C-101B-9397-08002B2CF9AE}" pid="96" name="Liite">
    <vt:lpwstr/>
  </property>
  <property fmtid="{D5CDD505-2E9C-101B-9397-08002B2CF9AE}" pid="97" name="Liite_en">
    <vt:lpwstr/>
  </property>
  <property fmtid="{D5CDD505-2E9C-101B-9397-08002B2CF9AE}" pid="98" name="WorkId">
    <vt:lpwstr/>
  </property>
  <property fmtid="{D5CDD505-2E9C-101B-9397-08002B2CF9AE}" pid="99" name="DCC">
    <vt:lpwstr/>
  </property>
  <property fmtid="{D5CDD505-2E9C-101B-9397-08002B2CF9AE}" pid="100" name="DCCDocKind">
    <vt:lpwstr/>
  </property>
  <property fmtid="{D5CDD505-2E9C-101B-9397-08002B2CF9AE}" pid="101" name="Kirje/Kanavanumero">
    <vt:lpwstr/>
  </property>
  <property fmtid="{D5CDD505-2E9C-101B-9397-08002B2CF9AE}" pid="102" name="ISBN">
    <vt:lpwstr/>
  </property>
  <property fmtid="{D5CDD505-2E9C-101B-9397-08002B2CF9AE}" pid="103" name="ISSN">
    <vt:lpwstr/>
  </property>
  <property fmtid="{D5CDD505-2E9C-101B-9397-08002B2CF9AE}" pid="104" name="Alkuperäinen">
    <vt:lpwstr/>
  </property>
  <property fmtid="{D5CDD505-2E9C-101B-9397-08002B2CF9AE}" pid="105" name="Alkuperäinen_caption">
    <vt:lpwstr/>
  </property>
  <property fmtid="{D5CDD505-2E9C-101B-9397-08002B2CF9AE}" pid="106" name="Kirjeen tunnus">
    <vt:lpwstr/>
  </property>
  <property fmtid="{D5CDD505-2E9C-101B-9397-08002B2CF9AE}" pid="107" name="kohdistus_jarjestelmatunnus">
    <vt:lpwstr/>
  </property>
  <property fmtid="{D5CDD505-2E9C-101B-9397-08002B2CF9AE}" pid="108" name="Muutoksen turvaluokka">
    <vt:lpwstr/>
  </property>
  <property fmtid="{D5CDD505-2E9C-101B-9397-08002B2CF9AE}" pid="109" name="Muutosluokka">
    <vt:lpwstr/>
  </property>
  <property fmtid="{D5CDD505-2E9C-101B-9397-08002B2CF9AE}" pid="110" name="Projekti">
    <vt:lpwstr/>
  </property>
  <property fmtid="{D5CDD505-2E9C-101B-9397-08002B2CF9AE}" pid="111" name="Projekti_caption">
    <vt:lpwstr/>
  </property>
  <property fmtid="{D5CDD505-2E9C-101B-9397-08002B2CF9AE}" pid="112" name="Vahaid">
    <vt:lpwstr/>
  </property>
  <property fmtid="{D5CDD505-2E9C-101B-9397-08002B2CF9AE}" pid="113" name="viite_asiakirjatunnus">
    <vt:lpwstr/>
  </property>
  <property fmtid="{D5CDD505-2E9C-101B-9397-08002B2CF9AE}" pid="114" name="viite_piirustustunnus">
    <vt:lpwstr/>
  </property>
  <property fmtid="{D5CDD505-2E9C-101B-9397-08002B2CF9AE}" pid="115" name="Viite">
    <vt:lpwstr/>
  </property>
  <property fmtid="{D5CDD505-2E9C-101B-9397-08002B2CF9AE}" pid="116" name="Viite_TVO_Posiva">
    <vt:lpwstr/>
  </property>
  <property fmtid="{D5CDD505-2E9C-101B-9397-08002B2CF9AE}" pid="117" name="Viite_YVL">
    <vt:lpwstr/>
  </property>
  <property fmtid="{D5CDD505-2E9C-101B-9397-08002B2CF9AE}" pid="118" name="Tarkastuslaitoksen_tyonumero">
    <vt:lpwstr/>
  </property>
  <property fmtid="{D5CDD505-2E9C-101B-9397-08002B2CF9AE}" pid="119" name="Konfiguraation perustaso">
    <vt:lpwstr/>
  </property>
  <property fmtid="{D5CDD505-2E9C-101B-9397-08002B2CF9AE}" pid="120" name="Konfiguraatioyksikkö / tunnus">
    <vt:lpwstr/>
  </property>
  <property fmtid="{D5CDD505-2E9C-101B-9397-08002B2CF9AE}" pid="121" name="KDOC_lifecycle_status">
    <vt:lpwstr/>
  </property>
  <property fmtid="{D5CDD505-2E9C-101B-9397-08002B2CF9AE}" pid="122" name="dms_installation">
    <vt:lpwstr/>
  </property>
  <property fmtid="{D5CDD505-2E9C-101B-9397-08002B2CF9AE}" pid="123" name="dms_workspace">
    <vt:lpwstr/>
  </property>
  <property fmtid="{D5CDD505-2E9C-101B-9397-08002B2CF9AE}" pid="124" name="dms_lifecycle">
    <vt:lpwstr/>
  </property>
  <property fmtid="{D5CDD505-2E9C-101B-9397-08002B2CF9AE}" pid="125" name="dms_lifecycle_status">
    <vt:lpwstr/>
  </property>
  <property fmtid="{D5CDD505-2E9C-101B-9397-08002B2CF9AE}" pid="126" name="Manufacturer">
    <vt:lpwstr/>
  </property>
  <property fmtid="{D5CDD505-2E9C-101B-9397-08002B2CF9AE}" pid="127" name="Order_Number">
    <vt:lpwstr/>
  </property>
  <property fmtid="{D5CDD505-2E9C-101B-9397-08002B2CF9AE}" pid="128" name="KronoVer">
    <vt:lpwstr>TVO1</vt:lpwstr>
  </property>
  <property fmtid="{D5CDD505-2E9C-101B-9397-08002B2CF9AE}" pid="129" name="dvLogoExist">
    <vt:lpwstr>0</vt:lpwstr>
  </property>
  <property fmtid="{D5CDD505-2E9C-101B-9397-08002B2CF9AE}" pid="130" name="dvCurrentlogo">
    <vt:lpwstr/>
  </property>
  <property fmtid="{D5CDD505-2E9C-101B-9397-08002B2CF9AE}" pid="131" name="ContentTypeId">
    <vt:lpwstr>0x01010059F9A92EB443BA44B68AA08CAD5A071F</vt:lpwstr>
  </property>
</Properties>
</file>