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2.xml" ContentType="application/vnd.openxmlformats-officedocument.theme+xml"/>
  <Override PartName="/ppt/slideLayouts/slideLayout60.xml" ContentType="application/vnd.openxmlformats-officedocument.presentationml.slideLayout+xml"/>
  <Override PartName="/ppt/theme/theme3.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4.xml" ContentType="application/vnd.openxmlformats-officedocument.theme+xml"/>
  <Override PartName="/ppt/slideLayouts/slideLayout64.xml" ContentType="application/vnd.openxmlformats-officedocument.presentationml.slideLayout+xml"/>
  <Override PartName="/ppt/theme/theme5.xml" ContentType="application/vnd.openxmlformats-officedocument.theme+xml"/>
  <Override PartName="/ppt/slideLayouts/slideLayout65.xml" ContentType="application/vnd.openxmlformats-officedocument.presentationml.slideLayout+xml"/>
  <Override PartName="/ppt/theme/theme6.xml" ContentType="application/vnd.openxmlformats-officedocument.theme+xml"/>
  <Override PartName="/ppt/slideLayouts/slideLayout66.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706" r:id="rId5"/>
    <p:sldMasterId id="2147483996" r:id="rId6"/>
    <p:sldMasterId id="2147484001" r:id="rId7"/>
    <p:sldMasterId id="2147484005" r:id="rId8"/>
    <p:sldMasterId id="2147483660" r:id="rId9"/>
    <p:sldMasterId id="2147483661" r:id="rId10"/>
  </p:sldMasterIdLst>
  <p:notesMasterIdLst>
    <p:notesMasterId r:id="rId27"/>
  </p:notesMasterIdLst>
  <p:handoutMasterIdLst>
    <p:handoutMasterId r:id="rId28"/>
  </p:handoutMasterIdLst>
  <p:sldIdLst>
    <p:sldId id="2147373704" r:id="rId11"/>
    <p:sldId id="258" r:id="rId12"/>
    <p:sldId id="259" r:id="rId13"/>
    <p:sldId id="269" r:id="rId14"/>
    <p:sldId id="268" r:id="rId15"/>
    <p:sldId id="374" r:id="rId16"/>
    <p:sldId id="376" r:id="rId17"/>
    <p:sldId id="274" r:id="rId18"/>
    <p:sldId id="2147373702" r:id="rId19"/>
    <p:sldId id="270" r:id="rId20"/>
    <p:sldId id="271" r:id="rId21"/>
    <p:sldId id="273" r:id="rId22"/>
    <p:sldId id="272" r:id="rId23"/>
    <p:sldId id="2147373705" r:id="rId24"/>
    <p:sldId id="275" r:id="rId25"/>
    <p:sldId id="263" r:id="rId26"/>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B93C504-FE73-F912-B28B-FAAC74CC0C73}" name="Aaltonen Antti" initials="AA" userId="S::antti.aaltonen@rakennusteollisuus.fi::8c168714-6845-4348-b7e7-234cc0130bb6" providerId="AD"/>
  <p188:author id="{0634CC44-01CC-1898-2F5E-C5F603FECCCA}" name="Lampén Nina" initials="LN" userId="S::nina.lampen@rakennusteollisuus.fi::9ddbbe67-d092-47d5-b470-e64f17a5f3e9"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CFD9E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940675A-B579-460E-94D1-54222C63F5D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3" d="100"/>
          <a:sy n="103" d="100"/>
        </p:scale>
        <p:origin x="144" y="216"/>
      </p:cViewPr>
      <p:guideLst>
        <p:guide orient="horz" pos="2160"/>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 Type="http://schemas.openxmlformats.org/officeDocument/2006/relationships/customXml" Target="../customXml/item3.xml"/><Relationship Id="rId21" Type="http://schemas.openxmlformats.org/officeDocument/2006/relationships/slide" Target="slides/slide11.xml"/><Relationship Id="rId34" Type="http://schemas.microsoft.com/office/2018/10/relationships/authors" Target="authors.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handoutMaster" Target="handoutMasters/handoutMaster1.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notesMaster" Target="notesMasters/notesMaster1.xml"/><Relationship Id="rId30"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uoripuro Merja" userId="45b49bf4-5155-4f8f-96c9-fb1c14c1b88d" providerId="ADAL" clId="{84052345-DDDB-41D3-B4B9-5C6D72718D41}"/>
    <pc:docChg chg="undo custSel modSld">
      <pc:chgData name="Vuoripuro Merja" userId="45b49bf4-5155-4f8f-96c9-fb1c14c1b88d" providerId="ADAL" clId="{84052345-DDDB-41D3-B4B9-5C6D72718D41}" dt="2024-07-29T10:51:46.038" v="56" actId="1076"/>
      <pc:docMkLst>
        <pc:docMk/>
      </pc:docMkLst>
      <pc:sldChg chg="modSp mod">
        <pc:chgData name="Vuoripuro Merja" userId="45b49bf4-5155-4f8f-96c9-fb1c14c1b88d" providerId="ADAL" clId="{84052345-DDDB-41D3-B4B9-5C6D72718D41}" dt="2024-07-29T10:51:46.038" v="56" actId="1076"/>
        <pc:sldMkLst>
          <pc:docMk/>
          <pc:sldMk cId="2041654979" sldId="374"/>
        </pc:sldMkLst>
        <pc:spChg chg="mod">
          <ac:chgData name="Vuoripuro Merja" userId="45b49bf4-5155-4f8f-96c9-fb1c14c1b88d" providerId="ADAL" clId="{84052345-DDDB-41D3-B4B9-5C6D72718D41}" dt="2024-07-29T10:46:15.702" v="1" actId="20577"/>
          <ac:spMkLst>
            <pc:docMk/>
            <pc:sldMk cId="2041654979" sldId="374"/>
            <ac:spMk id="13" creationId="{3E0ED8DD-CDA3-44AD-9DFC-67FE714D95B5}"/>
          </ac:spMkLst>
        </pc:spChg>
        <pc:spChg chg="mod">
          <ac:chgData name="Vuoripuro Merja" userId="45b49bf4-5155-4f8f-96c9-fb1c14c1b88d" providerId="ADAL" clId="{84052345-DDDB-41D3-B4B9-5C6D72718D41}" dt="2024-07-29T10:48:51.672" v="40" actId="20577"/>
          <ac:spMkLst>
            <pc:docMk/>
            <pc:sldMk cId="2041654979" sldId="374"/>
            <ac:spMk id="37" creationId="{F171830B-F98F-4217-960C-6A00D4A2809B}"/>
          </ac:spMkLst>
        </pc:spChg>
        <pc:spChg chg="mod">
          <ac:chgData name="Vuoripuro Merja" userId="45b49bf4-5155-4f8f-96c9-fb1c14c1b88d" providerId="ADAL" clId="{84052345-DDDB-41D3-B4B9-5C6D72718D41}" dt="2024-07-29T10:51:40.159" v="55" actId="1076"/>
          <ac:spMkLst>
            <pc:docMk/>
            <pc:sldMk cId="2041654979" sldId="374"/>
            <ac:spMk id="38" creationId="{75E9C03E-1CA4-4C2D-A561-B4F69C069015}"/>
          </ac:spMkLst>
        </pc:spChg>
        <pc:spChg chg="mod">
          <ac:chgData name="Vuoripuro Merja" userId="45b49bf4-5155-4f8f-96c9-fb1c14c1b88d" providerId="ADAL" clId="{84052345-DDDB-41D3-B4B9-5C6D72718D41}" dt="2024-07-29T10:46:57.382" v="5" actId="20577"/>
          <ac:spMkLst>
            <pc:docMk/>
            <pc:sldMk cId="2041654979" sldId="374"/>
            <ac:spMk id="39" creationId="{C53B135B-1230-46B9-9E3B-D919D0924DDE}"/>
          </ac:spMkLst>
        </pc:spChg>
        <pc:spChg chg="mod">
          <ac:chgData name="Vuoripuro Merja" userId="45b49bf4-5155-4f8f-96c9-fb1c14c1b88d" providerId="ADAL" clId="{84052345-DDDB-41D3-B4B9-5C6D72718D41}" dt="2024-07-29T10:47:07.310" v="9" actId="20577"/>
          <ac:spMkLst>
            <pc:docMk/>
            <pc:sldMk cId="2041654979" sldId="374"/>
            <ac:spMk id="40" creationId="{BCDC4A69-7039-4DC2-8DC3-61B1872F05E2}"/>
          </ac:spMkLst>
        </pc:spChg>
        <pc:spChg chg="mod">
          <ac:chgData name="Vuoripuro Merja" userId="45b49bf4-5155-4f8f-96c9-fb1c14c1b88d" providerId="ADAL" clId="{84052345-DDDB-41D3-B4B9-5C6D72718D41}" dt="2024-07-29T10:47:47.615" v="25" actId="20577"/>
          <ac:spMkLst>
            <pc:docMk/>
            <pc:sldMk cId="2041654979" sldId="374"/>
            <ac:spMk id="41" creationId="{08ECAC41-209A-43FF-A06C-E2D20CB54546}"/>
          </ac:spMkLst>
        </pc:spChg>
        <pc:spChg chg="mod">
          <ac:chgData name="Vuoripuro Merja" userId="45b49bf4-5155-4f8f-96c9-fb1c14c1b88d" providerId="ADAL" clId="{84052345-DDDB-41D3-B4B9-5C6D72718D41}" dt="2024-07-29T10:47:56.553" v="30" actId="20577"/>
          <ac:spMkLst>
            <pc:docMk/>
            <pc:sldMk cId="2041654979" sldId="374"/>
            <ac:spMk id="42" creationId="{2176761F-2B92-44B5-B5D1-25F7C00B510A}"/>
          </ac:spMkLst>
        </pc:spChg>
        <pc:spChg chg="mod">
          <ac:chgData name="Vuoripuro Merja" userId="45b49bf4-5155-4f8f-96c9-fb1c14c1b88d" providerId="ADAL" clId="{84052345-DDDB-41D3-B4B9-5C6D72718D41}" dt="2024-07-29T10:47:37.415" v="21" actId="20577"/>
          <ac:spMkLst>
            <pc:docMk/>
            <pc:sldMk cId="2041654979" sldId="374"/>
            <ac:spMk id="45" creationId="{86DC6EAB-D039-4454-AD8D-AD17F009303D}"/>
          </ac:spMkLst>
        </pc:spChg>
        <pc:spChg chg="mod">
          <ac:chgData name="Vuoripuro Merja" userId="45b49bf4-5155-4f8f-96c9-fb1c14c1b88d" providerId="ADAL" clId="{84052345-DDDB-41D3-B4B9-5C6D72718D41}" dt="2024-07-29T10:50:59.708" v="48" actId="1076"/>
          <ac:spMkLst>
            <pc:docMk/>
            <pc:sldMk cId="2041654979" sldId="374"/>
            <ac:spMk id="48" creationId="{F37B9B0D-B6C6-476F-A750-7A6C4CC1C605}"/>
          </ac:spMkLst>
        </pc:spChg>
        <pc:spChg chg="mod">
          <ac:chgData name="Vuoripuro Merja" userId="45b49bf4-5155-4f8f-96c9-fb1c14c1b88d" providerId="ADAL" clId="{84052345-DDDB-41D3-B4B9-5C6D72718D41}" dt="2024-07-29T10:51:16.727" v="50" actId="1076"/>
          <ac:spMkLst>
            <pc:docMk/>
            <pc:sldMk cId="2041654979" sldId="374"/>
            <ac:spMk id="52" creationId="{37F5BA44-5510-4D80-AFFD-041E9E6EBB5A}"/>
          </ac:spMkLst>
        </pc:spChg>
        <pc:spChg chg="mod">
          <ac:chgData name="Vuoripuro Merja" userId="45b49bf4-5155-4f8f-96c9-fb1c14c1b88d" providerId="ADAL" clId="{84052345-DDDB-41D3-B4B9-5C6D72718D41}" dt="2024-07-29T10:47:19.762" v="13" actId="20577"/>
          <ac:spMkLst>
            <pc:docMk/>
            <pc:sldMk cId="2041654979" sldId="374"/>
            <ac:spMk id="53" creationId="{1EC4215F-B003-4651-8A11-522E6D5E5679}"/>
          </ac:spMkLst>
        </pc:spChg>
        <pc:graphicFrameChg chg="mod">
          <ac:chgData name="Vuoripuro Merja" userId="45b49bf4-5155-4f8f-96c9-fb1c14c1b88d" providerId="ADAL" clId="{84052345-DDDB-41D3-B4B9-5C6D72718D41}" dt="2024-07-29T10:51:30.260" v="52" actId="1076"/>
          <ac:graphicFrameMkLst>
            <pc:docMk/>
            <pc:sldMk cId="2041654979" sldId="374"/>
            <ac:graphicFrameMk id="25" creationId="{B3FD486B-EC1B-487C-9E9F-B4F00589073E}"/>
          </ac:graphicFrameMkLst>
        </pc:graphicFrameChg>
        <pc:cxnChg chg="mod">
          <ac:chgData name="Vuoripuro Merja" userId="45b49bf4-5155-4f8f-96c9-fb1c14c1b88d" providerId="ADAL" clId="{84052345-DDDB-41D3-B4B9-5C6D72718D41}" dt="2024-07-29T10:51:46.038" v="56" actId="1076"/>
          <ac:cxnSpMkLst>
            <pc:docMk/>
            <pc:sldMk cId="2041654979" sldId="374"/>
            <ac:cxnSpMk id="55" creationId="{DEFAB53F-4360-4631-85BB-0CC78A7A90F1}"/>
          </ac:cxnSpMkLst>
        </pc:cxnChg>
        <pc:cxnChg chg="mod">
          <ac:chgData name="Vuoripuro Merja" userId="45b49bf4-5155-4f8f-96c9-fb1c14c1b88d" providerId="ADAL" clId="{84052345-DDDB-41D3-B4B9-5C6D72718D41}" dt="2024-07-29T10:51:03.328" v="49" actId="1076"/>
          <ac:cxnSpMkLst>
            <pc:docMk/>
            <pc:sldMk cId="2041654979" sldId="374"/>
            <ac:cxnSpMk id="56" creationId="{E0038716-09BD-4836-974D-DF52FCD40275}"/>
          </ac:cxnSpMkLst>
        </pc:cxnChg>
      </pc:sldChg>
    </pc:docChg>
  </pc:docChgLst>
  <pc:docChgLst>
    <pc:chgData name="Vuoripuro Merja" userId="45b49bf4-5155-4f8f-96c9-fb1c14c1b88d" providerId="ADAL" clId="{61887963-2869-4F60-83F8-F7EB593888B6}"/>
    <pc:docChg chg="custSel modSld sldOrd">
      <pc:chgData name="Vuoripuro Merja" userId="45b49bf4-5155-4f8f-96c9-fb1c14c1b88d" providerId="ADAL" clId="{61887963-2869-4F60-83F8-F7EB593888B6}" dt="2024-08-16T08:17:50.234" v="12" actId="20577"/>
      <pc:docMkLst>
        <pc:docMk/>
      </pc:docMkLst>
      <pc:sldChg chg="modSp mod">
        <pc:chgData name="Vuoripuro Merja" userId="45b49bf4-5155-4f8f-96c9-fb1c14c1b88d" providerId="ADAL" clId="{61887963-2869-4F60-83F8-F7EB593888B6}" dt="2024-08-16T08:17:50.234" v="12" actId="20577"/>
        <pc:sldMkLst>
          <pc:docMk/>
          <pc:sldMk cId="3346891768" sldId="258"/>
        </pc:sldMkLst>
        <pc:spChg chg="mod">
          <ac:chgData name="Vuoripuro Merja" userId="45b49bf4-5155-4f8f-96c9-fb1c14c1b88d" providerId="ADAL" clId="{61887963-2869-4F60-83F8-F7EB593888B6}" dt="2024-08-16T08:17:50.234" v="12" actId="20577"/>
          <ac:spMkLst>
            <pc:docMk/>
            <pc:sldMk cId="3346891768" sldId="258"/>
            <ac:spMk id="12" creationId="{228FC95A-6C63-7D48-A42D-9AA5799ED4A8}"/>
          </ac:spMkLst>
        </pc:spChg>
      </pc:sldChg>
      <pc:sldChg chg="modSp mod modClrScheme chgLayout">
        <pc:chgData name="Vuoripuro Merja" userId="45b49bf4-5155-4f8f-96c9-fb1c14c1b88d" providerId="ADAL" clId="{61887963-2869-4F60-83F8-F7EB593888B6}" dt="2024-08-16T08:17:39.916" v="3" actId="700"/>
        <pc:sldMkLst>
          <pc:docMk/>
          <pc:sldMk cId="2626226223" sldId="263"/>
        </pc:sldMkLst>
        <pc:spChg chg="mod ord">
          <ac:chgData name="Vuoripuro Merja" userId="45b49bf4-5155-4f8f-96c9-fb1c14c1b88d" providerId="ADAL" clId="{61887963-2869-4F60-83F8-F7EB593888B6}" dt="2024-08-16T08:17:39.916" v="3" actId="700"/>
          <ac:spMkLst>
            <pc:docMk/>
            <pc:sldMk cId="2626226223" sldId="263"/>
            <ac:spMk id="2" creationId="{13AFEB41-27C7-BD7C-9394-9A1FB486F2C4}"/>
          </ac:spMkLst>
        </pc:spChg>
        <pc:spChg chg="mod ord">
          <ac:chgData name="Vuoripuro Merja" userId="45b49bf4-5155-4f8f-96c9-fb1c14c1b88d" providerId="ADAL" clId="{61887963-2869-4F60-83F8-F7EB593888B6}" dt="2024-08-16T08:17:39.916" v="3" actId="700"/>
          <ac:spMkLst>
            <pc:docMk/>
            <pc:sldMk cId="2626226223" sldId="263"/>
            <ac:spMk id="3" creationId="{00000000-0000-0000-0000-000000000000}"/>
          </ac:spMkLst>
        </pc:spChg>
        <pc:spChg chg="mod ord">
          <ac:chgData name="Vuoripuro Merja" userId="45b49bf4-5155-4f8f-96c9-fb1c14c1b88d" providerId="ADAL" clId="{61887963-2869-4F60-83F8-F7EB593888B6}" dt="2024-08-16T08:17:39.916" v="3" actId="700"/>
          <ac:spMkLst>
            <pc:docMk/>
            <pc:sldMk cId="2626226223" sldId="263"/>
            <ac:spMk id="5" creationId="{4271997A-C237-3F47-B323-642CEFDD8EBB}"/>
          </ac:spMkLst>
        </pc:spChg>
        <pc:spChg chg="mod ord">
          <ac:chgData name="Vuoripuro Merja" userId="45b49bf4-5155-4f8f-96c9-fb1c14c1b88d" providerId="ADAL" clId="{61887963-2869-4F60-83F8-F7EB593888B6}" dt="2024-08-16T08:17:39.916" v="3" actId="700"/>
          <ac:spMkLst>
            <pc:docMk/>
            <pc:sldMk cId="2626226223" sldId="263"/>
            <ac:spMk id="6" creationId="{00000000-0000-0000-0000-000000000000}"/>
          </ac:spMkLst>
        </pc:spChg>
        <pc:spChg chg="mod ord">
          <ac:chgData name="Vuoripuro Merja" userId="45b49bf4-5155-4f8f-96c9-fb1c14c1b88d" providerId="ADAL" clId="{61887963-2869-4F60-83F8-F7EB593888B6}" dt="2024-08-16T08:17:39.916" v="3" actId="700"/>
          <ac:spMkLst>
            <pc:docMk/>
            <pc:sldMk cId="2626226223" sldId="263"/>
            <ac:spMk id="7" creationId="{5B38235D-0D48-28A0-732B-D7C56DB6697C}"/>
          </ac:spMkLst>
        </pc:spChg>
      </pc:sldChg>
      <pc:sldChg chg="ord">
        <pc:chgData name="Vuoripuro Merja" userId="45b49bf4-5155-4f8f-96c9-fb1c14c1b88d" providerId="ADAL" clId="{61887963-2869-4F60-83F8-F7EB593888B6}" dt="2024-08-16T08:16:57.696" v="1"/>
        <pc:sldMkLst>
          <pc:docMk/>
          <pc:sldMk cId="3519237607" sldId="274"/>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dPt>
            <c:idx val="0"/>
            <c:bubble3D val="0"/>
            <c:spPr>
              <a:solidFill>
                <a:srgbClr val="61759C"/>
              </a:solidFill>
              <a:ln w="19050">
                <a:solidFill>
                  <a:schemeClr val="lt1"/>
                </a:solidFill>
              </a:ln>
              <a:effectLst/>
            </c:spPr>
            <c:extLst>
              <c:ext xmlns:c16="http://schemas.microsoft.com/office/drawing/2014/chart" uri="{C3380CC4-5D6E-409C-BE32-E72D297353CC}">
                <c16:uniqueId val="{00000001-EB5D-4353-ACD3-2C38B4FEECF3}"/>
              </c:ext>
            </c:extLst>
          </c:dPt>
          <c:dPt>
            <c:idx val="1"/>
            <c:bubble3D val="0"/>
            <c:spPr>
              <a:solidFill>
                <a:srgbClr val="61759C"/>
              </a:solidFill>
              <a:ln w="19050">
                <a:solidFill>
                  <a:schemeClr val="lt1"/>
                </a:solidFill>
              </a:ln>
              <a:effectLst/>
            </c:spPr>
            <c:extLst>
              <c:ext xmlns:c16="http://schemas.microsoft.com/office/drawing/2014/chart" uri="{C3380CC4-5D6E-409C-BE32-E72D297353CC}">
                <c16:uniqueId val="{00000003-EB5D-4353-ACD3-2C38B4FEECF3}"/>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EB5D-4353-ACD3-2C38B4FEECF3}"/>
              </c:ext>
            </c:extLst>
          </c:dPt>
          <c:dPt>
            <c:idx val="3"/>
            <c:bubble3D val="0"/>
            <c:spPr>
              <a:solidFill>
                <a:schemeClr val="bg1">
                  <a:lumMod val="65000"/>
                </a:schemeClr>
              </a:solidFill>
              <a:ln w="19050">
                <a:solidFill>
                  <a:schemeClr val="lt1"/>
                </a:solidFill>
              </a:ln>
              <a:effectLst/>
            </c:spPr>
            <c:extLst>
              <c:ext xmlns:c16="http://schemas.microsoft.com/office/drawing/2014/chart" uri="{C3380CC4-5D6E-409C-BE32-E72D297353CC}">
                <c16:uniqueId val="{00000007-EB5D-4353-ACD3-2C38B4FEECF3}"/>
              </c:ext>
            </c:extLst>
          </c:dPt>
          <c:dPt>
            <c:idx val="4"/>
            <c:bubble3D val="0"/>
            <c:spPr>
              <a:solidFill>
                <a:srgbClr val="002060"/>
              </a:solidFill>
              <a:ln w="19050">
                <a:solidFill>
                  <a:schemeClr val="lt1"/>
                </a:solidFill>
              </a:ln>
              <a:effectLst/>
            </c:spPr>
            <c:extLst>
              <c:ext xmlns:c16="http://schemas.microsoft.com/office/drawing/2014/chart" uri="{C3380CC4-5D6E-409C-BE32-E72D297353CC}">
                <c16:uniqueId val="{00000009-EB5D-4353-ACD3-2C38B4FEECF3}"/>
              </c:ext>
            </c:extLst>
          </c:dPt>
          <c:dPt>
            <c:idx val="5"/>
            <c:bubble3D val="0"/>
            <c:spPr>
              <a:solidFill>
                <a:srgbClr val="002060"/>
              </a:solidFill>
              <a:ln w="19050">
                <a:solidFill>
                  <a:schemeClr val="lt1"/>
                </a:solidFill>
              </a:ln>
              <a:effectLst/>
            </c:spPr>
            <c:extLst>
              <c:ext xmlns:c16="http://schemas.microsoft.com/office/drawing/2014/chart" uri="{C3380CC4-5D6E-409C-BE32-E72D297353CC}">
                <c16:uniqueId val="{0000000B-EB5D-4353-ACD3-2C38B4FEECF3}"/>
              </c:ext>
            </c:extLst>
          </c:dPt>
          <c:cat>
            <c:strRef>
              <c:f>Taul1!$B$3:$B$8</c:f>
              <c:strCache>
                <c:ptCount val="6"/>
                <c:pt idx="0">
                  <c:v>Asunnot</c:v>
                </c:pt>
                <c:pt idx="1">
                  <c:v>Muut rakennukset</c:v>
                </c:pt>
                <c:pt idx="2">
                  <c:v>Investoinnit</c:v>
                </c:pt>
                <c:pt idx="3">
                  <c:v>kunnossapito</c:v>
                </c:pt>
                <c:pt idx="4">
                  <c:v>Asunnot</c:v>
                </c:pt>
                <c:pt idx="5">
                  <c:v>Muut rakennukset</c:v>
                </c:pt>
              </c:strCache>
            </c:strRef>
          </c:cat>
          <c:val>
            <c:numRef>
              <c:f>Taul1!$C$3:$C$8</c:f>
              <c:numCache>
                <c:formatCode>General</c:formatCode>
                <c:ptCount val="6"/>
                <c:pt idx="0">
                  <c:v>8.9</c:v>
                </c:pt>
                <c:pt idx="1">
                  <c:v>6.5</c:v>
                </c:pt>
                <c:pt idx="2">
                  <c:v>5.4</c:v>
                </c:pt>
                <c:pt idx="3">
                  <c:v>2</c:v>
                </c:pt>
                <c:pt idx="4">
                  <c:v>8.6999999999999993</c:v>
                </c:pt>
                <c:pt idx="5" formatCode="0.0">
                  <c:v>9</c:v>
                </c:pt>
              </c:numCache>
            </c:numRef>
          </c:val>
          <c:extLst>
            <c:ext xmlns:c16="http://schemas.microsoft.com/office/drawing/2014/chart" uri="{C3380CC4-5D6E-409C-BE32-E72D297353CC}">
              <c16:uniqueId val="{0000000C-EB5D-4353-ACD3-2C38B4FEECF3}"/>
            </c:ext>
          </c:extLst>
        </c:ser>
        <c:dLbls>
          <c:showLegendKey val="0"/>
          <c:showVal val="0"/>
          <c:showCatName val="0"/>
          <c:showSerName val="0"/>
          <c:showPercent val="0"/>
          <c:showBubbleSize val="0"/>
          <c:showLeaderLines val="1"/>
        </c:dLbls>
        <c:firstSliceAng val="322"/>
        <c:holeSize val="43"/>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lang="en-US" sz="1800" b="0" kern="1200" baseline="0">
          <a:solidFill>
            <a:srgbClr val="002565"/>
          </a:solidFill>
          <a:latin typeface="Calibri"/>
          <a:ea typeface="+mj-ea"/>
          <a:cs typeface="+mj-cs"/>
        </a:defRPr>
      </a:pPr>
      <a:endParaRPr lang="fi-FI"/>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785680F-322D-32B9-EA7B-336C71CE0F9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sz="800">
              <a:latin typeface="Avenir Next LT Pro" panose="020B0504020202020204" pitchFamily="34" charset="0"/>
            </a:endParaRPr>
          </a:p>
        </p:txBody>
      </p:sp>
      <p:sp>
        <p:nvSpPr>
          <p:cNvPr id="3" name="Date Placeholder 2">
            <a:extLst>
              <a:ext uri="{FF2B5EF4-FFF2-40B4-BE49-F238E27FC236}">
                <a16:creationId xmlns:a16="http://schemas.microsoft.com/office/drawing/2014/main" id="{08051F5C-844F-17C2-0206-E8956627880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5134352-EA82-434B-BAA3-FB840E7796F3}" type="datetimeFigureOut">
              <a:rPr lang="en-GB" sz="800" smtClean="0">
                <a:latin typeface="Avenir Next LT Pro" panose="020B0504020202020204" pitchFamily="34" charset="0"/>
              </a:rPr>
              <a:t>16/08/2024</a:t>
            </a:fld>
            <a:endParaRPr lang="en-GB" sz="800">
              <a:latin typeface="Avenir Next LT Pro" panose="020B0504020202020204" pitchFamily="34" charset="0"/>
            </a:endParaRPr>
          </a:p>
        </p:txBody>
      </p:sp>
      <p:sp>
        <p:nvSpPr>
          <p:cNvPr id="4" name="Footer Placeholder 3">
            <a:extLst>
              <a:ext uri="{FF2B5EF4-FFF2-40B4-BE49-F238E27FC236}">
                <a16:creationId xmlns:a16="http://schemas.microsoft.com/office/drawing/2014/main" id="{F1563A57-9F7F-F92C-1867-5B842131248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sz="800">
              <a:latin typeface="Avenir Next LT Pro" panose="020B0504020202020204" pitchFamily="34" charset="0"/>
            </a:endParaRPr>
          </a:p>
        </p:txBody>
      </p:sp>
      <p:sp>
        <p:nvSpPr>
          <p:cNvPr id="5" name="Slide Number Placeholder 4">
            <a:extLst>
              <a:ext uri="{FF2B5EF4-FFF2-40B4-BE49-F238E27FC236}">
                <a16:creationId xmlns:a16="http://schemas.microsoft.com/office/drawing/2014/main" id="{750AC9B8-4E26-1621-02C2-93BEBCB9BA5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C73EB7B-071D-46FD-AA0B-F4538FB33426}" type="slidenum">
              <a:rPr lang="en-GB" sz="800" smtClean="0">
                <a:latin typeface="Avenir Next LT Pro" panose="020B0504020202020204" pitchFamily="34" charset="0"/>
              </a:rPr>
              <a:t>‹#›</a:t>
            </a:fld>
            <a:endParaRPr lang="en-GB" sz="800">
              <a:latin typeface="Avenir Next LT Pro" panose="020B0504020202020204" pitchFamily="34" charset="0"/>
            </a:endParaRPr>
          </a:p>
        </p:txBody>
      </p:sp>
    </p:spTree>
    <p:extLst>
      <p:ext uri="{BB962C8B-B14F-4D97-AF65-F5344CB8AC3E}">
        <p14:creationId xmlns:p14="http://schemas.microsoft.com/office/powerpoint/2010/main" val="3598208848"/>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800">
                <a:latin typeface="Avenir Next LT Pro" panose="020B0504020202020204" pitchFamily="34" charset="0"/>
              </a:defRPr>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800">
                <a:latin typeface="Avenir Next LT Pro" panose="020B0504020202020204" pitchFamily="34" charset="0"/>
              </a:defRPr>
            </a:lvl1pPr>
          </a:lstStyle>
          <a:p>
            <a:fld id="{63914948-143E-4CBE-8B0B-1819DD6323A2}" type="datetimeFigureOut">
              <a:rPr lang="en-GB" smtClean="0"/>
              <a:pPr/>
              <a:t>16/08/2024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800">
                <a:latin typeface="Avenir Next LT Pro" panose="020B0504020202020204" pitchFamily="34" charset="0"/>
              </a:defRPr>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800">
                <a:latin typeface="Avenir Next LT Pro" panose="020B0504020202020204" pitchFamily="34" charset="0"/>
              </a:defRPr>
            </a:lvl1pPr>
          </a:lstStyle>
          <a:p>
            <a:fld id="{5F300275-FB4C-4A5F-ABB8-2E75868E247B}" type="slidenum">
              <a:rPr lang="en-GB" smtClean="0"/>
              <a:pPr/>
              <a:t>‹#›</a:t>
            </a:fld>
            <a:endParaRPr lang="en-GB"/>
          </a:p>
        </p:txBody>
      </p:sp>
    </p:spTree>
    <p:extLst>
      <p:ext uri="{BB962C8B-B14F-4D97-AF65-F5344CB8AC3E}">
        <p14:creationId xmlns:p14="http://schemas.microsoft.com/office/powerpoint/2010/main" val="29332759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venir Next LT Pro" panose="020B0504020202020204" pitchFamily="34" charset="0"/>
        <a:ea typeface="+mn-ea"/>
        <a:cs typeface="+mn-cs"/>
      </a:defRPr>
    </a:lvl1pPr>
    <a:lvl2pPr marL="457200" algn="l" defTabSz="914400" rtl="0" eaLnBrk="1" latinLnBrk="0" hangingPunct="1">
      <a:defRPr sz="1200" kern="1200">
        <a:solidFill>
          <a:schemeClr val="tx1"/>
        </a:solidFill>
        <a:latin typeface="Avenir Next LT Pro" panose="020B0504020202020204" pitchFamily="34" charset="0"/>
        <a:ea typeface="+mn-ea"/>
        <a:cs typeface="+mn-cs"/>
      </a:defRPr>
    </a:lvl2pPr>
    <a:lvl3pPr marL="914400" algn="l" defTabSz="914400" rtl="0" eaLnBrk="1" latinLnBrk="0" hangingPunct="1">
      <a:defRPr sz="1200" kern="1200">
        <a:solidFill>
          <a:schemeClr val="tx1"/>
        </a:solidFill>
        <a:latin typeface="Avenir Next LT Pro" panose="020B0504020202020204" pitchFamily="34" charset="0"/>
        <a:ea typeface="+mn-ea"/>
        <a:cs typeface="+mn-cs"/>
      </a:defRPr>
    </a:lvl3pPr>
    <a:lvl4pPr marL="1371600" algn="l" defTabSz="914400" rtl="0" eaLnBrk="1" latinLnBrk="0" hangingPunct="1">
      <a:defRPr sz="1200" kern="1200">
        <a:solidFill>
          <a:schemeClr val="tx1"/>
        </a:solidFill>
        <a:latin typeface="Avenir Next LT Pro" panose="020B0504020202020204" pitchFamily="34" charset="0"/>
        <a:ea typeface="+mn-ea"/>
        <a:cs typeface="+mn-cs"/>
      </a:defRPr>
    </a:lvl4pPr>
    <a:lvl5pPr marL="1828800" algn="l" defTabSz="914400" rtl="0" eaLnBrk="1" latinLnBrk="0" hangingPunct="1">
      <a:defRPr sz="1200" kern="1200">
        <a:solidFill>
          <a:schemeClr val="tx1"/>
        </a:solidFill>
        <a:latin typeface="Avenir Next LT Pro" panose="020B05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880" userDrawn="1">
          <p15:clr>
            <a:srgbClr val="F26B43"/>
          </p15:clr>
        </p15:guide>
        <p15:guide id="2" pos="2160"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fld id="{EDD93489-3568-47D7-953A-C560A22E8896}" type="slidenum">
              <a:rPr lang="fi-FI" smtClean="0"/>
              <a:t>2</a:t>
            </a:fld>
            <a:endParaRPr lang="fi-FI"/>
          </a:p>
        </p:txBody>
      </p:sp>
    </p:spTree>
    <p:extLst>
      <p:ext uri="{BB962C8B-B14F-4D97-AF65-F5344CB8AC3E}">
        <p14:creationId xmlns:p14="http://schemas.microsoft.com/office/powerpoint/2010/main" val="33969837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fld id="{EDD93489-3568-47D7-953A-C560A22E8896}" type="slidenum">
              <a:rPr lang="fi-FI" smtClean="0"/>
              <a:t>3</a:t>
            </a:fld>
            <a:endParaRPr lang="fi-FI"/>
          </a:p>
        </p:txBody>
      </p:sp>
    </p:spTree>
    <p:extLst>
      <p:ext uri="{BB962C8B-B14F-4D97-AF65-F5344CB8AC3E}">
        <p14:creationId xmlns:p14="http://schemas.microsoft.com/office/powerpoint/2010/main" val="23986199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D22A21-8A0A-4569-AE5C-C40987A08A05}" type="slidenum">
              <a:rPr kumimoji="0" lang="fi-FI"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fi-FI"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0125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a:t>Toimialojen jäsenmäärät 31.12.2022:</a:t>
            </a:r>
          </a:p>
          <a:p>
            <a:endParaRPr lang="fi-FI"/>
          </a:p>
          <a:p>
            <a:pPr marL="171450" indent="-171450">
              <a:buFont typeface="Arial" panose="020B0604020202020204" pitchFamily="34" charset="0"/>
              <a:buChar char="•"/>
            </a:pPr>
            <a:r>
              <a:rPr lang="fi-FI"/>
              <a:t>TRT: 571 jäsenyritystä</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a:t>INFRA: 1590 jäsenyritystä</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a:t>RTT: 105 jäsenyritystä</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a:t>LVI-TU: 327 jäsenyritystä</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a:t>Pinta: 293 jäsenyritystä</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err="1"/>
              <a:t>Talteka</a:t>
            </a:r>
            <a:r>
              <a:rPr lang="fi-FI"/>
              <a:t>: 51 jäsenyritystä</a:t>
            </a:r>
          </a:p>
        </p:txBody>
      </p:sp>
      <p:sp>
        <p:nvSpPr>
          <p:cNvPr id="4" name="Dian numeron paikkamerkki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D93489-3568-47D7-953A-C560A22E8896}" type="slidenum">
              <a:rPr kumimoji="0" lang="fi-FI" sz="1800" b="0" i="0" u="none" strike="noStrike" kern="0" cap="none" spc="0" normalizeH="0" baseline="0" noProof="0" smtClean="0">
                <a:ln>
                  <a:noFill/>
                </a:ln>
                <a:solidFill>
                  <a:sysClr val="windowText" lastClr="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fi-FI" sz="1800" b="0" i="0" u="none" strike="noStrike" kern="0" cap="none" spc="0" normalizeH="0" baseline="0" noProof="0">
              <a:ln>
                <a:noFill/>
              </a:ln>
              <a:solidFill>
                <a:sysClr val="windowText" lastClr="000000"/>
              </a:solidFill>
              <a:effectLst/>
              <a:uLnTx/>
              <a:uFillTx/>
              <a:latin typeface="Calibri"/>
              <a:ea typeface="+mn-ea"/>
              <a:cs typeface="+mn-cs"/>
            </a:endParaRPr>
          </a:p>
        </p:txBody>
      </p:sp>
    </p:spTree>
    <p:extLst>
      <p:ext uri="{BB962C8B-B14F-4D97-AF65-F5344CB8AC3E}">
        <p14:creationId xmlns:p14="http://schemas.microsoft.com/office/powerpoint/2010/main" val="22338638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5F300275-FB4C-4A5F-ABB8-2E75868E247B}" type="slidenum">
              <a:rPr lang="en-GB" smtClean="0"/>
              <a:pPr/>
              <a:t>12</a:t>
            </a:fld>
            <a:endParaRPr lang="en-GB"/>
          </a:p>
        </p:txBody>
      </p:sp>
    </p:spTree>
    <p:extLst>
      <p:ext uri="{BB962C8B-B14F-4D97-AF65-F5344CB8AC3E}">
        <p14:creationId xmlns:p14="http://schemas.microsoft.com/office/powerpoint/2010/main" val="7708360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300275-FB4C-4A5F-ABB8-2E75868E247B}" type="slidenum">
              <a:rPr kumimoji="0" lang="en-GB" sz="800" b="0" i="0" u="none" strike="noStrike" kern="1200" cap="none" spc="0" normalizeH="0" baseline="0" noProof="0" smtClean="0">
                <a:ln>
                  <a:noFill/>
                </a:ln>
                <a:solidFill>
                  <a:prstClr val="black"/>
                </a:solidFill>
                <a:effectLst/>
                <a:uLnTx/>
                <a:uFillTx/>
                <a:latin typeface="Avenir Next LT Pro" panose="020B05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800" b="0" i="0" u="none" strike="noStrike" kern="1200" cap="none" spc="0" normalizeH="0" baseline="0" noProof="0" dirty="0">
              <a:ln>
                <a:noFill/>
              </a:ln>
              <a:solidFill>
                <a:prstClr val="black"/>
              </a:solidFill>
              <a:effectLst/>
              <a:uLnTx/>
              <a:uFillTx/>
              <a:latin typeface="Avenir Next LT Pro" panose="020B0504020202020204" pitchFamily="34" charset="0"/>
              <a:ea typeface="+mn-ea"/>
              <a:cs typeface="+mn-cs"/>
            </a:endParaRPr>
          </a:p>
        </p:txBody>
      </p:sp>
    </p:spTree>
    <p:extLst>
      <p:ext uri="{BB962C8B-B14F-4D97-AF65-F5344CB8AC3E}">
        <p14:creationId xmlns:p14="http://schemas.microsoft.com/office/powerpoint/2010/main" val="29503781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emf"/><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7.emf"/><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5.jpe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Aloitusdia ">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89437-0A9F-6907-E834-ECE3DB625160}"/>
              </a:ext>
            </a:extLst>
          </p:cNvPr>
          <p:cNvSpPr>
            <a:spLocks noGrp="1"/>
          </p:cNvSpPr>
          <p:nvPr>
            <p:ph type="ctrTitle"/>
          </p:nvPr>
        </p:nvSpPr>
        <p:spPr>
          <a:xfrm>
            <a:off x="1200150" y="2060575"/>
            <a:ext cx="9791700" cy="2304529"/>
          </a:xfrm>
        </p:spPr>
        <p:txBody>
          <a:bodyPr anchor="t" anchorCtr="0"/>
          <a:lstStyle>
            <a:lvl1pPr algn="l">
              <a:defRPr sz="4800">
                <a:solidFill>
                  <a:schemeClr val="bg1"/>
                </a:solidFill>
              </a:defRPr>
            </a:lvl1pPr>
          </a:lstStyle>
          <a:p>
            <a:r>
              <a:rPr lang="fi-FI" noProof="0"/>
              <a:t>Muokkaa ots. perustyyl. napsautt.</a:t>
            </a:r>
          </a:p>
        </p:txBody>
      </p:sp>
      <p:sp>
        <p:nvSpPr>
          <p:cNvPr id="3" name="Subtitle 2">
            <a:extLst>
              <a:ext uri="{FF2B5EF4-FFF2-40B4-BE49-F238E27FC236}">
                <a16:creationId xmlns:a16="http://schemas.microsoft.com/office/drawing/2014/main" id="{5BA9B7E5-3139-76AA-C2C3-60620F1D9B49}"/>
              </a:ext>
            </a:extLst>
          </p:cNvPr>
          <p:cNvSpPr>
            <a:spLocks noGrp="1"/>
          </p:cNvSpPr>
          <p:nvPr>
            <p:ph type="subTitle" idx="1"/>
          </p:nvPr>
        </p:nvSpPr>
        <p:spPr>
          <a:xfrm>
            <a:off x="1200150" y="4509120"/>
            <a:ext cx="9791700" cy="864096"/>
          </a:xfrm>
        </p:spPr>
        <p:txBody>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sp>
        <p:nvSpPr>
          <p:cNvPr id="4" name="Date Placeholder 3">
            <a:extLst>
              <a:ext uri="{FF2B5EF4-FFF2-40B4-BE49-F238E27FC236}">
                <a16:creationId xmlns:a16="http://schemas.microsoft.com/office/drawing/2014/main" id="{B9898F4D-E89B-8263-EB37-8F8B305D4370}"/>
              </a:ext>
            </a:extLst>
          </p:cNvPr>
          <p:cNvSpPr>
            <a:spLocks noGrp="1"/>
          </p:cNvSpPr>
          <p:nvPr>
            <p:ph type="dt" sz="half" idx="10"/>
          </p:nvPr>
        </p:nvSpPr>
        <p:spPr/>
        <p:txBody>
          <a:bodyPr/>
          <a:lstStyle>
            <a:lvl1pPr>
              <a:defRPr>
                <a:noFill/>
              </a:defRPr>
            </a:lvl1pPr>
          </a:lstStyle>
          <a:p>
            <a:fld id="{57FBE464-E430-4DCC-9092-80A6B1E69C0A}" type="datetime1">
              <a:rPr lang="fi-FI" noProof="0" smtClean="0"/>
              <a:t>16.8.2024</a:t>
            </a:fld>
            <a:endParaRPr lang="fi-FI" noProof="0"/>
          </a:p>
        </p:txBody>
      </p:sp>
      <p:sp>
        <p:nvSpPr>
          <p:cNvPr id="5" name="Footer Placeholder 4">
            <a:extLst>
              <a:ext uri="{FF2B5EF4-FFF2-40B4-BE49-F238E27FC236}">
                <a16:creationId xmlns:a16="http://schemas.microsoft.com/office/drawing/2014/main" id="{AEAB5C31-D7B7-0A4A-9FF1-A8910751F711}"/>
              </a:ext>
            </a:extLst>
          </p:cNvPr>
          <p:cNvSpPr>
            <a:spLocks noGrp="1"/>
          </p:cNvSpPr>
          <p:nvPr>
            <p:ph type="ftr" sz="quarter" idx="11"/>
          </p:nvPr>
        </p:nvSpPr>
        <p:spPr/>
        <p:txBody>
          <a:bodyPr/>
          <a:lstStyle>
            <a:lvl1pPr>
              <a:defRPr>
                <a:noFill/>
              </a:defRPr>
            </a:lvl1pPr>
          </a:lstStyle>
          <a:p>
            <a:r>
              <a:rPr lang="en-US" noProof="0"/>
              <a:t>© Confederation of Finnish Construction Industries RT</a:t>
            </a:r>
            <a:endParaRPr lang="fi-FI" noProof="0"/>
          </a:p>
        </p:txBody>
      </p:sp>
      <p:sp>
        <p:nvSpPr>
          <p:cNvPr id="6" name="Slide Number Placeholder 5">
            <a:extLst>
              <a:ext uri="{FF2B5EF4-FFF2-40B4-BE49-F238E27FC236}">
                <a16:creationId xmlns:a16="http://schemas.microsoft.com/office/drawing/2014/main" id="{92B9B765-A518-625F-2D82-59131FF13DC6}"/>
              </a:ext>
            </a:extLst>
          </p:cNvPr>
          <p:cNvSpPr>
            <a:spLocks noGrp="1"/>
          </p:cNvSpPr>
          <p:nvPr>
            <p:ph type="sldNum" sz="quarter" idx="12"/>
          </p:nvPr>
        </p:nvSpPr>
        <p:spPr/>
        <p:txBody>
          <a:bodyPr/>
          <a:lstStyle>
            <a:lvl1pPr>
              <a:defRPr>
                <a:noFill/>
              </a:defRPr>
            </a:lvl1pPr>
          </a:lstStyle>
          <a:p>
            <a:fld id="{DFD61EF7-2460-4EE9-A031-27FEBC4F9A95}" type="slidenum">
              <a:rPr lang="fi-FI" noProof="0" smtClean="0"/>
              <a:pPr/>
              <a:t>‹#›</a:t>
            </a:fld>
            <a:endParaRPr lang="fi-FI" noProof="0"/>
          </a:p>
        </p:txBody>
      </p:sp>
      <p:sp>
        <p:nvSpPr>
          <p:cNvPr id="7" name="Freeform 5">
            <a:extLst>
              <a:ext uri="{FF2B5EF4-FFF2-40B4-BE49-F238E27FC236}">
                <a16:creationId xmlns:a16="http://schemas.microsoft.com/office/drawing/2014/main" id="{5CD5646D-347F-0693-85B7-82EEFAEE1F74}"/>
              </a:ext>
            </a:extLst>
          </p:cNvPr>
          <p:cNvSpPr>
            <a:spLocks noChangeAspect="1" noEditPoints="1"/>
          </p:cNvSpPr>
          <p:nvPr userDrawn="1"/>
        </p:nvSpPr>
        <p:spPr bwMode="auto">
          <a:xfrm>
            <a:off x="407368" y="333375"/>
            <a:ext cx="2325003" cy="504000"/>
          </a:xfrm>
          <a:custGeom>
            <a:avLst/>
            <a:gdLst>
              <a:gd name="T0" fmla="*/ 11 w 4507"/>
              <a:gd name="T1" fmla="*/ 18 h 1954"/>
              <a:gd name="T2" fmla="*/ 659 w 4507"/>
              <a:gd name="T3" fmla="*/ 297 h 1954"/>
              <a:gd name="T4" fmla="*/ 666 w 4507"/>
              <a:gd name="T5" fmla="*/ 916 h 1954"/>
              <a:gd name="T6" fmla="*/ 347 w 4507"/>
              <a:gd name="T7" fmla="*/ 880 h 1954"/>
              <a:gd name="T8" fmla="*/ 471 w 4507"/>
              <a:gd name="T9" fmla="*/ 675 h 1954"/>
              <a:gd name="T10" fmla="*/ 375 w 4507"/>
              <a:gd name="T11" fmla="*/ 401 h 1954"/>
              <a:gd name="T12" fmla="*/ 1722 w 4507"/>
              <a:gd name="T13" fmla="*/ 26 h 1954"/>
              <a:gd name="T14" fmla="*/ 1804 w 4507"/>
              <a:gd name="T15" fmla="*/ 309 h 1954"/>
              <a:gd name="T16" fmla="*/ 1741 w 4507"/>
              <a:gd name="T17" fmla="*/ 269 h 1954"/>
              <a:gd name="T18" fmla="*/ 1854 w 4507"/>
              <a:gd name="T19" fmla="*/ 788 h 1954"/>
              <a:gd name="T20" fmla="*/ 2410 w 4507"/>
              <a:gd name="T21" fmla="*/ 18 h 1954"/>
              <a:gd name="T22" fmla="*/ 3053 w 4507"/>
              <a:gd name="T23" fmla="*/ 553 h 1954"/>
              <a:gd name="T24" fmla="*/ 3419 w 4507"/>
              <a:gd name="T25" fmla="*/ 539 h 1954"/>
              <a:gd name="T26" fmla="*/ 3595 w 4507"/>
              <a:gd name="T27" fmla="*/ 659 h 1954"/>
              <a:gd name="T28" fmla="*/ 3699 w 4507"/>
              <a:gd name="T29" fmla="*/ 697 h 1954"/>
              <a:gd name="T30" fmla="*/ 3842 w 4507"/>
              <a:gd name="T31" fmla="*/ 595 h 1954"/>
              <a:gd name="T32" fmla="*/ 3700 w 4507"/>
              <a:gd name="T33" fmla="*/ 806 h 1954"/>
              <a:gd name="T34" fmla="*/ 3943 w 4507"/>
              <a:gd name="T35" fmla="*/ 725 h 1954"/>
              <a:gd name="T36" fmla="*/ 4018 w 4507"/>
              <a:gd name="T37" fmla="*/ 689 h 1954"/>
              <a:gd name="T38" fmla="*/ 4124 w 4507"/>
              <a:gd name="T39" fmla="*/ 581 h 1954"/>
              <a:gd name="T40" fmla="*/ 3931 w 4507"/>
              <a:gd name="T41" fmla="*/ 269 h 1954"/>
              <a:gd name="T42" fmla="*/ 4017 w 4507"/>
              <a:gd name="T43" fmla="*/ 6 h 1954"/>
              <a:gd name="T44" fmla="*/ 4117 w 4507"/>
              <a:gd name="T45" fmla="*/ 228 h 1954"/>
              <a:gd name="T46" fmla="*/ 4005 w 4507"/>
              <a:gd name="T47" fmla="*/ 134 h 1954"/>
              <a:gd name="T48" fmla="*/ 4123 w 4507"/>
              <a:gd name="T49" fmla="*/ 383 h 1954"/>
              <a:gd name="T50" fmla="*/ 4174 w 4507"/>
              <a:gd name="T51" fmla="*/ 697 h 1954"/>
              <a:gd name="T52" fmla="*/ 1767 w 4507"/>
              <a:gd name="T53" fmla="*/ 1273 h 1954"/>
              <a:gd name="T54" fmla="*/ 2197 w 4507"/>
              <a:gd name="T55" fmla="*/ 1926 h 1954"/>
              <a:gd name="T56" fmla="*/ 2114 w 4507"/>
              <a:gd name="T57" fmla="*/ 1551 h 1954"/>
              <a:gd name="T58" fmla="*/ 2226 w 4507"/>
              <a:gd name="T59" fmla="*/ 1156 h 1954"/>
              <a:gd name="T60" fmla="*/ 2385 w 4507"/>
              <a:gd name="T61" fmla="*/ 1313 h 1954"/>
              <a:gd name="T62" fmla="*/ 2373 w 4507"/>
              <a:gd name="T63" fmla="*/ 1834 h 1954"/>
              <a:gd name="T64" fmla="*/ 2227 w 4507"/>
              <a:gd name="T65" fmla="*/ 1271 h 1954"/>
              <a:gd name="T66" fmla="*/ 2192 w 4507"/>
              <a:gd name="T67" fmla="*/ 1738 h 1954"/>
              <a:gd name="T68" fmla="*/ 2323 w 4507"/>
              <a:gd name="T69" fmla="*/ 1760 h 1954"/>
              <a:gd name="T70" fmla="*/ 2273 w 4507"/>
              <a:gd name="T71" fmla="*/ 1259 h 1954"/>
              <a:gd name="T72" fmla="*/ 3321 w 4507"/>
              <a:gd name="T73" fmla="*/ 1954 h 1954"/>
              <a:gd name="T74" fmla="*/ 3265 w 4507"/>
              <a:gd name="T75" fmla="*/ 1693 h 1954"/>
              <a:gd name="T76" fmla="*/ 3380 w 4507"/>
              <a:gd name="T77" fmla="*/ 1832 h 1954"/>
              <a:gd name="T78" fmla="*/ 3369 w 4507"/>
              <a:gd name="T79" fmla="*/ 1625 h 1954"/>
              <a:gd name="T80" fmla="*/ 3218 w 4507"/>
              <a:gd name="T81" fmla="*/ 1279 h 1954"/>
              <a:gd name="T82" fmla="*/ 3426 w 4507"/>
              <a:gd name="T83" fmla="*/ 1198 h 1954"/>
              <a:gd name="T84" fmla="*/ 3370 w 4507"/>
              <a:gd name="T85" fmla="*/ 1265 h 1954"/>
              <a:gd name="T86" fmla="*/ 3279 w 4507"/>
              <a:gd name="T87" fmla="*/ 1379 h 1954"/>
              <a:gd name="T88" fmla="*/ 3471 w 4507"/>
              <a:gd name="T89" fmla="*/ 1675 h 1954"/>
              <a:gd name="T90" fmla="*/ 3381 w 4507"/>
              <a:gd name="T91" fmla="*/ 1946 h 1954"/>
              <a:gd name="T92" fmla="*/ 3620 w 4507"/>
              <a:gd name="T93" fmla="*/ 1772 h 1954"/>
              <a:gd name="T94" fmla="*/ 3736 w 4507"/>
              <a:gd name="T95" fmla="*/ 1772 h 1954"/>
              <a:gd name="T96" fmla="*/ 3756 w 4507"/>
              <a:gd name="T97" fmla="*/ 1914 h 1954"/>
              <a:gd name="T98" fmla="*/ 3915 w 4507"/>
              <a:gd name="T99" fmla="*/ 1828 h 1954"/>
              <a:gd name="T100" fmla="*/ 4005 w 4507"/>
              <a:gd name="T101" fmla="*/ 1838 h 1954"/>
              <a:gd name="T102" fmla="*/ 4160 w 4507"/>
              <a:gd name="T103" fmla="*/ 1697 h 1954"/>
              <a:gd name="T104" fmla="*/ 4039 w 4507"/>
              <a:gd name="T105" fmla="*/ 1954 h 1954"/>
              <a:gd name="T106" fmla="*/ 4268 w 4507"/>
              <a:gd name="T107" fmla="*/ 1888 h 1954"/>
              <a:gd name="T108" fmla="*/ 4324 w 4507"/>
              <a:gd name="T109" fmla="*/ 1824 h 1954"/>
              <a:gd name="T110" fmla="*/ 4442 w 4507"/>
              <a:gd name="T111" fmla="*/ 1752 h 1954"/>
              <a:gd name="T112" fmla="*/ 4255 w 4507"/>
              <a:gd name="T113" fmla="*/ 1447 h 1954"/>
              <a:gd name="T114" fmla="*/ 4311 w 4507"/>
              <a:gd name="T115" fmla="*/ 1166 h 1954"/>
              <a:gd name="T116" fmla="*/ 4497 w 4507"/>
              <a:gd name="T117" fmla="*/ 1331 h 1954"/>
              <a:gd name="T118" fmla="*/ 4336 w 4507"/>
              <a:gd name="T119" fmla="*/ 1267 h 1954"/>
              <a:gd name="T120" fmla="*/ 4359 w 4507"/>
              <a:gd name="T121" fmla="*/ 1457 h 1954"/>
              <a:gd name="T122" fmla="*/ 4499 w 4507"/>
              <a:gd name="T123" fmla="*/ 1814 h 1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507" h="1954">
                <a:moveTo>
                  <a:pt x="4307" y="327"/>
                </a:moveTo>
                <a:lnTo>
                  <a:pt x="4377" y="327"/>
                </a:lnTo>
                <a:lnTo>
                  <a:pt x="4377" y="463"/>
                </a:lnTo>
                <a:lnTo>
                  <a:pt x="4307" y="463"/>
                </a:lnTo>
                <a:lnTo>
                  <a:pt x="4307" y="327"/>
                </a:lnTo>
                <a:close/>
                <a:moveTo>
                  <a:pt x="1248" y="18"/>
                </a:moveTo>
                <a:lnTo>
                  <a:pt x="1248" y="473"/>
                </a:lnTo>
                <a:lnTo>
                  <a:pt x="1051" y="473"/>
                </a:lnTo>
                <a:lnTo>
                  <a:pt x="1051" y="1936"/>
                </a:lnTo>
                <a:lnTo>
                  <a:pt x="821" y="1936"/>
                </a:lnTo>
                <a:lnTo>
                  <a:pt x="821" y="473"/>
                </a:lnTo>
                <a:lnTo>
                  <a:pt x="655" y="18"/>
                </a:lnTo>
                <a:lnTo>
                  <a:pt x="1248" y="18"/>
                </a:lnTo>
                <a:close/>
                <a:moveTo>
                  <a:pt x="0" y="1481"/>
                </a:moveTo>
                <a:lnTo>
                  <a:pt x="230" y="1481"/>
                </a:lnTo>
                <a:lnTo>
                  <a:pt x="230" y="1936"/>
                </a:lnTo>
                <a:lnTo>
                  <a:pt x="0" y="1936"/>
                </a:lnTo>
                <a:lnTo>
                  <a:pt x="0" y="1481"/>
                </a:lnTo>
                <a:close/>
                <a:moveTo>
                  <a:pt x="487" y="1186"/>
                </a:moveTo>
                <a:lnTo>
                  <a:pt x="752" y="1936"/>
                </a:lnTo>
                <a:lnTo>
                  <a:pt x="495" y="1936"/>
                </a:lnTo>
                <a:lnTo>
                  <a:pt x="11" y="559"/>
                </a:lnTo>
                <a:lnTo>
                  <a:pt x="11" y="18"/>
                </a:lnTo>
                <a:lnTo>
                  <a:pt x="309" y="18"/>
                </a:lnTo>
                <a:lnTo>
                  <a:pt x="335" y="18"/>
                </a:lnTo>
                <a:lnTo>
                  <a:pt x="359" y="20"/>
                </a:lnTo>
                <a:lnTo>
                  <a:pt x="382" y="24"/>
                </a:lnTo>
                <a:lnTo>
                  <a:pt x="404" y="30"/>
                </a:lnTo>
                <a:lnTo>
                  <a:pt x="426" y="36"/>
                </a:lnTo>
                <a:lnTo>
                  <a:pt x="447" y="44"/>
                </a:lnTo>
                <a:lnTo>
                  <a:pt x="467" y="52"/>
                </a:lnTo>
                <a:lnTo>
                  <a:pt x="476" y="58"/>
                </a:lnTo>
                <a:lnTo>
                  <a:pt x="486" y="62"/>
                </a:lnTo>
                <a:lnTo>
                  <a:pt x="504" y="74"/>
                </a:lnTo>
                <a:lnTo>
                  <a:pt x="521" y="88"/>
                </a:lnTo>
                <a:lnTo>
                  <a:pt x="538" y="102"/>
                </a:lnTo>
                <a:lnTo>
                  <a:pt x="553" y="116"/>
                </a:lnTo>
                <a:lnTo>
                  <a:pt x="569" y="132"/>
                </a:lnTo>
                <a:lnTo>
                  <a:pt x="583" y="150"/>
                </a:lnTo>
                <a:lnTo>
                  <a:pt x="596" y="168"/>
                </a:lnTo>
                <a:lnTo>
                  <a:pt x="609" y="188"/>
                </a:lnTo>
                <a:lnTo>
                  <a:pt x="620" y="208"/>
                </a:lnTo>
                <a:lnTo>
                  <a:pt x="631" y="230"/>
                </a:lnTo>
                <a:lnTo>
                  <a:pt x="641" y="251"/>
                </a:lnTo>
                <a:lnTo>
                  <a:pt x="650" y="273"/>
                </a:lnTo>
                <a:lnTo>
                  <a:pt x="659" y="297"/>
                </a:lnTo>
                <a:lnTo>
                  <a:pt x="666" y="323"/>
                </a:lnTo>
                <a:lnTo>
                  <a:pt x="673" y="349"/>
                </a:lnTo>
                <a:lnTo>
                  <a:pt x="680" y="375"/>
                </a:lnTo>
                <a:lnTo>
                  <a:pt x="685" y="401"/>
                </a:lnTo>
                <a:lnTo>
                  <a:pt x="690" y="429"/>
                </a:lnTo>
                <a:lnTo>
                  <a:pt x="694" y="459"/>
                </a:lnTo>
                <a:lnTo>
                  <a:pt x="697" y="487"/>
                </a:lnTo>
                <a:lnTo>
                  <a:pt x="699" y="517"/>
                </a:lnTo>
                <a:lnTo>
                  <a:pt x="701" y="547"/>
                </a:lnTo>
                <a:lnTo>
                  <a:pt x="702" y="579"/>
                </a:lnTo>
                <a:lnTo>
                  <a:pt x="703" y="611"/>
                </a:lnTo>
                <a:lnTo>
                  <a:pt x="702" y="661"/>
                </a:lnTo>
                <a:lnTo>
                  <a:pt x="701" y="687"/>
                </a:lnTo>
                <a:lnTo>
                  <a:pt x="699" y="711"/>
                </a:lnTo>
                <a:lnTo>
                  <a:pt x="697" y="735"/>
                </a:lnTo>
                <a:lnTo>
                  <a:pt x="695" y="758"/>
                </a:lnTo>
                <a:lnTo>
                  <a:pt x="692" y="782"/>
                </a:lnTo>
                <a:lnTo>
                  <a:pt x="689" y="806"/>
                </a:lnTo>
                <a:lnTo>
                  <a:pt x="685" y="830"/>
                </a:lnTo>
                <a:lnTo>
                  <a:pt x="681" y="852"/>
                </a:lnTo>
                <a:lnTo>
                  <a:pt x="677" y="874"/>
                </a:lnTo>
                <a:lnTo>
                  <a:pt x="672" y="896"/>
                </a:lnTo>
                <a:lnTo>
                  <a:pt x="666" y="916"/>
                </a:lnTo>
                <a:lnTo>
                  <a:pt x="661" y="938"/>
                </a:lnTo>
                <a:lnTo>
                  <a:pt x="655" y="958"/>
                </a:lnTo>
                <a:lnTo>
                  <a:pt x="648" y="976"/>
                </a:lnTo>
                <a:lnTo>
                  <a:pt x="641" y="996"/>
                </a:lnTo>
                <a:lnTo>
                  <a:pt x="634" y="1014"/>
                </a:lnTo>
                <a:lnTo>
                  <a:pt x="626" y="1030"/>
                </a:lnTo>
                <a:lnTo>
                  <a:pt x="618" y="1048"/>
                </a:lnTo>
                <a:lnTo>
                  <a:pt x="609" y="1064"/>
                </a:lnTo>
                <a:lnTo>
                  <a:pt x="600" y="1080"/>
                </a:lnTo>
                <a:lnTo>
                  <a:pt x="591" y="1094"/>
                </a:lnTo>
                <a:lnTo>
                  <a:pt x="581" y="1108"/>
                </a:lnTo>
                <a:lnTo>
                  <a:pt x="571" y="1120"/>
                </a:lnTo>
                <a:lnTo>
                  <a:pt x="559" y="1132"/>
                </a:lnTo>
                <a:lnTo>
                  <a:pt x="548" y="1144"/>
                </a:lnTo>
                <a:lnTo>
                  <a:pt x="537" y="1154"/>
                </a:lnTo>
                <a:lnTo>
                  <a:pt x="525" y="1164"/>
                </a:lnTo>
                <a:lnTo>
                  <a:pt x="513" y="1172"/>
                </a:lnTo>
                <a:lnTo>
                  <a:pt x="500" y="1180"/>
                </a:lnTo>
                <a:lnTo>
                  <a:pt x="487" y="1186"/>
                </a:lnTo>
                <a:close/>
                <a:moveTo>
                  <a:pt x="239" y="391"/>
                </a:moveTo>
                <a:lnTo>
                  <a:pt x="239" y="880"/>
                </a:lnTo>
                <a:lnTo>
                  <a:pt x="337" y="880"/>
                </a:lnTo>
                <a:lnTo>
                  <a:pt x="347" y="880"/>
                </a:lnTo>
                <a:lnTo>
                  <a:pt x="357" y="880"/>
                </a:lnTo>
                <a:lnTo>
                  <a:pt x="367" y="878"/>
                </a:lnTo>
                <a:lnTo>
                  <a:pt x="376" y="874"/>
                </a:lnTo>
                <a:lnTo>
                  <a:pt x="384" y="872"/>
                </a:lnTo>
                <a:lnTo>
                  <a:pt x="392" y="868"/>
                </a:lnTo>
                <a:lnTo>
                  <a:pt x="400" y="862"/>
                </a:lnTo>
                <a:lnTo>
                  <a:pt x="407" y="858"/>
                </a:lnTo>
                <a:lnTo>
                  <a:pt x="413" y="852"/>
                </a:lnTo>
                <a:lnTo>
                  <a:pt x="419" y="844"/>
                </a:lnTo>
                <a:lnTo>
                  <a:pt x="425" y="838"/>
                </a:lnTo>
                <a:lnTo>
                  <a:pt x="430" y="830"/>
                </a:lnTo>
                <a:lnTo>
                  <a:pt x="435" y="822"/>
                </a:lnTo>
                <a:lnTo>
                  <a:pt x="440" y="814"/>
                </a:lnTo>
                <a:lnTo>
                  <a:pt x="444" y="806"/>
                </a:lnTo>
                <a:lnTo>
                  <a:pt x="448" y="796"/>
                </a:lnTo>
                <a:lnTo>
                  <a:pt x="451" y="788"/>
                </a:lnTo>
                <a:lnTo>
                  <a:pt x="454" y="778"/>
                </a:lnTo>
                <a:lnTo>
                  <a:pt x="457" y="768"/>
                </a:lnTo>
                <a:lnTo>
                  <a:pt x="460" y="758"/>
                </a:lnTo>
                <a:lnTo>
                  <a:pt x="464" y="738"/>
                </a:lnTo>
                <a:lnTo>
                  <a:pt x="467" y="717"/>
                </a:lnTo>
                <a:lnTo>
                  <a:pt x="470" y="697"/>
                </a:lnTo>
                <a:lnTo>
                  <a:pt x="471" y="675"/>
                </a:lnTo>
                <a:lnTo>
                  <a:pt x="472" y="655"/>
                </a:lnTo>
                <a:lnTo>
                  <a:pt x="472" y="635"/>
                </a:lnTo>
                <a:lnTo>
                  <a:pt x="472" y="615"/>
                </a:lnTo>
                <a:lnTo>
                  <a:pt x="470" y="593"/>
                </a:lnTo>
                <a:lnTo>
                  <a:pt x="468" y="573"/>
                </a:lnTo>
                <a:lnTo>
                  <a:pt x="464" y="551"/>
                </a:lnTo>
                <a:lnTo>
                  <a:pt x="462" y="541"/>
                </a:lnTo>
                <a:lnTo>
                  <a:pt x="459" y="531"/>
                </a:lnTo>
                <a:lnTo>
                  <a:pt x="457" y="521"/>
                </a:lnTo>
                <a:lnTo>
                  <a:pt x="454" y="511"/>
                </a:lnTo>
                <a:lnTo>
                  <a:pt x="447" y="491"/>
                </a:lnTo>
                <a:lnTo>
                  <a:pt x="443" y="483"/>
                </a:lnTo>
                <a:lnTo>
                  <a:pt x="439" y="473"/>
                </a:lnTo>
                <a:lnTo>
                  <a:pt x="435" y="465"/>
                </a:lnTo>
                <a:lnTo>
                  <a:pt x="430" y="457"/>
                </a:lnTo>
                <a:lnTo>
                  <a:pt x="420" y="441"/>
                </a:lnTo>
                <a:lnTo>
                  <a:pt x="414" y="433"/>
                </a:lnTo>
                <a:lnTo>
                  <a:pt x="408" y="427"/>
                </a:lnTo>
                <a:lnTo>
                  <a:pt x="402" y="421"/>
                </a:lnTo>
                <a:lnTo>
                  <a:pt x="396" y="415"/>
                </a:lnTo>
                <a:lnTo>
                  <a:pt x="389" y="409"/>
                </a:lnTo>
                <a:lnTo>
                  <a:pt x="382" y="405"/>
                </a:lnTo>
                <a:lnTo>
                  <a:pt x="375" y="401"/>
                </a:lnTo>
                <a:lnTo>
                  <a:pt x="367" y="397"/>
                </a:lnTo>
                <a:lnTo>
                  <a:pt x="359" y="395"/>
                </a:lnTo>
                <a:lnTo>
                  <a:pt x="351" y="393"/>
                </a:lnTo>
                <a:lnTo>
                  <a:pt x="333" y="391"/>
                </a:lnTo>
                <a:lnTo>
                  <a:pt x="239" y="391"/>
                </a:lnTo>
                <a:close/>
                <a:moveTo>
                  <a:pt x="1780" y="395"/>
                </a:moveTo>
                <a:lnTo>
                  <a:pt x="1776" y="403"/>
                </a:lnTo>
                <a:lnTo>
                  <a:pt x="1772" y="411"/>
                </a:lnTo>
                <a:lnTo>
                  <a:pt x="1763" y="423"/>
                </a:lnTo>
                <a:lnTo>
                  <a:pt x="1754" y="433"/>
                </a:lnTo>
                <a:lnTo>
                  <a:pt x="1743" y="443"/>
                </a:lnTo>
                <a:lnTo>
                  <a:pt x="1814" y="788"/>
                </a:lnTo>
                <a:lnTo>
                  <a:pt x="1742" y="788"/>
                </a:lnTo>
                <a:lnTo>
                  <a:pt x="1683" y="465"/>
                </a:lnTo>
                <a:lnTo>
                  <a:pt x="1607" y="465"/>
                </a:lnTo>
                <a:lnTo>
                  <a:pt x="1607" y="788"/>
                </a:lnTo>
                <a:lnTo>
                  <a:pt x="1543" y="788"/>
                </a:lnTo>
                <a:lnTo>
                  <a:pt x="1543" y="18"/>
                </a:lnTo>
                <a:lnTo>
                  <a:pt x="1681" y="18"/>
                </a:lnTo>
                <a:lnTo>
                  <a:pt x="1696" y="18"/>
                </a:lnTo>
                <a:lnTo>
                  <a:pt x="1703" y="20"/>
                </a:lnTo>
                <a:lnTo>
                  <a:pt x="1710" y="22"/>
                </a:lnTo>
                <a:lnTo>
                  <a:pt x="1722" y="26"/>
                </a:lnTo>
                <a:lnTo>
                  <a:pt x="1734" y="32"/>
                </a:lnTo>
                <a:lnTo>
                  <a:pt x="1745" y="40"/>
                </a:lnTo>
                <a:lnTo>
                  <a:pt x="1755" y="50"/>
                </a:lnTo>
                <a:lnTo>
                  <a:pt x="1765" y="62"/>
                </a:lnTo>
                <a:lnTo>
                  <a:pt x="1769" y="68"/>
                </a:lnTo>
                <a:lnTo>
                  <a:pt x="1773" y="76"/>
                </a:lnTo>
                <a:lnTo>
                  <a:pt x="1781" y="92"/>
                </a:lnTo>
                <a:lnTo>
                  <a:pt x="1788" y="108"/>
                </a:lnTo>
                <a:lnTo>
                  <a:pt x="1791" y="118"/>
                </a:lnTo>
                <a:lnTo>
                  <a:pt x="1794" y="126"/>
                </a:lnTo>
                <a:lnTo>
                  <a:pt x="1799" y="146"/>
                </a:lnTo>
                <a:lnTo>
                  <a:pt x="1803" y="168"/>
                </a:lnTo>
                <a:lnTo>
                  <a:pt x="1805" y="178"/>
                </a:lnTo>
                <a:lnTo>
                  <a:pt x="1806" y="190"/>
                </a:lnTo>
                <a:lnTo>
                  <a:pt x="1807" y="200"/>
                </a:lnTo>
                <a:lnTo>
                  <a:pt x="1808" y="212"/>
                </a:lnTo>
                <a:lnTo>
                  <a:pt x="1808" y="224"/>
                </a:lnTo>
                <a:lnTo>
                  <a:pt x="1808" y="236"/>
                </a:lnTo>
                <a:lnTo>
                  <a:pt x="1808" y="263"/>
                </a:lnTo>
                <a:lnTo>
                  <a:pt x="1807" y="275"/>
                </a:lnTo>
                <a:lnTo>
                  <a:pt x="1806" y="287"/>
                </a:lnTo>
                <a:lnTo>
                  <a:pt x="1805" y="299"/>
                </a:lnTo>
                <a:lnTo>
                  <a:pt x="1804" y="309"/>
                </a:lnTo>
                <a:lnTo>
                  <a:pt x="1801" y="331"/>
                </a:lnTo>
                <a:lnTo>
                  <a:pt x="1797" y="349"/>
                </a:lnTo>
                <a:lnTo>
                  <a:pt x="1792" y="367"/>
                </a:lnTo>
                <a:lnTo>
                  <a:pt x="1786" y="381"/>
                </a:lnTo>
                <a:lnTo>
                  <a:pt x="1780" y="395"/>
                </a:lnTo>
                <a:close/>
                <a:moveTo>
                  <a:pt x="1678" y="122"/>
                </a:moveTo>
                <a:lnTo>
                  <a:pt x="1607" y="122"/>
                </a:lnTo>
                <a:lnTo>
                  <a:pt x="1607" y="365"/>
                </a:lnTo>
                <a:lnTo>
                  <a:pt x="1678" y="365"/>
                </a:lnTo>
                <a:lnTo>
                  <a:pt x="1686" y="363"/>
                </a:lnTo>
                <a:lnTo>
                  <a:pt x="1694" y="361"/>
                </a:lnTo>
                <a:lnTo>
                  <a:pt x="1700" y="359"/>
                </a:lnTo>
                <a:lnTo>
                  <a:pt x="1707" y="355"/>
                </a:lnTo>
                <a:lnTo>
                  <a:pt x="1712" y="351"/>
                </a:lnTo>
                <a:lnTo>
                  <a:pt x="1717" y="345"/>
                </a:lnTo>
                <a:lnTo>
                  <a:pt x="1722" y="339"/>
                </a:lnTo>
                <a:lnTo>
                  <a:pt x="1726" y="331"/>
                </a:lnTo>
                <a:lnTo>
                  <a:pt x="1730" y="323"/>
                </a:lnTo>
                <a:lnTo>
                  <a:pt x="1733" y="313"/>
                </a:lnTo>
                <a:lnTo>
                  <a:pt x="1736" y="303"/>
                </a:lnTo>
                <a:lnTo>
                  <a:pt x="1738" y="293"/>
                </a:lnTo>
                <a:lnTo>
                  <a:pt x="1740" y="281"/>
                </a:lnTo>
                <a:lnTo>
                  <a:pt x="1741" y="269"/>
                </a:lnTo>
                <a:lnTo>
                  <a:pt x="1742" y="257"/>
                </a:lnTo>
                <a:lnTo>
                  <a:pt x="1742" y="244"/>
                </a:lnTo>
                <a:lnTo>
                  <a:pt x="1742" y="230"/>
                </a:lnTo>
                <a:lnTo>
                  <a:pt x="1742" y="218"/>
                </a:lnTo>
                <a:lnTo>
                  <a:pt x="1740" y="206"/>
                </a:lnTo>
                <a:lnTo>
                  <a:pt x="1739" y="194"/>
                </a:lnTo>
                <a:lnTo>
                  <a:pt x="1737" y="184"/>
                </a:lnTo>
                <a:lnTo>
                  <a:pt x="1734" y="174"/>
                </a:lnTo>
                <a:lnTo>
                  <a:pt x="1731" y="164"/>
                </a:lnTo>
                <a:lnTo>
                  <a:pt x="1728" y="156"/>
                </a:lnTo>
                <a:lnTo>
                  <a:pt x="1723" y="148"/>
                </a:lnTo>
                <a:lnTo>
                  <a:pt x="1719" y="142"/>
                </a:lnTo>
                <a:lnTo>
                  <a:pt x="1713" y="136"/>
                </a:lnTo>
                <a:lnTo>
                  <a:pt x="1708" y="132"/>
                </a:lnTo>
                <a:lnTo>
                  <a:pt x="1701" y="128"/>
                </a:lnTo>
                <a:lnTo>
                  <a:pt x="1694" y="124"/>
                </a:lnTo>
                <a:lnTo>
                  <a:pt x="1686" y="122"/>
                </a:lnTo>
                <a:lnTo>
                  <a:pt x="1678" y="122"/>
                </a:lnTo>
                <a:close/>
                <a:moveTo>
                  <a:pt x="2090" y="788"/>
                </a:moveTo>
                <a:lnTo>
                  <a:pt x="2069" y="635"/>
                </a:lnTo>
                <a:lnTo>
                  <a:pt x="1942" y="635"/>
                </a:lnTo>
                <a:lnTo>
                  <a:pt x="1921" y="788"/>
                </a:lnTo>
                <a:lnTo>
                  <a:pt x="1854" y="788"/>
                </a:lnTo>
                <a:lnTo>
                  <a:pt x="1975" y="18"/>
                </a:lnTo>
                <a:lnTo>
                  <a:pt x="2037" y="18"/>
                </a:lnTo>
                <a:lnTo>
                  <a:pt x="2160" y="788"/>
                </a:lnTo>
                <a:lnTo>
                  <a:pt x="2090" y="788"/>
                </a:lnTo>
                <a:close/>
                <a:moveTo>
                  <a:pt x="2026" y="323"/>
                </a:moveTo>
                <a:lnTo>
                  <a:pt x="2015" y="250"/>
                </a:lnTo>
                <a:lnTo>
                  <a:pt x="2010" y="210"/>
                </a:lnTo>
                <a:lnTo>
                  <a:pt x="2006" y="170"/>
                </a:lnTo>
                <a:lnTo>
                  <a:pt x="2001" y="210"/>
                </a:lnTo>
                <a:lnTo>
                  <a:pt x="1996" y="250"/>
                </a:lnTo>
                <a:lnTo>
                  <a:pt x="1986" y="325"/>
                </a:lnTo>
                <a:lnTo>
                  <a:pt x="1957" y="529"/>
                </a:lnTo>
                <a:lnTo>
                  <a:pt x="2053" y="529"/>
                </a:lnTo>
                <a:lnTo>
                  <a:pt x="2026" y="323"/>
                </a:lnTo>
                <a:close/>
                <a:moveTo>
                  <a:pt x="2419" y="788"/>
                </a:moveTo>
                <a:lnTo>
                  <a:pt x="2323" y="431"/>
                </a:lnTo>
                <a:lnTo>
                  <a:pt x="2285" y="527"/>
                </a:lnTo>
                <a:lnTo>
                  <a:pt x="2285" y="788"/>
                </a:lnTo>
                <a:lnTo>
                  <a:pt x="2220" y="788"/>
                </a:lnTo>
                <a:lnTo>
                  <a:pt x="2220" y="18"/>
                </a:lnTo>
                <a:lnTo>
                  <a:pt x="2285" y="18"/>
                </a:lnTo>
                <a:lnTo>
                  <a:pt x="2285" y="347"/>
                </a:lnTo>
                <a:lnTo>
                  <a:pt x="2410" y="18"/>
                </a:lnTo>
                <a:lnTo>
                  <a:pt x="2492" y="18"/>
                </a:lnTo>
                <a:lnTo>
                  <a:pt x="2363" y="333"/>
                </a:lnTo>
                <a:lnTo>
                  <a:pt x="2498" y="788"/>
                </a:lnTo>
                <a:lnTo>
                  <a:pt x="2419" y="788"/>
                </a:lnTo>
                <a:close/>
                <a:moveTo>
                  <a:pt x="2558" y="788"/>
                </a:moveTo>
                <a:lnTo>
                  <a:pt x="2558" y="18"/>
                </a:lnTo>
                <a:lnTo>
                  <a:pt x="2786" y="18"/>
                </a:lnTo>
                <a:lnTo>
                  <a:pt x="2786" y="126"/>
                </a:lnTo>
                <a:lnTo>
                  <a:pt x="2623" y="126"/>
                </a:lnTo>
                <a:lnTo>
                  <a:pt x="2623" y="341"/>
                </a:lnTo>
                <a:lnTo>
                  <a:pt x="2756" y="341"/>
                </a:lnTo>
                <a:lnTo>
                  <a:pt x="2756" y="445"/>
                </a:lnTo>
                <a:lnTo>
                  <a:pt x="2623" y="445"/>
                </a:lnTo>
                <a:lnTo>
                  <a:pt x="2623" y="683"/>
                </a:lnTo>
                <a:lnTo>
                  <a:pt x="2786" y="683"/>
                </a:lnTo>
                <a:lnTo>
                  <a:pt x="2786" y="788"/>
                </a:lnTo>
                <a:lnTo>
                  <a:pt x="2558" y="788"/>
                </a:lnTo>
                <a:close/>
                <a:moveTo>
                  <a:pt x="2939" y="18"/>
                </a:moveTo>
                <a:lnTo>
                  <a:pt x="3030" y="439"/>
                </a:lnTo>
                <a:lnTo>
                  <a:pt x="3038" y="477"/>
                </a:lnTo>
                <a:lnTo>
                  <a:pt x="3042" y="495"/>
                </a:lnTo>
                <a:lnTo>
                  <a:pt x="3046" y="515"/>
                </a:lnTo>
                <a:lnTo>
                  <a:pt x="3053" y="553"/>
                </a:lnTo>
                <a:lnTo>
                  <a:pt x="3060" y="595"/>
                </a:lnTo>
                <a:lnTo>
                  <a:pt x="3060" y="509"/>
                </a:lnTo>
                <a:lnTo>
                  <a:pt x="3059" y="421"/>
                </a:lnTo>
                <a:lnTo>
                  <a:pt x="3059" y="18"/>
                </a:lnTo>
                <a:lnTo>
                  <a:pt x="3124" y="18"/>
                </a:lnTo>
                <a:lnTo>
                  <a:pt x="3124" y="788"/>
                </a:lnTo>
                <a:lnTo>
                  <a:pt x="3046" y="788"/>
                </a:lnTo>
                <a:lnTo>
                  <a:pt x="2954" y="369"/>
                </a:lnTo>
                <a:lnTo>
                  <a:pt x="2946" y="331"/>
                </a:lnTo>
                <a:lnTo>
                  <a:pt x="2938" y="293"/>
                </a:lnTo>
                <a:lnTo>
                  <a:pt x="2931" y="255"/>
                </a:lnTo>
                <a:lnTo>
                  <a:pt x="2923" y="214"/>
                </a:lnTo>
                <a:lnTo>
                  <a:pt x="2924" y="389"/>
                </a:lnTo>
                <a:lnTo>
                  <a:pt x="2924" y="790"/>
                </a:lnTo>
                <a:lnTo>
                  <a:pt x="2859" y="790"/>
                </a:lnTo>
                <a:lnTo>
                  <a:pt x="2859" y="18"/>
                </a:lnTo>
                <a:lnTo>
                  <a:pt x="2939" y="18"/>
                </a:lnTo>
                <a:close/>
                <a:moveTo>
                  <a:pt x="3306" y="18"/>
                </a:moveTo>
                <a:lnTo>
                  <a:pt x="3396" y="425"/>
                </a:lnTo>
                <a:lnTo>
                  <a:pt x="3404" y="463"/>
                </a:lnTo>
                <a:lnTo>
                  <a:pt x="3408" y="481"/>
                </a:lnTo>
                <a:lnTo>
                  <a:pt x="3412" y="501"/>
                </a:lnTo>
                <a:lnTo>
                  <a:pt x="3419" y="539"/>
                </a:lnTo>
                <a:lnTo>
                  <a:pt x="3426" y="581"/>
                </a:lnTo>
                <a:lnTo>
                  <a:pt x="3426" y="495"/>
                </a:lnTo>
                <a:lnTo>
                  <a:pt x="3426" y="407"/>
                </a:lnTo>
                <a:lnTo>
                  <a:pt x="3426" y="18"/>
                </a:lnTo>
                <a:lnTo>
                  <a:pt x="3491" y="18"/>
                </a:lnTo>
                <a:lnTo>
                  <a:pt x="3491" y="788"/>
                </a:lnTo>
                <a:lnTo>
                  <a:pt x="3412" y="788"/>
                </a:lnTo>
                <a:lnTo>
                  <a:pt x="3320" y="383"/>
                </a:lnTo>
                <a:lnTo>
                  <a:pt x="3312" y="345"/>
                </a:lnTo>
                <a:lnTo>
                  <a:pt x="3305" y="307"/>
                </a:lnTo>
                <a:lnTo>
                  <a:pt x="3297" y="269"/>
                </a:lnTo>
                <a:lnTo>
                  <a:pt x="3290" y="228"/>
                </a:lnTo>
                <a:lnTo>
                  <a:pt x="3290" y="403"/>
                </a:lnTo>
                <a:lnTo>
                  <a:pt x="3290" y="788"/>
                </a:lnTo>
                <a:lnTo>
                  <a:pt x="3226" y="788"/>
                </a:lnTo>
                <a:lnTo>
                  <a:pt x="3226" y="18"/>
                </a:lnTo>
                <a:lnTo>
                  <a:pt x="3306" y="18"/>
                </a:lnTo>
                <a:close/>
                <a:moveTo>
                  <a:pt x="3618" y="735"/>
                </a:moveTo>
                <a:lnTo>
                  <a:pt x="3611" y="719"/>
                </a:lnTo>
                <a:lnTo>
                  <a:pt x="3605" y="701"/>
                </a:lnTo>
                <a:lnTo>
                  <a:pt x="3599" y="681"/>
                </a:lnTo>
                <a:lnTo>
                  <a:pt x="3597" y="669"/>
                </a:lnTo>
                <a:lnTo>
                  <a:pt x="3595" y="659"/>
                </a:lnTo>
                <a:lnTo>
                  <a:pt x="3591" y="635"/>
                </a:lnTo>
                <a:lnTo>
                  <a:pt x="3589" y="609"/>
                </a:lnTo>
                <a:lnTo>
                  <a:pt x="3588" y="595"/>
                </a:lnTo>
                <a:lnTo>
                  <a:pt x="3587" y="581"/>
                </a:lnTo>
                <a:lnTo>
                  <a:pt x="3587" y="549"/>
                </a:lnTo>
                <a:lnTo>
                  <a:pt x="3587" y="18"/>
                </a:lnTo>
                <a:lnTo>
                  <a:pt x="3652" y="18"/>
                </a:lnTo>
                <a:lnTo>
                  <a:pt x="3652" y="543"/>
                </a:lnTo>
                <a:lnTo>
                  <a:pt x="3652" y="563"/>
                </a:lnTo>
                <a:lnTo>
                  <a:pt x="3652" y="581"/>
                </a:lnTo>
                <a:lnTo>
                  <a:pt x="3653" y="597"/>
                </a:lnTo>
                <a:lnTo>
                  <a:pt x="3655" y="611"/>
                </a:lnTo>
                <a:lnTo>
                  <a:pt x="3657" y="625"/>
                </a:lnTo>
                <a:lnTo>
                  <a:pt x="3659" y="637"/>
                </a:lnTo>
                <a:lnTo>
                  <a:pt x="3662" y="649"/>
                </a:lnTo>
                <a:lnTo>
                  <a:pt x="3665" y="659"/>
                </a:lnTo>
                <a:lnTo>
                  <a:pt x="3669" y="667"/>
                </a:lnTo>
                <a:lnTo>
                  <a:pt x="3674" y="675"/>
                </a:lnTo>
                <a:lnTo>
                  <a:pt x="3679" y="683"/>
                </a:lnTo>
                <a:lnTo>
                  <a:pt x="3685" y="689"/>
                </a:lnTo>
                <a:lnTo>
                  <a:pt x="3688" y="691"/>
                </a:lnTo>
                <a:lnTo>
                  <a:pt x="3692" y="693"/>
                </a:lnTo>
                <a:lnTo>
                  <a:pt x="3699" y="697"/>
                </a:lnTo>
                <a:lnTo>
                  <a:pt x="3706" y="699"/>
                </a:lnTo>
                <a:lnTo>
                  <a:pt x="3715" y="699"/>
                </a:lnTo>
                <a:lnTo>
                  <a:pt x="3723" y="699"/>
                </a:lnTo>
                <a:lnTo>
                  <a:pt x="3731" y="697"/>
                </a:lnTo>
                <a:lnTo>
                  <a:pt x="3738" y="693"/>
                </a:lnTo>
                <a:lnTo>
                  <a:pt x="3744" y="689"/>
                </a:lnTo>
                <a:lnTo>
                  <a:pt x="3750" y="683"/>
                </a:lnTo>
                <a:lnTo>
                  <a:pt x="3755" y="675"/>
                </a:lnTo>
                <a:lnTo>
                  <a:pt x="3760" y="667"/>
                </a:lnTo>
                <a:lnTo>
                  <a:pt x="3764" y="659"/>
                </a:lnTo>
                <a:lnTo>
                  <a:pt x="3768" y="649"/>
                </a:lnTo>
                <a:lnTo>
                  <a:pt x="3770" y="637"/>
                </a:lnTo>
                <a:lnTo>
                  <a:pt x="3773" y="625"/>
                </a:lnTo>
                <a:lnTo>
                  <a:pt x="3775" y="613"/>
                </a:lnTo>
                <a:lnTo>
                  <a:pt x="3776" y="597"/>
                </a:lnTo>
                <a:lnTo>
                  <a:pt x="3777" y="581"/>
                </a:lnTo>
                <a:lnTo>
                  <a:pt x="3778" y="563"/>
                </a:lnTo>
                <a:lnTo>
                  <a:pt x="3778" y="543"/>
                </a:lnTo>
                <a:lnTo>
                  <a:pt x="3778" y="18"/>
                </a:lnTo>
                <a:lnTo>
                  <a:pt x="3843" y="18"/>
                </a:lnTo>
                <a:lnTo>
                  <a:pt x="3843" y="549"/>
                </a:lnTo>
                <a:lnTo>
                  <a:pt x="3843" y="581"/>
                </a:lnTo>
                <a:lnTo>
                  <a:pt x="3842" y="595"/>
                </a:lnTo>
                <a:lnTo>
                  <a:pt x="3841" y="609"/>
                </a:lnTo>
                <a:lnTo>
                  <a:pt x="3838" y="635"/>
                </a:lnTo>
                <a:lnTo>
                  <a:pt x="3835" y="659"/>
                </a:lnTo>
                <a:lnTo>
                  <a:pt x="3833" y="669"/>
                </a:lnTo>
                <a:lnTo>
                  <a:pt x="3830" y="681"/>
                </a:lnTo>
                <a:lnTo>
                  <a:pt x="3825" y="701"/>
                </a:lnTo>
                <a:lnTo>
                  <a:pt x="3822" y="709"/>
                </a:lnTo>
                <a:lnTo>
                  <a:pt x="3819" y="719"/>
                </a:lnTo>
                <a:lnTo>
                  <a:pt x="3815" y="727"/>
                </a:lnTo>
                <a:lnTo>
                  <a:pt x="3812" y="735"/>
                </a:lnTo>
                <a:lnTo>
                  <a:pt x="3807" y="744"/>
                </a:lnTo>
                <a:lnTo>
                  <a:pt x="3802" y="752"/>
                </a:lnTo>
                <a:lnTo>
                  <a:pt x="3792" y="766"/>
                </a:lnTo>
                <a:lnTo>
                  <a:pt x="3781" y="778"/>
                </a:lnTo>
                <a:lnTo>
                  <a:pt x="3775" y="784"/>
                </a:lnTo>
                <a:lnTo>
                  <a:pt x="3769" y="788"/>
                </a:lnTo>
                <a:lnTo>
                  <a:pt x="3757" y="796"/>
                </a:lnTo>
                <a:lnTo>
                  <a:pt x="3750" y="800"/>
                </a:lnTo>
                <a:lnTo>
                  <a:pt x="3743" y="802"/>
                </a:lnTo>
                <a:lnTo>
                  <a:pt x="3729" y="806"/>
                </a:lnTo>
                <a:lnTo>
                  <a:pt x="3722" y="806"/>
                </a:lnTo>
                <a:lnTo>
                  <a:pt x="3715" y="806"/>
                </a:lnTo>
                <a:lnTo>
                  <a:pt x="3700" y="806"/>
                </a:lnTo>
                <a:lnTo>
                  <a:pt x="3686" y="802"/>
                </a:lnTo>
                <a:lnTo>
                  <a:pt x="3679" y="800"/>
                </a:lnTo>
                <a:lnTo>
                  <a:pt x="3673" y="796"/>
                </a:lnTo>
                <a:lnTo>
                  <a:pt x="3660" y="788"/>
                </a:lnTo>
                <a:lnTo>
                  <a:pt x="3648" y="778"/>
                </a:lnTo>
                <a:lnTo>
                  <a:pt x="3637" y="766"/>
                </a:lnTo>
                <a:lnTo>
                  <a:pt x="3627" y="750"/>
                </a:lnTo>
                <a:lnTo>
                  <a:pt x="3623" y="742"/>
                </a:lnTo>
                <a:lnTo>
                  <a:pt x="3618" y="735"/>
                </a:lnTo>
                <a:close/>
                <a:moveTo>
                  <a:pt x="4052" y="806"/>
                </a:moveTo>
                <a:lnTo>
                  <a:pt x="4036" y="806"/>
                </a:lnTo>
                <a:lnTo>
                  <a:pt x="4020" y="802"/>
                </a:lnTo>
                <a:lnTo>
                  <a:pt x="4006" y="796"/>
                </a:lnTo>
                <a:lnTo>
                  <a:pt x="4000" y="792"/>
                </a:lnTo>
                <a:lnTo>
                  <a:pt x="3993" y="788"/>
                </a:lnTo>
                <a:lnTo>
                  <a:pt x="3981" y="780"/>
                </a:lnTo>
                <a:lnTo>
                  <a:pt x="3975" y="774"/>
                </a:lnTo>
                <a:lnTo>
                  <a:pt x="3970" y="768"/>
                </a:lnTo>
                <a:lnTo>
                  <a:pt x="3960" y="756"/>
                </a:lnTo>
                <a:lnTo>
                  <a:pt x="3956" y="748"/>
                </a:lnTo>
                <a:lnTo>
                  <a:pt x="3951" y="740"/>
                </a:lnTo>
                <a:lnTo>
                  <a:pt x="3947" y="733"/>
                </a:lnTo>
                <a:lnTo>
                  <a:pt x="3943" y="725"/>
                </a:lnTo>
                <a:lnTo>
                  <a:pt x="3939" y="717"/>
                </a:lnTo>
                <a:lnTo>
                  <a:pt x="3936" y="707"/>
                </a:lnTo>
                <a:lnTo>
                  <a:pt x="3930" y="687"/>
                </a:lnTo>
                <a:lnTo>
                  <a:pt x="3926" y="667"/>
                </a:lnTo>
                <a:lnTo>
                  <a:pt x="3924" y="657"/>
                </a:lnTo>
                <a:lnTo>
                  <a:pt x="3922" y="645"/>
                </a:lnTo>
                <a:lnTo>
                  <a:pt x="3919" y="623"/>
                </a:lnTo>
                <a:lnTo>
                  <a:pt x="3918" y="599"/>
                </a:lnTo>
                <a:lnTo>
                  <a:pt x="3917" y="585"/>
                </a:lnTo>
                <a:lnTo>
                  <a:pt x="3917" y="573"/>
                </a:lnTo>
                <a:lnTo>
                  <a:pt x="3980" y="545"/>
                </a:lnTo>
                <a:lnTo>
                  <a:pt x="3981" y="567"/>
                </a:lnTo>
                <a:lnTo>
                  <a:pt x="3982" y="587"/>
                </a:lnTo>
                <a:lnTo>
                  <a:pt x="3984" y="603"/>
                </a:lnTo>
                <a:lnTo>
                  <a:pt x="3986" y="619"/>
                </a:lnTo>
                <a:lnTo>
                  <a:pt x="3988" y="627"/>
                </a:lnTo>
                <a:lnTo>
                  <a:pt x="3989" y="635"/>
                </a:lnTo>
                <a:lnTo>
                  <a:pt x="3993" y="647"/>
                </a:lnTo>
                <a:lnTo>
                  <a:pt x="3997" y="659"/>
                </a:lnTo>
                <a:lnTo>
                  <a:pt x="4001" y="667"/>
                </a:lnTo>
                <a:lnTo>
                  <a:pt x="4006" y="677"/>
                </a:lnTo>
                <a:lnTo>
                  <a:pt x="4012" y="683"/>
                </a:lnTo>
                <a:lnTo>
                  <a:pt x="4018" y="689"/>
                </a:lnTo>
                <a:lnTo>
                  <a:pt x="4025" y="693"/>
                </a:lnTo>
                <a:lnTo>
                  <a:pt x="4032" y="697"/>
                </a:lnTo>
                <a:lnTo>
                  <a:pt x="4039" y="699"/>
                </a:lnTo>
                <a:lnTo>
                  <a:pt x="4047" y="701"/>
                </a:lnTo>
                <a:lnTo>
                  <a:pt x="4056" y="701"/>
                </a:lnTo>
                <a:lnTo>
                  <a:pt x="4063" y="701"/>
                </a:lnTo>
                <a:lnTo>
                  <a:pt x="4070" y="699"/>
                </a:lnTo>
                <a:lnTo>
                  <a:pt x="4077" y="697"/>
                </a:lnTo>
                <a:lnTo>
                  <a:pt x="4083" y="695"/>
                </a:lnTo>
                <a:lnTo>
                  <a:pt x="4089" y="691"/>
                </a:lnTo>
                <a:lnTo>
                  <a:pt x="4095" y="685"/>
                </a:lnTo>
                <a:lnTo>
                  <a:pt x="4100" y="679"/>
                </a:lnTo>
                <a:lnTo>
                  <a:pt x="4105" y="673"/>
                </a:lnTo>
                <a:lnTo>
                  <a:pt x="4109" y="665"/>
                </a:lnTo>
                <a:lnTo>
                  <a:pt x="4113" y="657"/>
                </a:lnTo>
                <a:lnTo>
                  <a:pt x="4116" y="649"/>
                </a:lnTo>
                <a:lnTo>
                  <a:pt x="4119" y="639"/>
                </a:lnTo>
                <a:lnTo>
                  <a:pt x="4121" y="627"/>
                </a:lnTo>
                <a:lnTo>
                  <a:pt x="4122" y="623"/>
                </a:lnTo>
                <a:lnTo>
                  <a:pt x="4123" y="617"/>
                </a:lnTo>
                <a:lnTo>
                  <a:pt x="4124" y="605"/>
                </a:lnTo>
                <a:lnTo>
                  <a:pt x="4124" y="591"/>
                </a:lnTo>
                <a:lnTo>
                  <a:pt x="4124" y="581"/>
                </a:lnTo>
                <a:lnTo>
                  <a:pt x="4123" y="571"/>
                </a:lnTo>
                <a:lnTo>
                  <a:pt x="4122" y="563"/>
                </a:lnTo>
                <a:lnTo>
                  <a:pt x="4121" y="553"/>
                </a:lnTo>
                <a:lnTo>
                  <a:pt x="4119" y="545"/>
                </a:lnTo>
                <a:lnTo>
                  <a:pt x="4117" y="537"/>
                </a:lnTo>
                <a:lnTo>
                  <a:pt x="4115" y="529"/>
                </a:lnTo>
                <a:lnTo>
                  <a:pt x="4112" y="521"/>
                </a:lnTo>
                <a:lnTo>
                  <a:pt x="4104" y="505"/>
                </a:lnTo>
                <a:lnTo>
                  <a:pt x="4100" y="497"/>
                </a:lnTo>
                <a:lnTo>
                  <a:pt x="4095" y="491"/>
                </a:lnTo>
                <a:lnTo>
                  <a:pt x="4084" y="477"/>
                </a:lnTo>
                <a:lnTo>
                  <a:pt x="4071" y="465"/>
                </a:lnTo>
                <a:lnTo>
                  <a:pt x="4007" y="407"/>
                </a:lnTo>
                <a:lnTo>
                  <a:pt x="3998" y="399"/>
                </a:lnTo>
                <a:lnTo>
                  <a:pt x="3988" y="389"/>
                </a:lnTo>
                <a:lnTo>
                  <a:pt x="3972" y="369"/>
                </a:lnTo>
                <a:lnTo>
                  <a:pt x="3958" y="349"/>
                </a:lnTo>
                <a:lnTo>
                  <a:pt x="3953" y="337"/>
                </a:lnTo>
                <a:lnTo>
                  <a:pt x="3947" y="325"/>
                </a:lnTo>
                <a:lnTo>
                  <a:pt x="3942" y="313"/>
                </a:lnTo>
                <a:lnTo>
                  <a:pt x="3937" y="299"/>
                </a:lnTo>
                <a:lnTo>
                  <a:pt x="3934" y="285"/>
                </a:lnTo>
                <a:lnTo>
                  <a:pt x="3931" y="269"/>
                </a:lnTo>
                <a:lnTo>
                  <a:pt x="3929" y="253"/>
                </a:lnTo>
                <a:lnTo>
                  <a:pt x="3928" y="246"/>
                </a:lnTo>
                <a:lnTo>
                  <a:pt x="3927" y="238"/>
                </a:lnTo>
                <a:lnTo>
                  <a:pt x="3927" y="220"/>
                </a:lnTo>
                <a:lnTo>
                  <a:pt x="3926" y="200"/>
                </a:lnTo>
                <a:lnTo>
                  <a:pt x="3926" y="188"/>
                </a:lnTo>
                <a:lnTo>
                  <a:pt x="3927" y="176"/>
                </a:lnTo>
                <a:lnTo>
                  <a:pt x="3928" y="164"/>
                </a:lnTo>
                <a:lnTo>
                  <a:pt x="3929" y="152"/>
                </a:lnTo>
                <a:lnTo>
                  <a:pt x="3930" y="142"/>
                </a:lnTo>
                <a:lnTo>
                  <a:pt x="3932" y="132"/>
                </a:lnTo>
                <a:lnTo>
                  <a:pt x="3936" y="112"/>
                </a:lnTo>
                <a:lnTo>
                  <a:pt x="3939" y="102"/>
                </a:lnTo>
                <a:lnTo>
                  <a:pt x="3942" y="94"/>
                </a:lnTo>
                <a:lnTo>
                  <a:pt x="3949" y="78"/>
                </a:lnTo>
                <a:lnTo>
                  <a:pt x="3957" y="62"/>
                </a:lnTo>
                <a:lnTo>
                  <a:pt x="3961" y="56"/>
                </a:lnTo>
                <a:lnTo>
                  <a:pt x="3965" y="50"/>
                </a:lnTo>
                <a:lnTo>
                  <a:pt x="3974" y="38"/>
                </a:lnTo>
                <a:lnTo>
                  <a:pt x="3984" y="28"/>
                </a:lnTo>
                <a:lnTo>
                  <a:pt x="3994" y="20"/>
                </a:lnTo>
                <a:lnTo>
                  <a:pt x="4005" y="12"/>
                </a:lnTo>
                <a:lnTo>
                  <a:pt x="4017" y="6"/>
                </a:lnTo>
                <a:lnTo>
                  <a:pt x="4029" y="4"/>
                </a:lnTo>
                <a:lnTo>
                  <a:pt x="4042" y="0"/>
                </a:lnTo>
                <a:lnTo>
                  <a:pt x="4055" y="0"/>
                </a:lnTo>
                <a:lnTo>
                  <a:pt x="4070" y="2"/>
                </a:lnTo>
                <a:lnTo>
                  <a:pt x="4085" y="4"/>
                </a:lnTo>
                <a:lnTo>
                  <a:pt x="4098" y="10"/>
                </a:lnTo>
                <a:lnTo>
                  <a:pt x="4104" y="14"/>
                </a:lnTo>
                <a:lnTo>
                  <a:pt x="4110" y="18"/>
                </a:lnTo>
                <a:lnTo>
                  <a:pt x="4122" y="26"/>
                </a:lnTo>
                <a:lnTo>
                  <a:pt x="4132" y="38"/>
                </a:lnTo>
                <a:lnTo>
                  <a:pt x="4141" y="50"/>
                </a:lnTo>
                <a:lnTo>
                  <a:pt x="4149" y="64"/>
                </a:lnTo>
                <a:lnTo>
                  <a:pt x="4153" y="72"/>
                </a:lnTo>
                <a:lnTo>
                  <a:pt x="4156" y="78"/>
                </a:lnTo>
                <a:lnTo>
                  <a:pt x="4159" y="86"/>
                </a:lnTo>
                <a:lnTo>
                  <a:pt x="4162" y="94"/>
                </a:lnTo>
                <a:lnTo>
                  <a:pt x="4167" y="112"/>
                </a:lnTo>
                <a:lnTo>
                  <a:pt x="4172" y="128"/>
                </a:lnTo>
                <a:lnTo>
                  <a:pt x="4175" y="146"/>
                </a:lnTo>
                <a:lnTo>
                  <a:pt x="4177" y="166"/>
                </a:lnTo>
                <a:lnTo>
                  <a:pt x="4179" y="184"/>
                </a:lnTo>
                <a:lnTo>
                  <a:pt x="4179" y="202"/>
                </a:lnTo>
                <a:lnTo>
                  <a:pt x="4117" y="228"/>
                </a:lnTo>
                <a:lnTo>
                  <a:pt x="4117" y="212"/>
                </a:lnTo>
                <a:lnTo>
                  <a:pt x="4115" y="198"/>
                </a:lnTo>
                <a:lnTo>
                  <a:pt x="4114" y="186"/>
                </a:lnTo>
                <a:lnTo>
                  <a:pt x="4112" y="172"/>
                </a:lnTo>
                <a:lnTo>
                  <a:pt x="4109" y="162"/>
                </a:lnTo>
                <a:lnTo>
                  <a:pt x="4106" y="152"/>
                </a:lnTo>
                <a:lnTo>
                  <a:pt x="4103" y="142"/>
                </a:lnTo>
                <a:lnTo>
                  <a:pt x="4099" y="136"/>
                </a:lnTo>
                <a:lnTo>
                  <a:pt x="4095" y="128"/>
                </a:lnTo>
                <a:lnTo>
                  <a:pt x="4090" y="122"/>
                </a:lnTo>
                <a:lnTo>
                  <a:pt x="4085" y="118"/>
                </a:lnTo>
                <a:lnTo>
                  <a:pt x="4079" y="114"/>
                </a:lnTo>
                <a:lnTo>
                  <a:pt x="4073" y="110"/>
                </a:lnTo>
                <a:lnTo>
                  <a:pt x="4067" y="108"/>
                </a:lnTo>
                <a:lnTo>
                  <a:pt x="4060" y="108"/>
                </a:lnTo>
                <a:lnTo>
                  <a:pt x="4052" y="106"/>
                </a:lnTo>
                <a:lnTo>
                  <a:pt x="4040" y="108"/>
                </a:lnTo>
                <a:lnTo>
                  <a:pt x="4028" y="112"/>
                </a:lnTo>
                <a:lnTo>
                  <a:pt x="4023" y="116"/>
                </a:lnTo>
                <a:lnTo>
                  <a:pt x="4018" y="120"/>
                </a:lnTo>
                <a:lnTo>
                  <a:pt x="4013" y="124"/>
                </a:lnTo>
                <a:lnTo>
                  <a:pt x="4009" y="128"/>
                </a:lnTo>
                <a:lnTo>
                  <a:pt x="4005" y="134"/>
                </a:lnTo>
                <a:lnTo>
                  <a:pt x="4002" y="140"/>
                </a:lnTo>
                <a:lnTo>
                  <a:pt x="3999" y="148"/>
                </a:lnTo>
                <a:lnTo>
                  <a:pt x="3996" y="156"/>
                </a:lnTo>
                <a:lnTo>
                  <a:pt x="3994" y="164"/>
                </a:lnTo>
                <a:lnTo>
                  <a:pt x="3993" y="174"/>
                </a:lnTo>
                <a:lnTo>
                  <a:pt x="3992" y="184"/>
                </a:lnTo>
                <a:lnTo>
                  <a:pt x="3992" y="194"/>
                </a:lnTo>
                <a:lnTo>
                  <a:pt x="3992" y="204"/>
                </a:lnTo>
                <a:lnTo>
                  <a:pt x="3992" y="214"/>
                </a:lnTo>
                <a:lnTo>
                  <a:pt x="3993" y="224"/>
                </a:lnTo>
                <a:lnTo>
                  <a:pt x="3994" y="232"/>
                </a:lnTo>
                <a:lnTo>
                  <a:pt x="3996" y="240"/>
                </a:lnTo>
                <a:lnTo>
                  <a:pt x="3998" y="248"/>
                </a:lnTo>
                <a:lnTo>
                  <a:pt x="4001" y="255"/>
                </a:lnTo>
                <a:lnTo>
                  <a:pt x="4003" y="261"/>
                </a:lnTo>
                <a:lnTo>
                  <a:pt x="4007" y="267"/>
                </a:lnTo>
                <a:lnTo>
                  <a:pt x="4010" y="273"/>
                </a:lnTo>
                <a:lnTo>
                  <a:pt x="4019" y="285"/>
                </a:lnTo>
                <a:lnTo>
                  <a:pt x="4029" y="297"/>
                </a:lnTo>
                <a:lnTo>
                  <a:pt x="4041" y="309"/>
                </a:lnTo>
                <a:lnTo>
                  <a:pt x="4103" y="363"/>
                </a:lnTo>
                <a:lnTo>
                  <a:pt x="4113" y="373"/>
                </a:lnTo>
                <a:lnTo>
                  <a:pt x="4123" y="383"/>
                </a:lnTo>
                <a:lnTo>
                  <a:pt x="4133" y="393"/>
                </a:lnTo>
                <a:lnTo>
                  <a:pt x="4141" y="405"/>
                </a:lnTo>
                <a:lnTo>
                  <a:pt x="4149" y="417"/>
                </a:lnTo>
                <a:lnTo>
                  <a:pt x="4156" y="427"/>
                </a:lnTo>
                <a:lnTo>
                  <a:pt x="4162" y="441"/>
                </a:lnTo>
                <a:lnTo>
                  <a:pt x="4168" y="453"/>
                </a:lnTo>
                <a:lnTo>
                  <a:pt x="4173" y="467"/>
                </a:lnTo>
                <a:lnTo>
                  <a:pt x="4177" y="481"/>
                </a:lnTo>
                <a:lnTo>
                  <a:pt x="4181" y="495"/>
                </a:lnTo>
                <a:lnTo>
                  <a:pt x="4184" y="511"/>
                </a:lnTo>
                <a:lnTo>
                  <a:pt x="4186" y="527"/>
                </a:lnTo>
                <a:lnTo>
                  <a:pt x="4187" y="537"/>
                </a:lnTo>
                <a:lnTo>
                  <a:pt x="4187" y="545"/>
                </a:lnTo>
                <a:lnTo>
                  <a:pt x="4188" y="563"/>
                </a:lnTo>
                <a:lnTo>
                  <a:pt x="4189" y="583"/>
                </a:lnTo>
                <a:lnTo>
                  <a:pt x="4188" y="609"/>
                </a:lnTo>
                <a:lnTo>
                  <a:pt x="4186" y="633"/>
                </a:lnTo>
                <a:lnTo>
                  <a:pt x="4185" y="645"/>
                </a:lnTo>
                <a:lnTo>
                  <a:pt x="4183" y="655"/>
                </a:lnTo>
                <a:lnTo>
                  <a:pt x="4181" y="667"/>
                </a:lnTo>
                <a:lnTo>
                  <a:pt x="4179" y="677"/>
                </a:lnTo>
                <a:lnTo>
                  <a:pt x="4177" y="687"/>
                </a:lnTo>
                <a:lnTo>
                  <a:pt x="4174" y="697"/>
                </a:lnTo>
                <a:lnTo>
                  <a:pt x="4167" y="715"/>
                </a:lnTo>
                <a:lnTo>
                  <a:pt x="4164" y="723"/>
                </a:lnTo>
                <a:lnTo>
                  <a:pt x="4160" y="733"/>
                </a:lnTo>
                <a:lnTo>
                  <a:pt x="4152" y="746"/>
                </a:lnTo>
                <a:lnTo>
                  <a:pt x="4147" y="754"/>
                </a:lnTo>
                <a:lnTo>
                  <a:pt x="4142" y="760"/>
                </a:lnTo>
                <a:lnTo>
                  <a:pt x="4137" y="766"/>
                </a:lnTo>
                <a:lnTo>
                  <a:pt x="4132" y="772"/>
                </a:lnTo>
                <a:lnTo>
                  <a:pt x="4121" y="782"/>
                </a:lnTo>
                <a:lnTo>
                  <a:pt x="4109" y="790"/>
                </a:lnTo>
                <a:lnTo>
                  <a:pt x="4096" y="798"/>
                </a:lnTo>
                <a:lnTo>
                  <a:pt x="4082" y="802"/>
                </a:lnTo>
                <a:lnTo>
                  <a:pt x="4075" y="804"/>
                </a:lnTo>
                <a:lnTo>
                  <a:pt x="4068" y="804"/>
                </a:lnTo>
                <a:lnTo>
                  <a:pt x="4052" y="806"/>
                </a:lnTo>
                <a:close/>
                <a:moveTo>
                  <a:pt x="1669" y="1273"/>
                </a:moveTo>
                <a:lnTo>
                  <a:pt x="1669" y="1936"/>
                </a:lnTo>
                <a:lnTo>
                  <a:pt x="1604" y="1936"/>
                </a:lnTo>
                <a:lnTo>
                  <a:pt x="1604" y="1273"/>
                </a:lnTo>
                <a:lnTo>
                  <a:pt x="1506" y="1273"/>
                </a:lnTo>
                <a:lnTo>
                  <a:pt x="1506" y="1166"/>
                </a:lnTo>
                <a:lnTo>
                  <a:pt x="1767" y="1166"/>
                </a:lnTo>
                <a:lnTo>
                  <a:pt x="1767" y="1273"/>
                </a:lnTo>
                <a:lnTo>
                  <a:pt x="1669" y="1273"/>
                </a:lnTo>
                <a:close/>
                <a:moveTo>
                  <a:pt x="1832" y="1936"/>
                </a:moveTo>
                <a:lnTo>
                  <a:pt x="1832" y="1166"/>
                </a:lnTo>
                <a:lnTo>
                  <a:pt x="2060" y="1166"/>
                </a:lnTo>
                <a:lnTo>
                  <a:pt x="2060" y="1273"/>
                </a:lnTo>
                <a:lnTo>
                  <a:pt x="1897" y="1273"/>
                </a:lnTo>
                <a:lnTo>
                  <a:pt x="1897" y="1489"/>
                </a:lnTo>
                <a:lnTo>
                  <a:pt x="2030" y="1489"/>
                </a:lnTo>
                <a:lnTo>
                  <a:pt x="2030" y="1593"/>
                </a:lnTo>
                <a:lnTo>
                  <a:pt x="1897" y="1593"/>
                </a:lnTo>
                <a:lnTo>
                  <a:pt x="1897" y="1828"/>
                </a:lnTo>
                <a:lnTo>
                  <a:pt x="2060" y="1828"/>
                </a:lnTo>
                <a:lnTo>
                  <a:pt x="2060" y="1936"/>
                </a:lnTo>
                <a:lnTo>
                  <a:pt x="1832" y="1936"/>
                </a:lnTo>
                <a:close/>
                <a:moveTo>
                  <a:pt x="2260" y="1954"/>
                </a:moveTo>
                <a:lnTo>
                  <a:pt x="2251" y="1954"/>
                </a:lnTo>
                <a:lnTo>
                  <a:pt x="2242" y="1952"/>
                </a:lnTo>
                <a:lnTo>
                  <a:pt x="2234" y="1950"/>
                </a:lnTo>
                <a:lnTo>
                  <a:pt x="2226" y="1948"/>
                </a:lnTo>
                <a:lnTo>
                  <a:pt x="2218" y="1944"/>
                </a:lnTo>
                <a:lnTo>
                  <a:pt x="2211" y="1938"/>
                </a:lnTo>
                <a:lnTo>
                  <a:pt x="2204" y="1932"/>
                </a:lnTo>
                <a:lnTo>
                  <a:pt x="2197" y="1926"/>
                </a:lnTo>
                <a:lnTo>
                  <a:pt x="2190" y="1920"/>
                </a:lnTo>
                <a:lnTo>
                  <a:pt x="2184" y="1912"/>
                </a:lnTo>
                <a:lnTo>
                  <a:pt x="2178" y="1902"/>
                </a:lnTo>
                <a:lnTo>
                  <a:pt x="2172" y="1892"/>
                </a:lnTo>
                <a:lnTo>
                  <a:pt x="2166" y="1882"/>
                </a:lnTo>
                <a:lnTo>
                  <a:pt x="2161" y="1872"/>
                </a:lnTo>
                <a:lnTo>
                  <a:pt x="2156" y="1860"/>
                </a:lnTo>
                <a:lnTo>
                  <a:pt x="2151" y="1846"/>
                </a:lnTo>
                <a:lnTo>
                  <a:pt x="2147" y="1834"/>
                </a:lnTo>
                <a:lnTo>
                  <a:pt x="2143" y="1820"/>
                </a:lnTo>
                <a:lnTo>
                  <a:pt x="2139" y="1804"/>
                </a:lnTo>
                <a:lnTo>
                  <a:pt x="2135" y="1788"/>
                </a:lnTo>
                <a:lnTo>
                  <a:pt x="2132" y="1772"/>
                </a:lnTo>
                <a:lnTo>
                  <a:pt x="2129" y="1756"/>
                </a:lnTo>
                <a:lnTo>
                  <a:pt x="2126" y="1738"/>
                </a:lnTo>
                <a:lnTo>
                  <a:pt x="2124" y="1720"/>
                </a:lnTo>
                <a:lnTo>
                  <a:pt x="2121" y="1701"/>
                </a:lnTo>
                <a:lnTo>
                  <a:pt x="2120" y="1681"/>
                </a:lnTo>
                <a:lnTo>
                  <a:pt x="2118" y="1661"/>
                </a:lnTo>
                <a:lnTo>
                  <a:pt x="2117" y="1641"/>
                </a:lnTo>
                <a:lnTo>
                  <a:pt x="2115" y="1597"/>
                </a:lnTo>
                <a:lnTo>
                  <a:pt x="2114" y="1575"/>
                </a:lnTo>
                <a:lnTo>
                  <a:pt x="2114" y="1551"/>
                </a:lnTo>
                <a:lnTo>
                  <a:pt x="2115" y="1505"/>
                </a:lnTo>
                <a:lnTo>
                  <a:pt x="2117" y="1461"/>
                </a:lnTo>
                <a:lnTo>
                  <a:pt x="2118" y="1441"/>
                </a:lnTo>
                <a:lnTo>
                  <a:pt x="2120" y="1421"/>
                </a:lnTo>
                <a:lnTo>
                  <a:pt x="2124" y="1383"/>
                </a:lnTo>
                <a:lnTo>
                  <a:pt x="2126" y="1363"/>
                </a:lnTo>
                <a:lnTo>
                  <a:pt x="2129" y="1347"/>
                </a:lnTo>
                <a:lnTo>
                  <a:pt x="2135" y="1313"/>
                </a:lnTo>
                <a:lnTo>
                  <a:pt x="2139" y="1297"/>
                </a:lnTo>
                <a:lnTo>
                  <a:pt x="2143" y="1283"/>
                </a:lnTo>
                <a:lnTo>
                  <a:pt x="2147" y="1269"/>
                </a:lnTo>
                <a:lnTo>
                  <a:pt x="2151" y="1255"/>
                </a:lnTo>
                <a:lnTo>
                  <a:pt x="2156" y="1243"/>
                </a:lnTo>
                <a:lnTo>
                  <a:pt x="2161" y="1231"/>
                </a:lnTo>
                <a:lnTo>
                  <a:pt x="2166" y="1220"/>
                </a:lnTo>
                <a:lnTo>
                  <a:pt x="2172" y="1210"/>
                </a:lnTo>
                <a:lnTo>
                  <a:pt x="2178" y="1200"/>
                </a:lnTo>
                <a:lnTo>
                  <a:pt x="2184" y="1192"/>
                </a:lnTo>
                <a:lnTo>
                  <a:pt x="2197" y="1176"/>
                </a:lnTo>
                <a:lnTo>
                  <a:pt x="2204" y="1170"/>
                </a:lnTo>
                <a:lnTo>
                  <a:pt x="2211" y="1164"/>
                </a:lnTo>
                <a:lnTo>
                  <a:pt x="2218" y="1160"/>
                </a:lnTo>
                <a:lnTo>
                  <a:pt x="2226" y="1156"/>
                </a:lnTo>
                <a:lnTo>
                  <a:pt x="2234" y="1152"/>
                </a:lnTo>
                <a:lnTo>
                  <a:pt x="2242" y="1150"/>
                </a:lnTo>
                <a:lnTo>
                  <a:pt x="2251" y="1148"/>
                </a:lnTo>
                <a:lnTo>
                  <a:pt x="2260" y="1148"/>
                </a:lnTo>
                <a:lnTo>
                  <a:pt x="2268" y="1148"/>
                </a:lnTo>
                <a:lnTo>
                  <a:pt x="2277" y="1150"/>
                </a:lnTo>
                <a:lnTo>
                  <a:pt x="2285" y="1152"/>
                </a:lnTo>
                <a:lnTo>
                  <a:pt x="2293" y="1156"/>
                </a:lnTo>
                <a:lnTo>
                  <a:pt x="2301" y="1160"/>
                </a:lnTo>
                <a:lnTo>
                  <a:pt x="2308" y="1164"/>
                </a:lnTo>
                <a:lnTo>
                  <a:pt x="2316" y="1170"/>
                </a:lnTo>
                <a:lnTo>
                  <a:pt x="2323" y="1176"/>
                </a:lnTo>
                <a:lnTo>
                  <a:pt x="2329" y="1184"/>
                </a:lnTo>
                <a:lnTo>
                  <a:pt x="2336" y="1192"/>
                </a:lnTo>
                <a:lnTo>
                  <a:pt x="2342" y="1200"/>
                </a:lnTo>
                <a:lnTo>
                  <a:pt x="2348" y="1210"/>
                </a:lnTo>
                <a:lnTo>
                  <a:pt x="2353" y="1220"/>
                </a:lnTo>
                <a:lnTo>
                  <a:pt x="2359" y="1229"/>
                </a:lnTo>
                <a:lnTo>
                  <a:pt x="2364" y="1241"/>
                </a:lnTo>
                <a:lnTo>
                  <a:pt x="2368" y="1255"/>
                </a:lnTo>
                <a:lnTo>
                  <a:pt x="2377" y="1283"/>
                </a:lnTo>
                <a:lnTo>
                  <a:pt x="2381" y="1297"/>
                </a:lnTo>
                <a:lnTo>
                  <a:pt x="2385" y="1313"/>
                </a:lnTo>
                <a:lnTo>
                  <a:pt x="2391" y="1345"/>
                </a:lnTo>
                <a:lnTo>
                  <a:pt x="2394" y="1363"/>
                </a:lnTo>
                <a:lnTo>
                  <a:pt x="2396" y="1381"/>
                </a:lnTo>
                <a:lnTo>
                  <a:pt x="2398" y="1401"/>
                </a:lnTo>
                <a:lnTo>
                  <a:pt x="2400" y="1421"/>
                </a:lnTo>
                <a:lnTo>
                  <a:pt x="2402" y="1441"/>
                </a:lnTo>
                <a:lnTo>
                  <a:pt x="2403" y="1461"/>
                </a:lnTo>
                <a:lnTo>
                  <a:pt x="2404" y="1483"/>
                </a:lnTo>
                <a:lnTo>
                  <a:pt x="2405" y="1505"/>
                </a:lnTo>
                <a:lnTo>
                  <a:pt x="2405" y="1527"/>
                </a:lnTo>
                <a:lnTo>
                  <a:pt x="2406" y="1551"/>
                </a:lnTo>
                <a:lnTo>
                  <a:pt x="2405" y="1597"/>
                </a:lnTo>
                <a:lnTo>
                  <a:pt x="2403" y="1641"/>
                </a:lnTo>
                <a:lnTo>
                  <a:pt x="2402" y="1663"/>
                </a:lnTo>
                <a:lnTo>
                  <a:pt x="2400" y="1683"/>
                </a:lnTo>
                <a:lnTo>
                  <a:pt x="2396" y="1720"/>
                </a:lnTo>
                <a:lnTo>
                  <a:pt x="2394" y="1738"/>
                </a:lnTo>
                <a:lnTo>
                  <a:pt x="2391" y="1756"/>
                </a:lnTo>
                <a:lnTo>
                  <a:pt x="2388" y="1772"/>
                </a:lnTo>
                <a:lnTo>
                  <a:pt x="2385" y="1790"/>
                </a:lnTo>
                <a:lnTo>
                  <a:pt x="2381" y="1804"/>
                </a:lnTo>
                <a:lnTo>
                  <a:pt x="2377" y="1820"/>
                </a:lnTo>
                <a:lnTo>
                  <a:pt x="2373" y="1834"/>
                </a:lnTo>
                <a:lnTo>
                  <a:pt x="2368" y="1846"/>
                </a:lnTo>
                <a:lnTo>
                  <a:pt x="2364" y="1860"/>
                </a:lnTo>
                <a:lnTo>
                  <a:pt x="2359" y="1872"/>
                </a:lnTo>
                <a:lnTo>
                  <a:pt x="2353" y="1882"/>
                </a:lnTo>
                <a:lnTo>
                  <a:pt x="2348" y="1894"/>
                </a:lnTo>
                <a:lnTo>
                  <a:pt x="2342" y="1902"/>
                </a:lnTo>
                <a:lnTo>
                  <a:pt x="2336" y="1912"/>
                </a:lnTo>
                <a:lnTo>
                  <a:pt x="2329" y="1920"/>
                </a:lnTo>
                <a:lnTo>
                  <a:pt x="2323" y="1926"/>
                </a:lnTo>
                <a:lnTo>
                  <a:pt x="2316" y="1934"/>
                </a:lnTo>
                <a:lnTo>
                  <a:pt x="2308" y="1938"/>
                </a:lnTo>
                <a:lnTo>
                  <a:pt x="2301" y="1944"/>
                </a:lnTo>
                <a:lnTo>
                  <a:pt x="2293" y="1948"/>
                </a:lnTo>
                <a:lnTo>
                  <a:pt x="2285" y="1950"/>
                </a:lnTo>
                <a:lnTo>
                  <a:pt x="2277" y="1952"/>
                </a:lnTo>
                <a:lnTo>
                  <a:pt x="2268" y="1954"/>
                </a:lnTo>
                <a:lnTo>
                  <a:pt x="2260" y="1954"/>
                </a:lnTo>
                <a:close/>
                <a:moveTo>
                  <a:pt x="2260" y="1257"/>
                </a:moveTo>
                <a:lnTo>
                  <a:pt x="2251" y="1257"/>
                </a:lnTo>
                <a:lnTo>
                  <a:pt x="2246" y="1259"/>
                </a:lnTo>
                <a:lnTo>
                  <a:pt x="2242" y="1259"/>
                </a:lnTo>
                <a:lnTo>
                  <a:pt x="2234" y="1265"/>
                </a:lnTo>
                <a:lnTo>
                  <a:pt x="2227" y="1271"/>
                </a:lnTo>
                <a:lnTo>
                  <a:pt x="2223" y="1275"/>
                </a:lnTo>
                <a:lnTo>
                  <a:pt x="2220" y="1281"/>
                </a:lnTo>
                <a:lnTo>
                  <a:pt x="2216" y="1287"/>
                </a:lnTo>
                <a:lnTo>
                  <a:pt x="2213" y="1293"/>
                </a:lnTo>
                <a:lnTo>
                  <a:pt x="2210" y="1299"/>
                </a:lnTo>
                <a:lnTo>
                  <a:pt x="2207" y="1307"/>
                </a:lnTo>
                <a:lnTo>
                  <a:pt x="2201" y="1323"/>
                </a:lnTo>
                <a:lnTo>
                  <a:pt x="2199" y="1331"/>
                </a:lnTo>
                <a:lnTo>
                  <a:pt x="2196" y="1341"/>
                </a:lnTo>
                <a:lnTo>
                  <a:pt x="2192" y="1363"/>
                </a:lnTo>
                <a:lnTo>
                  <a:pt x="2188" y="1387"/>
                </a:lnTo>
                <a:lnTo>
                  <a:pt x="2187" y="1399"/>
                </a:lnTo>
                <a:lnTo>
                  <a:pt x="2185" y="1413"/>
                </a:lnTo>
                <a:lnTo>
                  <a:pt x="2183" y="1443"/>
                </a:lnTo>
                <a:lnTo>
                  <a:pt x="2181" y="1477"/>
                </a:lnTo>
                <a:lnTo>
                  <a:pt x="2180" y="1513"/>
                </a:lnTo>
                <a:lnTo>
                  <a:pt x="2180" y="1551"/>
                </a:lnTo>
                <a:lnTo>
                  <a:pt x="2180" y="1591"/>
                </a:lnTo>
                <a:lnTo>
                  <a:pt x="2181" y="1627"/>
                </a:lnTo>
                <a:lnTo>
                  <a:pt x="2183" y="1659"/>
                </a:lnTo>
                <a:lnTo>
                  <a:pt x="2185" y="1689"/>
                </a:lnTo>
                <a:lnTo>
                  <a:pt x="2188" y="1714"/>
                </a:lnTo>
                <a:lnTo>
                  <a:pt x="2192" y="1738"/>
                </a:lnTo>
                <a:lnTo>
                  <a:pt x="2196" y="1760"/>
                </a:lnTo>
                <a:lnTo>
                  <a:pt x="2201" y="1780"/>
                </a:lnTo>
                <a:lnTo>
                  <a:pt x="2207" y="1796"/>
                </a:lnTo>
                <a:lnTo>
                  <a:pt x="2213" y="1810"/>
                </a:lnTo>
                <a:lnTo>
                  <a:pt x="2220" y="1820"/>
                </a:lnTo>
                <a:lnTo>
                  <a:pt x="2227" y="1830"/>
                </a:lnTo>
                <a:lnTo>
                  <a:pt x="2234" y="1836"/>
                </a:lnTo>
                <a:lnTo>
                  <a:pt x="2242" y="1842"/>
                </a:lnTo>
                <a:lnTo>
                  <a:pt x="2251" y="1844"/>
                </a:lnTo>
                <a:lnTo>
                  <a:pt x="2260" y="1846"/>
                </a:lnTo>
                <a:lnTo>
                  <a:pt x="2269" y="1844"/>
                </a:lnTo>
                <a:lnTo>
                  <a:pt x="2273" y="1844"/>
                </a:lnTo>
                <a:lnTo>
                  <a:pt x="2277" y="1842"/>
                </a:lnTo>
                <a:lnTo>
                  <a:pt x="2285" y="1836"/>
                </a:lnTo>
                <a:lnTo>
                  <a:pt x="2293" y="1830"/>
                </a:lnTo>
                <a:lnTo>
                  <a:pt x="2296" y="1826"/>
                </a:lnTo>
                <a:lnTo>
                  <a:pt x="2300" y="1820"/>
                </a:lnTo>
                <a:lnTo>
                  <a:pt x="2306" y="1808"/>
                </a:lnTo>
                <a:lnTo>
                  <a:pt x="2309" y="1802"/>
                </a:lnTo>
                <a:lnTo>
                  <a:pt x="2312" y="1796"/>
                </a:lnTo>
                <a:lnTo>
                  <a:pt x="2318" y="1778"/>
                </a:lnTo>
                <a:lnTo>
                  <a:pt x="2320" y="1770"/>
                </a:lnTo>
                <a:lnTo>
                  <a:pt x="2323" y="1760"/>
                </a:lnTo>
                <a:lnTo>
                  <a:pt x="2327" y="1738"/>
                </a:lnTo>
                <a:lnTo>
                  <a:pt x="2331" y="1714"/>
                </a:lnTo>
                <a:lnTo>
                  <a:pt x="2332" y="1703"/>
                </a:lnTo>
                <a:lnTo>
                  <a:pt x="2334" y="1689"/>
                </a:lnTo>
                <a:lnTo>
                  <a:pt x="2336" y="1659"/>
                </a:lnTo>
                <a:lnTo>
                  <a:pt x="2338" y="1625"/>
                </a:lnTo>
                <a:lnTo>
                  <a:pt x="2339" y="1591"/>
                </a:lnTo>
                <a:lnTo>
                  <a:pt x="2340" y="1551"/>
                </a:lnTo>
                <a:lnTo>
                  <a:pt x="2339" y="1513"/>
                </a:lnTo>
                <a:lnTo>
                  <a:pt x="2338" y="1477"/>
                </a:lnTo>
                <a:lnTo>
                  <a:pt x="2336" y="1443"/>
                </a:lnTo>
                <a:lnTo>
                  <a:pt x="2334" y="1415"/>
                </a:lnTo>
                <a:lnTo>
                  <a:pt x="2331" y="1387"/>
                </a:lnTo>
                <a:lnTo>
                  <a:pt x="2327" y="1363"/>
                </a:lnTo>
                <a:lnTo>
                  <a:pt x="2323" y="1341"/>
                </a:lnTo>
                <a:lnTo>
                  <a:pt x="2318" y="1323"/>
                </a:lnTo>
                <a:lnTo>
                  <a:pt x="2312" y="1307"/>
                </a:lnTo>
                <a:lnTo>
                  <a:pt x="2306" y="1293"/>
                </a:lnTo>
                <a:lnTo>
                  <a:pt x="2300" y="1281"/>
                </a:lnTo>
                <a:lnTo>
                  <a:pt x="2293" y="1271"/>
                </a:lnTo>
                <a:lnTo>
                  <a:pt x="2285" y="1265"/>
                </a:lnTo>
                <a:lnTo>
                  <a:pt x="2277" y="1259"/>
                </a:lnTo>
                <a:lnTo>
                  <a:pt x="2273" y="1259"/>
                </a:lnTo>
                <a:lnTo>
                  <a:pt x="2269" y="1257"/>
                </a:lnTo>
                <a:lnTo>
                  <a:pt x="2260" y="1257"/>
                </a:lnTo>
                <a:close/>
                <a:moveTo>
                  <a:pt x="2485" y="1936"/>
                </a:moveTo>
                <a:lnTo>
                  <a:pt x="2485" y="1166"/>
                </a:lnTo>
                <a:lnTo>
                  <a:pt x="2549" y="1166"/>
                </a:lnTo>
                <a:lnTo>
                  <a:pt x="2549" y="1828"/>
                </a:lnTo>
                <a:lnTo>
                  <a:pt x="2709" y="1828"/>
                </a:lnTo>
                <a:lnTo>
                  <a:pt x="2709" y="1936"/>
                </a:lnTo>
                <a:lnTo>
                  <a:pt x="2485" y="1936"/>
                </a:lnTo>
                <a:close/>
                <a:moveTo>
                  <a:pt x="2769" y="1936"/>
                </a:moveTo>
                <a:lnTo>
                  <a:pt x="2769" y="1166"/>
                </a:lnTo>
                <a:lnTo>
                  <a:pt x="2835" y="1166"/>
                </a:lnTo>
                <a:lnTo>
                  <a:pt x="2835" y="1828"/>
                </a:lnTo>
                <a:lnTo>
                  <a:pt x="2994" y="1828"/>
                </a:lnTo>
                <a:lnTo>
                  <a:pt x="2994" y="1936"/>
                </a:lnTo>
                <a:lnTo>
                  <a:pt x="2769" y="1936"/>
                </a:lnTo>
                <a:close/>
                <a:moveTo>
                  <a:pt x="3055" y="1166"/>
                </a:moveTo>
                <a:lnTo>
                  <a:pt x="3120" y="1166"/>
                </a:lnTo>
                <a:lnTo>
                  <a:pt x="3120" y="1936"/>
                </a:lnTo>
                <a:lnTo>
                  <a:pt x="3055" y="1936"/>
                </a:lnTo>
                <a:lnTo>
                  <a:pt x="3055" y="1166"/>
                </a:lnTo>
                <a:close/>
                <a:moveTo>
                  <a:pt x="3337" y="1954"/>
                </a:moveTo>
                <a:lnTo>
                  <a:pt x="3321" y="1954"/>
                </a:lnTo>
                <a:lnTo>
                  <a:pt x="3305" y="1950"/>
                </a:lnTo>
                <a:lnTo>
                  <a:pt x="3291" y="1944"/>
                </a:lnTo>
                <a:lnTo>
                  <a:pt x="3284" y="1940"/>
                </a:lnTo>
                <a:lnTo>
                  <a:pt x="3278" y="1936"/>
                </a:lnTo>
                <a:lnTo>
                  <a:pt x="3266" y="1928"/>
                </a:lnTo>
                <a:lnTo>
                  <a:pt x="3260" y="1922"/>
                </a:lnTo>
                <a:lnTo>
                  <a:pt x="3255" y="1916"/>
                </a:lnTo>
                <a:lnTo>
                  <a:pt x="3245" y="1902"/>
                </a:lnTo>
                <a:lnTo>
                  <a:pt x="3241" y="1896"/>
                </a:lnTo>
                <a:lnTo>
                  <a:pt x="3236" y="1888"/>
                </a:lnTo>
                <a:lnTo>
                  <a:pt x="3232" y="1880"/>
                </a:lnTo>
                <a:lnTo>
                  <a:pt x="3229" y="1872"/>
                </a:lnTo>
                <a:lnTo>
                  <a:pt x="3225" y="1864"/>
                </a:lnTo>
                <a:lnTo>
                  <a:pt x="3222" y="1854"/>
                </a:lnTo>
                <a:lnTo>
                  <a:pt x="3216" y="1834"/>
                </a:lnTo>
                <a:lnTo>
                  <a:pt x="3211" y="1814"/>
                </a:lnTo>
                <a:lnTo>
                  <a:pt x="3210" y="1804"/>
                </a:lnTo>
                <a:lnTo>
                  <a:pt x="3208" y="1792"/>
                </a:lnTo>
                <a:lnTo>
                  <a:pt x="3205" y="1770"/>
                </a:lnTo>
                <a:lnTo>
                  <a:pt x="3203" y="1746"/>
                </a:lnTo>
                <a:lnTo>
                  <a:pt x="3203" y="1732"/>
                </a:lnTo>
                <a:lnTo>
                  <a:pt x="3203" y="1720"/>
                </a:lnTo>
                <a:lnTo>
                  <a:pt x="3265" y="1693"/>
                </a:lnTo>
                <a:lnTo>
                  <a:pt x="3266" y="1714"/>
                </a:lnTo>
                <a:lnTo>
                  <a:pt x="3267" y="1734"/>
                </a:lnTo>
                <a:lnTo>
                  <a:pt x="3269" y="1750"/>
                </a:lnTo>
                <a:lnTo>
                  <a:pt x="3271" y="1766"/>
                </a:lnTo>
                <a:lnTo>
                  <a:pt x="3273" y="1774"/>
                </a:lnTo>
                <a:lnTo>
                  <a:pt x="3274" y="1782"/>
                </a:lnTo>
                <a:lnTo>
                  <a:pt x="3278" y="1794"/>
                </a:lnTo>
                <a:lnTo>
                  <a:pt x="3282" y="1804"/>
                </a:lnTo>
                <a:lnTo>
                  <a:pt x="3286" y="1814"/>
                </a:lnTo>
                <a:lnTo>
                  <a:pt x="3291" y="1824"/>
                </a:lnTo>
                <a:lnTo>
                  <a:pt x="3297" y="1830"/>
                </a:lnTo>
                <a:lnTo>
                  <a:pt x="3303" y="1836"/>
                </a:lnTo>
                <a:lnTo>
                  <a:pt x="3310" y="1840"/>
                </a:lnTo>
                <a:lnTo>
                  <a:pt x="3317" y="1844"/>
                </a:lnTo>
                <a:lnTo>
                  <a:pt x="3324" y="1846"/>
                </a:lnTo>
                <a:lnTo>
                  <a:pt x="3332" y="1848"/>
                </a:lnTo>
                <a:lnTo>
                  <a:pt x="3341" y="1848"/>
                </a:lnTo>
                <a:lnTo>
                  <a:pt x="3348" y="1848"/>
                </a:lnTo>
                <a:lnTo>
                  <a:pt x="3355" y="1846"/>
                </a:lnTo>
                <a:lnTo>
                  <a:pt x="3362" y="1844"/>
                </a:lnTo>
                <a:lnTo>
                  <a:pt x="3368" y="1842"/>
                </a:lnTo>
                <a:lnTo>
                  <a:pt x="3374" y="1838"/>
                </a:lnTo>
                <a:lnTo>
                  <a:pt x="3380" y="1832"/>
                </a:lnTo>
                <a:lnTo>
                  <a:pt x="3385" y="1826"/>
                </a:lnTo>
                <a:lnTo>
                  <a:pt x="3390" y="1820"/>
                </a:lnTo>
                <a:lnTo>
                  <a:pt x="3394" y="1812"/>
                </a:lnTo>
                <a:lnTo>
                  <a:pt x="3398" y="1804"/>
                </a:lnTo>
                <a:lnTo>
                  <a:pt x="3401" y="1796"/>
                </a:lnTo>
                <a:lnTo>
                  <a:pt x="3404" y="1786"/>
                </a:lnTo>
                <a:lnTo>
                  <a:pt x="3406" y="1774"/>
                </a:lnTo>
                <a:lnTo>
                  <a:pt x="3407" y="1770"/>
                </a:lnTo>
                <a:lnTo>
                  <a:pt x="3408" y="1764"/>
                </a:lnTo>
                <a:lnTo>
                  <a:pt x="3409" y="1752"/>
                </a:lnTo>
                <a:lnTo>
                  <a:pt x="3409" y="1738"/>
                </a:lnTo>
                <a:lnTo>
                  <a:pt x="3409" y="1728"/>
                </a:lnTo>
                <a:lnTo>
                  <a:pt x="3408" y="1718"/>
                </a:lnTo>
                <a:lnTo>
                  <a:pt x="3407" y="1711"/>
                </a:lnTo>
                <a:lnTo>
                  <a:pt x="3406" y="1701"/>
                </a:lnTo>
                <a:lnTo>
                  <a:pt x="3404" y="1693"/>
                </a:lnTo>
                <a:lnTo>
                  <a:pt x="3402" y="1685"/>
                </a:lnTo>
                <a:lnTo>
                  <a:pt x="3400" y="1677"/>
                </a:lnTo>
                <a:lnTo>
                  <a:pt x="3396" y="1669"/>
                </a:lnTo>
                <a:lnTo>
                  <a:pt x="3389" y="1653"/>
                </a:lnTo>
                <a:lnTo>
                  <a:pt x="3385" y="1645"/>
                </a:lnTo>
                <a:lnTo>
                  <a:pt x="3380" y="1639"/>
                </a:lnTo>
                <a:lnTo>
                  <a:pt x="3369" y="1625"/>
                </a:lnTo>
                <a:lnTo>
                  <a:pt x="3356" y="1613"/>
                </a:lnTo>
                <a:lnTo>
                  <a:pt x="3292" y="1555"/>
                </a:lnTo>
                <a:lnTo>
                  <a:pt x="3282" y="1547"/>
                </a:lnTo>
                <a:lnTo>
                  <a:pt x="3273" y="1537"/>
                </a:lnTo>
                <a:lnTo>
                  <a:pt x="3257" y="1517"/>
                </a:lnTo>
                <a:lnTo>
                  <a:pt x="3243" y="1497"/>
                </a:lnTo>
                <a:lnTo>
                  <a:pt x="3237" y="1485"/>
                </a:lnTo>
                <a:lnTo>
                  <a:pt x="3232" y="1473"/>
                </a:lnTo>
                <a:lnTo>
                  <a:pt x="3227" y="1461"/>
                </a:lnTo>
                <a:lnTo>
                  <a:pt x="3223" y="1447"/>
                </a:lnTo>
                <a:lnTo>
                  <a:pt x="3220" y="1433"/>
                </a:lnTo>
                <a:lnTo>
                  <a:pt x="3217" y="1417"/>
                </a:lnTo>
                <a:lnTo>
                  <a:pt x="3215" y="1401"/>
                </a:lnTo>
                <a:lnTo>
                  <a:pt x="3214" y="1393"/>
                </a:lnTo>
                <a:lnTo>
                  <a:pt x="3213" y="1385"/>
                </a:lnTo>
                <a:lnTo>
                  <a:pt x="3212" y="1367"/>
                </a:lnTo>
                <a:lnTo>
                  <a:pt x="3212" y="1347"/>
                </a:lnTo>
                <a:lnTo>
                  <a:pt x="3212" y="1335"/>
                </a:lnTo>
                <a:lnTo>
                  <a:pt x="3213" y="1323"/>
                </a:lnTo>
                <a:lnTo>
                  <a:pt x="3214" y="1311"/>
                </a:lnTo>
                <a:lnTo>
                  <a:pt x="3215" y="1299"/>
                </a:lnTo>
                <a:lnTo>
                  <a:pt x="3216" y="1289"/>
                </a:lnTo>
                <a:lnTo>
                  <a:pt x="3218" y="1279"/>
                </a:lnTo>
                <a:lnTo>
                  <a:pt x="3222" y="1259"/>
                </a:lnTo>
                <a:lnTo>
                  <a:pt x="3225" y="1249"/>
                </a:lnTo>
                <a:lnTo>
                  <a:pt x="3228" y="1241"/>
                </a:lnTo>
                <a:lnTo>
                  <a:pt x="3234" y="1225"/>
                </a:lnTo>
                <a:lnTo>
                  <a:pt x="3241" y="1210"/>
                </a:lnTo>
                <a:lnTo>
                  <a:pt x="3245" y="1204"/>
                </a:lnTo>
                <a:lnTo>
                  <a:pt x="3250" y="1198"/>
                </a:lnTo>
                <a:lnTo>
                  <a:pt x="3259" y="1186"/>
                </a:lnTo>
                <a:lnTo>
                  <a:pt x="3269" y="1176"/>
                </a:lnTo>
                <a:lnTo>
                  <a:pt x="3279" y="1166"/>
                </a:lnTo>
                <a:lnTo>
                  <a:pt x="3290" y="1160"/>
                </a:lnTo>
                <a:lnTo>
                  <a:pt x="3302" y="1154"/>
                </a:lnTo>
                <a:lnTo>
                  <a:pt x="3314" y="1150"/>
                </a:lnTo>
                <a:lnTo>
                  <a:pt x="3327" y="1148"/>
                </a:lnTo>
                <a:lnTo>
                  <a:pt x="3340" y="1148"/>
                </a:lnTo>
                <a:lnTo>
                  <a:pt x="3355" y="1150"/>
                </a:lnTo>
                <a:lnTo>
                  <a:pt x="3370" y="1152"/>
                </a:lnTo>
                <a:lnTo>
                  <a:pt x="3383" y="1158"/>
                </a:lnTo>
                <a:lnTo>
                  <a:pt x="3389" y="1162"/>
                </a:lnTo>
                <a:lnTo>
                  <a:pt x="3395" y="1166"/>
                </a:lnTo>
                <a:lnTo>
                  <a:pt x="3407" y="1174"/>
                </a:lnTo>
                <a:lnTo>
                  <a:pt x="3417" y="1186"/>
                </a:lnTo>
                <a:lnTo>
                  <a:pt x="3426" y="1198"/>
                </a:lnTo>
                <a:lnTo>
                  <a:pt x="3434" y="1212"/>
                </a:lnTo>
                <a:lnTo>
                  <a:pt x="3438" y="1218"/>
                </a:lnTo>
                <a:lnTo>
                  <a:pt x="3441" y="1225"/>
                </a:lnTo>
                <a:lnTo>
                  <a:pt x="3444" y="1233"/>
                </a:lnTo>
                <a:lnTo>
                  <a:pt x="3447" y="1241"/>
                </a:lnTo>
                <a:lnTo>
                  <a:pt x="3452" y="1259"/>
                </a:lnTo>
                <a:lnTo>
                  <a:pt x="3457" y="1275"/>
                </a:lnTo>
                <a:lnTo>
                  <a:pt x="3460" y="1293"/>
                </a:lnTo>
                <a:lnTo>
                  <a:pt x="3462" y="1313"/>
                </a:lnTo>
                <a:lnTo>
                  <a:pt x="3464" y="1331"/>
                </a:lnTo>
                <a:lnTo>
                  <a:pt x="3464" y="1349"/>
                </a:lnTo>
                <a:lnTo>
                  <a:pt x="3402" y="1375"/>
                </a:lnTo>
                <a:lnTo>
                  <a:pt x="3402" y="1359"/>
                </a:lnTo>
                <a:lnTo>
                  <a:pt x="3400" y="1345"/>
                </a:lnTo>
                <a:lnTo>
                  <a:pt x="3399" y="1331"/>
                </a:lnTo>
                <a:lnTo>
                  <a:pt x="3397" y="1319"/>
                </a:lnTo>
                <a:lnTo>
                  <a:pt x="3394" y="1309"/>
                </a:lnTo>
                <a:lnTo>
                  <a:pt x="3391" y="1299"/>
                </a:lnTo>
                <a:lnTo>
                  <a:pt x="3388" y="1289"/>
                </a:lnTo>
                <a:lnTo>
                  <a:pt x="3384" y="1281"/>
                </a:lnTo>
                <a:lnTo>
                  <a:pt x="3380" y="1275"/>
                </a:lnTo>
                <a:lnTo>
                  <a:pt x="3375" y="1269"/>
                </a:lnTo>
                <a:lnTo>
                  <a:pt x="3370" y="1265"/>
                </a:lnTo>
                <a:lnTo>
                  <a:pt x="3364" y="1261"/>
                </a:lnTo>
                <a:lnTo>
                  <a:pt x="3358" y="1257"/>
                </a:lnTo>
                <a:lnTo>
                  <a:pt x="3352" y="1255"/>
                </a:lnTo>
                <a:lnTo>
                  <a:pt x="3345" y="1255"/>
                </a:lnTo>
                <a:lnTo>
                  <a:pt x="3337" y="1253"/>
                </a:lnTo>
                <a:lnTo>
                  <a:pt x="3325" y="1255"/>
                </a:lnTo>
                <a:lnTo>
                  <a:pt x="3313" y="1259"/>
                </a:lnTo>
                <a:lnTo>
                  <a:pt x="3308" y="1263"/>
                </a:lnTo>
                <a:lnTo>
                  <a:pt x="3303" y="1267"/>
                </a:lnTo>
                <a:lnTo>
                  <a:pt x="3298" y="1271"/>
                </a:lnTo>
                <a:lnTo>
                  <a:pt x="3294" y="1275"/>
                </a:lnTo>
                <a:lnTo>
                  <a:pt x="3290" y="1281"/>
                </a:lnTo>
                <a:lnTo>
                  <a:pt x="3287" y="1287"/>
                </a:lnTo>
                <a:lnTo>
                  <a:pt x="3284" y="1295"/>
                </a:lnTo>
                <a:lnTo>
                  <a:pt x="3281" y="1303"/>
                </a:lnTo>
                <a:lnTo>
                  <a:pt x="3279" y="1311"/>
                </a:lnTo>
                <a:lnTo>
                  <a:pt x="3278" y="1321"/>
                </a:lnTo>
                <a:lnTo>
                  <a:pt x="3277" y="1331"/>
                </a:lnTo>
                <a:lnTo>
                  <a:pt x="3276" y="1341"/>
                </a:lnTo>
                <a:lnTo>
                  <a:pt x="3277" y="1351"/>
                </a:lnTo>
                <a:lnTo>
                  <a:pt x="3277" y="1361"/>
                </a:lnTo>
                <a:lnTo>
                  <a:pt x="3278" y="1371"/>
                </a:lnTo>
                <a:lnTo>
                  <a:pt x="3279" y="1379"/>
                </a:lnTo>
                <a:lnTo>
                  <a:pt x="3281" y="1387"/>
                </a:lnTo>
                <a:lnTo>
                  <a:pt x="3283" y="1395"/>
                </a:lnTo>
                <a:lnTo>
                  <a:pt x="3286" y="1403"/>
                </a:lnTo>
                <a:lnTo>
                  <a:pt x="3288" y="1409"/>
                </a:lnTo>
                <a:lnTo>
                  <a:pt x="3292" y="1415"/>
                </a:lnTo>
                <a:lnTo>
                  <a:pt x="3295" y="1421"/>
                </a:lnTo>
                <a:lnTo>
                  <a:pt x="3304" y="1433"/>
                </a:lnTo>
                <a:lnTo>
                  <a:pt x="3314" y="1445"/>
                </a:lnTo>
                <a:lnTo>
                  <a:pt x="3326" y="1457"/>
                </a:lnTo>
                <a:lnTo>
                  <a:pt x="3388" y="1511"/>
                </a:lnTo>
                <a:lnTo>
                  <a:pt x="3398" y="1521"/>
                </a:lnTo>
                <a:lnTo>
                  <a:pt x="3408" y="1531"/>
                </a:lnTo>
                <a:lnTo>
                  <a:pt x="3418" y="1541"/>
                </a:lnTo>
                <a:lnTo>
                  <a:pt x="3426" y="1553"/>
                </a:lnTo>
                <a:lnTo>
                  <a:pt x="3434" y="1565"/>
                </a:lnTo>
                <a:lnTo>
                  <a:pt x="3441" y="1575"/>
                </a:lnTo>
                <a:lnTo>
                  <a:pt x="3447" y="1589"/>
                </a:lnTo>
                <a:lnTo>
                  <a:pt x="3453" y="1601"/>
                </a:lnTo>
                <a:lnTo>
                  <a:pt x="3458" y="1615"/>
                </a:lnTo>
                <a:lnTo>
                  <a:pt x="3462" y="1629"/>
                </a:lnTo>
                <a:lnTo>
                  <a:pt x="3466" y="1643"/>
                </a:lnTo>
                <a:lnTo>
                  <a:pt x="3469" y="1659"/>
                </a:lnTo>
                <a:lnTo>
                  <a:pt x="3471" y="1675"/>
                </a:lnTo>
                <a:lnTo>
                  <a:pt x="3472" y="1685"/>
                </a:lnTo>
                <a:lnTo>
                  <a:pt x="3472" y="1693"/>
                </a:lnTo>
                <a:lnTo>
                  <a:pt x="3473" y="1711"/>
                </a:lnTo>
                <a:lnTo>
                  <a:pt x="3474" y="1730"/>
                </a:lnTo>
                <a:lnTo>
                  <a:pt x="3473" y="1756"/>
                </a:lnTo>
                <a:lnTo>
                  <a:pt x="3471" y="1780"/>
                </a:lnTo>
                <a:lnTo>
                  <a:pt x="3470" y="1792"/>
                </a:lnTo>
                <a:lnTo>
                  <a:pt x="3468" y="1802"/>
                </a:lnTo>
                <a:lnTo>
                  <a:pt x="3466" y="1814"/>
                </a:lnTo>
                <a:lnTo>
                  <a:pt x="3464" y="1824"/>
                </a:lnTo>
                <a:lnTo>
                  <a:pt x="3461" y="1834"/>
                </a:lnTo>
                <a:lnTo>
                  <a:pt x="3459" y="1844"/>
                </a:lnTo>
                <a:lnTo>
                  <a:pt x="3452" y="1862"/>
                </a:lnTo>
                <a:lnTo>
                  <a:pt x="3449" y="1870"/>
                </a:lnTo>
                <a:lnTo>
                  <a:pt x="3445" y="1880"/>
                </a:lnTo>
                <a:lnTo>
                  <a:pt x="3437" y="1894"/>
                </a:lnTo>
                <a:lnTo>
                  <a:pt x="3432" y="1902"/>
                </a:lnTo>
                <a:lnTo>
                  <a:pt x="3427" y="1908"/>
                </a:lnTo>
                <a:lnTo>
                  <a:pt x="3422" y="1914"/>
                </a:lnTo>
                <a:lnTo>
                  <a:pt x="3417" y="1920"/>
                </a:lnTo>
                <a:lnTo>
                  <a:pt x="3406" y="1930"/>
                </a:lnTo>
                <a:lnTo>
                  <a:pt x="3394" y="1938"/>
                </a:lnTo>
                <a:lnTo>
                  <a:pt x="3381" y="1946"/>
                </a:lnTo>
                <a:lnTo>
                  <a:pt x="3367" y="1950"/>
                </a:lnTo>
                <a:lnTo>
                  <a:pt x="3360" y="1952"/>
                </a:lnTo>
                <a:lnTo>
                  <a:pt x="3353" y="1952"/>
                </a:lnTo>
                <a:lnTo>
                  <a:pt x="3337" y="1954"/>
                </a:lnTo>
                <a:close/>
                <a:moveTo>
                  <a:pt x="3582" y="1882"/>
                </a:moveTo>
                <a:lnTo>
                  <a:pt x="3574" y="1866"/>
                </a:lnTo>
                <a:lnTo>
                  <a:pt x="3567" y="1848"/>
                </a:lnTo>
                <a:lnTo>
                  <a:pt x="3562" y="1828"/>
                </a:lnTo>
                <a:lnTo>
                  <a:pt x="3559" y="1816"/>
                </a:lnTo>
                <a:lnTo>
                  <a:pt x="3557" y="1806"/>
                </a:lnTo>
                <a:lnTo>
                  <a:pt x="3554" y="1782"/>
                </a:lnTo>
                <a:lnTo>
                  <a:pt x="3551" y="1756"/>
                </a:lnTo>
                <a:lnTo>
                  <a:pt x="3550" y="1742"/>
                </a:lnTo>
                <a:lnTo>
                  <a:pt x="3550" y="1726"/>
                </a:lnTo>
                <a:lnTo>
                  <a:pt x="3549" y="1697"/>
                </a:lnTo>
                <a:lnTo>
                  <a:pt x="3549" y="1166"/>
                </a:lnTo>
                <a:lnTo>
                  <a:pt x="3615" y="1166"/>
                </a:lnTo>
                <a:lnTo>
                  <a:pt x="3615" y="1691"/>
                </a:lnTo>
                <a:lnTo>
                  <a:pt x="3615" y="1711"/>
                </a:lnTo>
                <a:lnTo>
                  <a:pt x="3616" y="1728"/>
                </a:lnTo>
                <a:lnTo>
                  <a:pt x="3617" y="1744"/>
                </a:lnTo>
                <a:lnTo>
                  <a:pt x="3618" y="1758"/>
                </a:lnTo>
                <a:lnTo>
                  <a:pt x="3620" y="1772"/>
                </a:lnTo>
                <a:lnTo>
                  <a:pt x="3623" y="1784"/>
                </a:lnTo>
                <a:lnTo>
                  <a:pt x="3625" y="1796"/>
                </a:lnTo>
                <a:lnTo>
                  <a:pt x="3629" y="1804"/>
                </a:lnTo>
                <a:lnTo>
                  <a:pt x="3633" y="1814"/>
                </a:lnTo>
                <a:lnTo>
                  <a:pt x="3637" y="1822"/>
                </a:lnTo>
                <a:lnTo>
                  <a:pt x="3643" y="1830"/>
                </a:lnTo>
                <a:lnTo>
                  <a:pt x="3649" y="1836"/>
                </a:lnTo>
                <a:lnTo>
                  <a:pt x="3652" y="1838"/>
                </a:lnTo>
                <a:lnTo>
                  <a:pt x="3655" y="1840"/>
                </a:lnTo>
                <a:lnTo>
                  <a:pt x="3662" y="1844"/>
                </a:lnTo>
                <a:lnTo>
                  <a:pt x="3670" y="1846"/>
                </a:lnTo>
                <a:lnTo>
                  <a:pt x="3678" y="1846"/>
                </a:lnTo>
                <a:lnTo>
                  <a:pt x="3686" y="1846"/>
                </a:lnTo>
                <a:lnTo>
                  <a:pt x="3694" y="1844"/>
                </a:lnTo>
                <a:lnTo>
                  <a:pt x="3701" y="1840"/>
                </a:lnTo>
                <a:lnTo>
                  <a:pt x="3708" y="1836"/>
                </a:lnTo>
                <a:lnTo>
                  <a:pt x="3713" y="1830"/>
                </a:lnTo>
                <a:lnTo>
                  <a:pt x="3719" y="1822"/>
                </a:lnTo>
                <a:lnTo>
                  <a:pt x="3723" y="1814"/>
                </a:lnTo>
                <a:lnTo>
                  <a:pt x="3728" y="1804"/>
                </a:lnTo>
                <a:lnTo>
                  <a:pt x="3731" y="1796"/>
                </a:lnTo>
                <a:lnTo>
                  <a:pt x="3734" y="1784"/>
                </a:lnTo>
                <a:lnTo>
                  <a:pt x="3736" y="1772"/>
                </a:lnTo>
                <a:lnTo>
                  <a:pt x="3738" y="1758"/>
                </a:lnTo>
                <a:lnTo>
                  <a:pt x="3740" y="1744"/>
                </a:lnTo>
                <a:lnTo>
                  <a:pt x="3741" y="1728"/>
                </a:lnTo>
                <a:lnTo>
                  <a:pt x="3741" y="1711"/>
                </a:lnTo>
                <a:lnTo>
                  <a:pt x="3741" y="1691"/>
                </a:lnTo>
                <a:lnTo>
                  <a:pt x="3741" y="1166"/>
                </a:lnTo>
                <a:lnTo>
                  <a:pt x="3807" y="1166"/>
                </a:lnTo>
                <a:lnTo>
                  <a:pt x="3807" y="1697"/>
                </a:lnTo>
                <a:lnTo>
                  <a:pt x="3806" y="1726"/>
                </a:lnTo>
                <a:lnTo>
                  <a:pt x="3805" y="1742"/>
                </a:lnTo>
                <a:lnTo>
                  <a:pt x="3805" y="1756"/>
                </a:lnTo>
                <a:lnTo>
                  <a:pt x="3802" y="1782"/>
                </a:lnTo>
                <a:lnTo>
                  <a:pt x="3798" y="1806"/>
                </a:lnTo>
                <a:lnTo>
                  <a:pt x="3796" y="1816"/>
                </a:lnTo>
                <a:lnTo>
                  <a:pt x="3794" y="1828"/>
                </a:lnTo>
                <a:lnTo>
                  <a:pt x="3788" y="1848"/>
                </a:lnTo>
                <a:lnTo>
                  <a:pt x="3785" y="1856"/>
                </a:lnTo>
                <a:lnTo>
                  <a:pt x="3782" y="1866"/>
                </a:lnTo>
                <a:lnTo>
                  <a:pt x="3779" y="1874"/>
                </a:lnTo>
                <a:lnTo>
                  <a:pt x="3775" y="1882"/>
                </a:lnTo>
                <a:lnTo>
                  <a:pt x="3771" y="1890"/>
                </a:lnTo>
                <a:lnTo>
                  <a:pt x="3766" y="1898"/>
                </a:lnTo>
                <a:lnTo>
                  <a:pt x="3756" y="1914"/>
                </a:lnTo>
                <a:lnTo>
                  <a:pt x="3745" y="1926"/>
                </a:lnTo>
                <a:lnTo>
                  <a:pt x="3739" y="1930"/>
                </a:lnTo>
                <a:lnTo>
                  <a:pt x="3733" y="1936"/>
                </a:lnTo>
                <a:lnTo>
                  <a:pt x="3720" y="1944"/>
                </a:lnTo>
                <a:lnTo>
                  <a:pt x="3714" y="1946"/>
                </a:lnTo>
                <a:lnTo>
                  <a:pt x="3707" y="1950"/>
                </a:lnTo>
                <a:lnTo>
                  <a:pt x="3693" y="1952"/>
                </a:lnTo>
                <a:lnTo>
                  <a:pt x="3685" y="1954"/>
                </a:lnTo>
                <a:lnTo>
                  <a:pt x="3678" y="1954"/>
                </a:lnTo>
                <a:lnTo>
                  <a:pt x="3663" y="1952"/>
                </a:lnTo>
                <a:lnTo>
                  <a:pt x="3649" y="1950"/>
                </a:lnTo>
                <a:lnTo>
                  <a:pt x="3643" y="1946"/>
                </a:lnTo>
                <a:lnTo>
                  <a:pt x="3636" y="1944"/>
                </a:lnTo>
                <a:lnTo>
                  <a:pt x="3624" y="1936"/>
                </a:lnTo>
                <a:lnTo>
                  <a:pt x="3612" y="1926"/>
                </a:lnTo>
                <a:lnTo>
                  <a:pt x="3601" y="1914"/>
                </a:lnTo>
                <a:lnTo>
                  <a:pt x="3591" y="1898"/>
                </a:lnTo>
                <a:lnTo>
                  <a:pt x="3586" y="1890"/>
                </a:lnTo>
                <a:lnTo>
                  <a:pt x="3582" y="1882"/>
                </a:lnTo>
                <a:close/>
                <a:moveTo>
                  <a:pt x="3934" y="1882"/>
                </a:moveTo>
                <a:lnTo>
                  <a:pt x="3927" y="1866"/>
                </a:lnTo>
                <a:lnTo>
                  <a:pt x="3920" y="1848"/>
                </a:lnTo>
                <a:lnTo>
                  <a:pt x="3915" y="1828"/>
                </a:lnTo>
                <a:lnTo>
                  <a:pt x="3912" y="1816"/>
                </a:lnTo>
                <a:lnTo>
                  <a:pt x="3910" y="1806"/>
                </a:lnTo>
                <a:lnTo>
                  <a:pt x="3907" y="1782"/>
                </a:lnTo>
                <a:lnTo>
                  <a:pt x="3904" y="1756"/>
                </a:lnTo>
                <a:lnTo>
                  <a:pt x="3903" y="1742"/>
                </a:lnTo>
                <a:lnTo>
                  <a:pt x="3903" y="1726"/>
                </a:lnTo>
                <a:lnTo>
                  <a:pt x="3902" y="1697"/>
                </a:lnTo>
                <a:lnTo>
                  <a:pt x="3902" y="1166"/>
                </a:lnTo>
                <a:lnTo>
                  <a:pt x="3968" y="1166"/>
                </a:lnTo>
                <a:lnTo>
                  <a:pt x="3968" y="1691"/>
                </a:lnTo>
                <a:lnTo>
                  <a:pt x="3968" y="1711"/>
                </a:lnTo>
                <a:lnTo>
                  <a:pt x="3969" y="1728"/>
                </a:lnTo>
                <a:lnTo>
                  <a:pt x="3970" y="1744"/>
                </a:lnTo>
                <a:lnTo>
                  <a:pt x="3972" y="1758"/>
                </a:lnTo>
                <a:lnTo>
                  <a:pt x="3973" y="1772"/>
                </a:lnTo>
                <a:lnTo>
                  <a:pt x="3976" y="1784"/>
                </a:lnTo>
                <a:lnTo>
                  <a:pt x="3979" y="1796"/>
                </a:lnTo>
                <a:lnTo>
                  <a:pt x="3982" y="1804"/>
                </a:lnTo>
                <a:lnTo>
                  <a:pt x="3986" y="1814"/>
                </a:lnTo>
                <a:lnTo>
                  <a:pt x="3991" y="1822"/>
                </a:lnTo>
                <a:lnTo>
                  <a:pt x="3996" y="1830"/>
                </a:lnTo>
                <a:lnTo>
                  <a:pt x="4002" y="1836"/>
                </a:lnTo>
                <a:lnTo>
                  <a:pt x="4005" y="1838"/>
                </a:lnTo>
                <a:lnTo>
                  <a:pt x="4008" y="1840"/>
                </a:lnTo>
                <a:lnTo>
                  <a:pt x="4015" y="1844"/>
                </a:lnTo>
                <a:lnTo>
                  <a:pt x="4023" y="1846"/>
                </a:lnTo>
                <a:lnTo>
                  <a:pt x="4031" y="1846"/>
                </a:lnTo>
                <a:lnTo>
                  <a:pt x="4040" y="1846"/>
                </a:lnTo>
                <a:lnTo>
                  <a:pt x="4047" y="1844"/>
                </a:lnTo>
                <a:lnTo>
                  <a:pt x="4054" y="1840"/>
                </a:lnTo>
                <a:lnTo>
                  <a:pt x="4061" y="1836"/>
                </a:lnTo>
                <a:lnTo>
                  <a:pt x="4067" y="1830"/>
                </a:lnTo>
                <a:lnTo>
                  <a:pt x="4072" y="1822"/>
                </a:lnTo>
                <a:lnTo>
                  <a:pt x="4077" y="1814"/>
                </a:lnTo>
                <a:lnTo>
                  <a:pt x="4081" y="1804"/>
                </a:lnTo>
                <a:lnTo>
                  <a:pt x="4084" y="1796"/>
                </a:lnTo>
                <a:lnTo>
                  <a:pt x="4087" y="1784"/>
                </a:lnTo>
                <a:lnTo>
                  <a:pt x="4090" y="1772"/>
                </a:lnTo>
                <a:lnTo>
                  <a:pt x="4091" y="1758"/>
                </a:lnTo>
                <a:lnTo>
                  <a:pt x="4093" y="1744"/>
                </a:lnTo>
                <a:lnTo>
                  <a:pt x="4094" y="1728"/>
                </a:lnTo>
                <a:lnTo>
                  <a:pt x="4094" y="1711"/>
                </a:lnTo>
                <a:lnTo>
                  <a:pt x="4094" y="1691"/>
                </a:lnTo>
                <a:lnTo>
                  <a:pt x="4094" y="1166"/>
                </a:lnTo>
                <a:lnTo>
                  <a:pt x="4160" y="1166"/>
                </a:lnTo>
                <a:lnTo>
                  <a:pt x="4160" y="1697"/>
                </a:lnTo>
                <a:lnTo>
                  <a:pt x="4159" y="1726"/>
                </a:lnTo>
                <a:lnTo>
                  <a:pt x="4159" y="1742"/>
                </a:lnTo>
                <a:lnTo>
                  <a:pt x="4158" y="1756"/>
                </a:lnTo>
                <a:lnTo>
                  <a:pt x="4155" y="1782"/>
                </a:lnTo>
                <a:lnTo>
                  <a:pt x="4152" y="1806"/>
                </a:lnTo>
                <a:lnTo>
                  <a:pt x="4149" y="1816"/>
                </a:lnTo>
                <a:lnTo>
                  <a:pt x="4147" y="1828"/>
                </a:lnTo>
                <a:lnTo>
                  <a:pt x="4142" y="1848"/>
                </a:lnTo>
                <a:lnTo>
                  <a:pt x="4139" y="1856"/>
                </a:lnTo>
                <a:lnTo>
                  <a:pt x="4135" y="1866"/>
                </a:lnTo>
                <a:lnTo>
                  <a:pt x="4132" y="1874"/>
                </a:lnTo>
                <a:lnTo>
                  <a:pt x="4128" y="1882"/>
                </a:lnTo>
                <a:lnTo>
                  <a:pt x="4124" y="1890"/>
                </a:lnTo>
                <a:lnTo>
                  <a:pt x="4119" y="1898"/>
                </a:lnTo>
                <a:lnTo>
                  <a:pt x="4109" y="1914"/>
                </a:lnTo>
                <a:lnTo>
                  <a:pt x="4098" y="1926"/>
                </a:lnTo>
                <a:lnTo>
                  <a:pt x="4092" y="1930"/>
                </a:lnTo>
                <a:lnTo>
                  <a:pt x="4086" y="1936"/>
                </a:lnTo>
                <a:lnTo>
                  <a:pt x="4073" y="1944"/>
                </a:lnTo>
                <a:lnTo>
                  <a:pt x="4067" y="1946"/>
                </a:lnTo>
                <a:lnTo>
                  <a:pt x="4060" y="1950"/>
                </a:lnTo>
                <a:lnTo>
                  <a:pt x="4046" y="1952"/>
                </a:lnTo>
                <a:lnTo>
                  <a:pt x="4039" y="1954"/>
                </a:lnTo>
                <a:lnTo>
                  <a:pt x="4031" y="1954"/>
                </a:lnTo>
                <a:lnTo>
                  <a:pt x="4017" y="1952"/>
                </a:lnTo>
                <a:lnTo>
                  <a:pt x="4003" y="1950"/>
                </a:lnTo>
                <a:lnTo>
                  <a:pt x="3996" y="1946"/>
                </a:lnTo>
                <a:lnTo>
                  <a:pt x="3989" y="1944"/>
                </a:lnTo>
                <a:lnTo>
                  <a:pt x="3977" y="1936"/>
                </a:lnTo>
                <a:lnTo>
                  <a:pt x="3965" y="1926"/>
                </a:lnTo>
                <a:lnTo>
                  <a:pt x="3954" y="1914"/>
                </a:lnTo>
                <a:lnTo>
                  <a:pt x="3943" y="1898"/>
                </a:lnTo>
                <a:lnTo>
                  <a:pt x="3938" y="1890"/>
                </a:lnTo>
                <a:lnTo>
                  <a:pt x="3934" y="1882"/>
                </a:lnTo>
                <a:close/>
                <a:moveTo>
                  <a:pt x="4370" y="1954"/>
                </a:moveTo>
                <a:lnTo>
                  <a:pt x="4354" y="1954"/>
                </a:lnTo>
                <a:lnTo>
                  <a:pt x="4339" y="1950"/>
                </a:lnTo>
                <a:lnTo>
                  <a:pt x="4324" y="1944"/>
                </a:lnTo>
                <a:lnTo>
                  <a:pt x="4317" y="1940"/>
                </a:lnTo>
                <a:lnTo>
                  <a:pt x="4310" y="1936"/>
                </a:lnTo>
                <a:lnTo>
                  <a:pt x="4298" y="1928"/>
                </a:lnTo>
                <a:lnTo>
                  <a:pt x="4292" y="1922"/>
                </a:lnTo>
                <a:lnTo>
                  <a:pt x="4287" y="1916"/>
                </a:lnTo>
                <a:lnTo>
                  <a:pt x="4277" y="1902"/>
                </a:lnTo>
                <a:lnTo>
                  <a:pt x="4273" y="1896"/>
                </a:lnTo>
                <a:lnTo>
                  <a:pt x="4268" y="1888"/>
                </a:lnTo>
                <a:lnTo>
                  <a:pt x="4264" y="1880"/>
                </a:lnTo>
                <a:lnTo>
                  <a:pt x="4261" y="1872"/>
                </a:lnTo>
                <a:lnTo>
                  <a:pt x="4257" y="1864"/>
                </a:lnTo>
                <a:lnTo>
                  <a:pt x="4254" y="1854"/>
                </a:lnTo>
                <a:lnTo>
                  <a:pt x="4248" y="1834"/>
                </a:lnTo>
                <a:lnTo>
                  <a:pt x="4244" y="1814"/>
                </a:lnTo>
                <a:lnTo>
                  <a:pt x="4242" y="1804"/>
                </a:lnTo>
                <a:lnTo>
                  <a:pt x="4240" y="1792"/>
                </a:lnTo>
                <a:lnTo>
                  <a:pt x="4237" y="1770"/>
                </a:lnTo>
                <a:lnTo>
                  <a:pt x="4236" y="1746"/>
                </a:lnTo>
                <a:lnTo>
                  <a:pt x="4235" y="1732"/>
                </a:lnTo>
                <a:lnTo>
                  <a:pt x="4235" y="1720"/>
                </a:lnTo>
                <a:lnTo>
                  <a:pt x="4298" y="1693"/>
                </a:lnTo>
                <a:lnTo>
                  <a:pt x="4298" y="1714"/>
                </a:lnTo>
                <a:lnTo>
                  <a:pt x="4299" y="1734"/>
                </a:lnTo>
                <a:lnTo>
                  <a:pt x="4301" y="1750"/>
                </a:lnTo>
                <a:lnTo>
                  <a:pt x="4303" y="1766"/>
                </a:lnTo>
                <a:lnTo>
                  <a:pt x="4305" y="1774"/>
                </a:lnTo>
                <a:lnTo>
                  <a:pt x="4306" y="1782"/>
                </a:lnTo>
                <a:lnTo>
                  <a:pt x="4310" y="1794"/>
                </a:lnTo>
                <a:lnTo>
                  <a:pt x="4314" y="1804"/>
                </a:lnTo>
                <a:lnTo>
                  <a:pt x="4318" y="1814"/>
                </a:lnTo>
                <a:lnTo>
                  <a:pt x="4324" y="1824"/>
                </a:lnTo>
                <a:lnTo>
                  <a:pt x="4330" y="1830"/>
                </a:lnTo>
                <a:lnTo>
                  <a:pt x="4336" y="1836"/>
                </a:lnTo>
                <a:lnTo>
                  <a:pt x="4343" y="1840"/>
                </a:lnTo>
                <a:lnTo>
                  <a:pt x="4350" y="1844"/>
                </a:lnTo>
                <a:lnTo>
                  <a:pt x="4357" y="1846"/>
                </a:lnTo>
                <a:lnTo>
                  <a:pt x="4365" y="1848"/>
                </a:lnTo>
                <a:lnTo>
                  <a:pt x="4374" y="1848"/>
                </a:lnTo>
                <a:lnTo>
                  <a:pt x="4381" y="1848"/>
                </a:lnTo>
                <a:lnTo>
                  <a:pt x="4388" y="1846"/>
                </a:lnTo>
                <a:lnTo>
                  <a:pt x="4395" y="1844"/>
                </a:lnTo>
                <a:lnTo>
                  <a:pt x="4401" y="1842"/>
                </a:lnTo>
                <a:lnTo>
                  <a:pt x="4407" y="1838"/>
                </a:lnTo>
                <a:lnTo>
                  <a:pt x="4413" y="1832"/>
                </a:lnTo>
                <a:lnTo>
                  <a:pt x="4418" y="1826"/>
                </a:lnTo>
                <a:lnTo>
                  <a:pt x="4423" y="1820"/>
                </a:lnTo>
                <a:lnTo>
                  <a:pt x="4427" y="1812"/>
                </a:lnTo>
                <a:lnTo>
                  <a:pt x="4431" y="1804"/>
                </a:lnTo>
                <a:lnTo>
                  <a:pt x="4434" y="1796"/>
                </a:lnTo>
                <a:lnTo>
                  <a:pt x="4437" y="1786"/>
                </a:lnTo>
                <a:lnTo>
                  <a:pt x="4439" y="1774"/>
                </a:lnTo>
                <a:lnTo>
                  <a:pt x="4440" y="1770"/>
                </a:lnTo>
                <a:lnTo>
                  <a:pt x="4441" y="1764"/>
                </a:lnTo>
                <a:lnTo>
                  <a:pt x="4442" y="1752"/>
                </a:lnTo>
                <a:lnTo>
                  <a:pt x="4442" y="1738"/>
                </a:lnTo>
                <a:lnTo>
                  <a:pt x="4442" y="1728"/>
                </a:lnTo>
                <a:lnTo>
                  <a:pt x="4442" y="1718"/>
                </a:lnTo>
                <a:lnTo>
                  <a:pt x="4441" y="1711"/>
                </a:lnTo>
                <a:lnTo>
                  <a:pt x="4439" y="1701"/>
                </a:lnTo>
                <a:lnTo>
                  <a:pt x="4437" y="1693"/>
                </a:lnTo>
                <a:lnTo>
                  <a:pt x="4435" y="1685"/>
                </a:lnTo>
                <a:lnTo>
                  <a:pt x="4433" y="1677"/>
                </a:lnTo>
                <a:lnTo>
                  <a:pt x="4430" y="1669"/>
                </a:lnTo>
                <a:lnTo>
                  <a:pt x="4422" y="1653"/>
                </a:lnTo>
                <a:lnTo>
                  <a:pt x="4418" y="1645"/>
                </a:lnTo>
                <a:lnTo>
                  <a:pt x="4413" y="1639"/>
                </a:lnTo>
                <a:lnTo>
                  <a:pt x="4402" y="1625"/>
                </a:lnTo>
                <a:lnTo>
                  <a:pt x="4389" y="1613"/>
                </a:lnTo>
                <a:lnTo>
                  <a:pt x="4325" y="1555"/>
                </a:lnTo>
                <a:lnTo>
                  <a:pt x="4315" y="1547"/>
                </a:lnTo>
                <a:lnTo>
                  <a:pt x="4305" y="1537"/>
                </a:lnTo>
                <a:lnTo>
                  <a:pt x="4289" y="1517"/>
                </a:lnTo>
                <a:lnTo>
                  <a:pt x="4275" y="1497"/>
                </a:lnTo>
                <a:lnTo>
                  <a:pt x="4270" y="1485"/>
                </a:lnTo>
                <a:lnTo>
                  <a:pt x="4264" y="1473"/>
                </a:lnTo>
                <a:lnTo>
                  <a:pt x="4260" y="1461"/>
                </a:lnTo>
                <a:lnTo>
                  <a:pt x="4255" y="1447"/>
                </a:lnTo>
                <a:lnTo>
                  <a:pt x="4252" y="1433"/>
                </a:lnTo>
                <a:lnTo>
                  <a:pt x="4249" y="1417"/>
                </a:lnTo>
                <a:lnTo>
                  <a:pt x="4247" y="1401"/>
                </a:lnTo>
                <a:lnTo>
                  <a:pt x="4246" y="1393"/>
                </a:lnTo>
                <a:lnTo>
                  <a:pt x="4245" y="1385"/>
                </a:lnTo>
                <a:lnTo>
                  <a:pt x="4244" y="1367"/>
                </a:lnTo>
                <a:lnTo>
                  <a:pt x="4244" y="1347"/>
                </a:lnTo>
                <a:lnTo>
                  <a:pt x="4244" y="1335"/>
                </a:lnTo>
                <a:lnTo>
                  <a:pt x="4245" y="1323"/>
                </a:lnTo>
                <a:lnTo>
                  <a:pt x="4246" y="1311"/>
                </a:lnTo>
                <a:lnTo>
                  <a:pt x="4247" y="1299"/>
                </a:lnTo>
                <a:lnTo>
                  <a:pt x="4248" y="1289"/>
                </a:lnTo>
                <a:lnTo>
                  <a:pt x="4250" y="1279"/>
                </a:lnTo>
                <a:lnTo>
                  <a:pt x="4254" y="1259"/>
                </a:lnTo>
                <a:lnTo>
                  <a:pt x="4257" y="1249"/>
                </a:lnTo>
                <a:lnTo>
                  <a:pt x="4260" y="1241"/>
                </a:lnTo>
                <a:lnTo>
                  <a:pt x="4266" y="1225"/>
                </a:lnTo>
                <a:lnTo>
                  <a:pt x="4273" y="1210"/>
                </a:lnTo>
                <a:lnTo>
                  <a:pt x="4277" y="1204"/>
                </a:lnTo>
                <a:lnTo>
                  <a:pt x="4282" y="1198"/>
                </a:lnTo>
                <a:lnTo>
                  <a:pt x="4291" y="1186"/>
                </a:lnTo>
                <a:lnTo>
                  <a:pt x="4301" y="1176"/>
                </a:lnTo>
                <a:lnTo>
                  <a:pt x="4311" y="1166"/>
                </a:lnTo>
                <a:lnTo>
                  <a:pt x="4323" y="1160"/>
                </a:lnTo>
                <a:lnTo>
                  <a:pt x="4335" y="1154"/>
                </a:lnTo>
                <a:lnTo>
                  <a:pt x="4347" y="1150"/>
                </a:lnTo>
                <a:lnTo>
                  <a:pt x="4360" y="1148"/>
                </a:lnTo>
                <a:lnTo>
                  <a:pt x="4373" y="1148"/>
                </a:lnTo>
                <a:lnTo>
                  <a:pt x="4388" y="1150"/>
                </a:lnTo>
                <a:lnTo>
                  <a:pt x="4403" y="1152"/>
                </a:lnTo>
                <a:lnTo>
                  <a:pt x="4416" y="1158"/>
                </a:lnTo>
                <a:lnTo>
                  <a:pt x="4422" y="1162"/>
                </a:lnTo>
                <a:lnTo>
                  <a:pt x="4428" y="1166"/>
                </a:lnTo>
                <a:lnTo>
                  <a:pt x="4440" y="1174"/>
                </a:lnTo>
                <a:lnTo>
                  <a:pt x="4450" y="1186"/>
                </a:lnTo>
                <a:lnTo>
                  <a:pt x="4459" y="1198"/>
                </a:lnTo>
                <a:lnTo>
                  <a:pt x="4467" y="1212"/>
                </a:lnTo>
                <a:lnTo>
                  <a:pt x="4471" y="1218"/>
                </a:lnTo>
                <a:lnTo>
                  <a:pt x="4474" y="1225"/>
                </a:lnTo>
                <a:lnTo>
                  <a:pt x="4477" y="1233"/>
                </a:lnTo>
                <a:lnTo>
                  <a:pt x="4480" y="1241"/>
                </a:lnTo>
                <a:lnTo>
                  <a:pt x="4485" y="1259"/>
                </a:lnTo>
                <a:lnTo>
                  <a:pt x="4490" y="1275"/>
                </a:lnTo>
                <a:lnTo>
                  <a:pt x="4493" y="1293"/>
                </a:lnTo>
                <a:lnTo>
                  <a:pt x="4495" y="1313"/>
                </a:lnTo>
                <a:lnTo>
                  <a:pt x="4497" y="1331"/>
                </a:lnTo>
                <a:lnTo>
                  <a:pt x="4497" y="1349"/>
                </a:lnTo>
                <a:lnTo>
                  <a:pt x="4435" y="1375"/>
                </a:lnTo>
                <a:lnTo>
                  <a:pt x="4435" y="1359"/>
                </a:lnTo>
                <a:lnTo>
                  <a:pt x="4433" y="1345"/>
                </a:lnTo>
                <a:lnTo>
                  <a:pt x="4432" y="1331"/>
                </a:lnTo>
                <a:lnTo>
                  <a:pt x="4430" y="1319"/>
                </a:lnTo>
                <a:lnTo>
                  <a:pt x="4427" y="1309"/>
                </a:lnTo>
                <a:lnTo>
                  <a:pt x="4426" y="1303"/>
                </a:lnTo>
                <a:lnTo>
                  <a:pt x="4424" y="1299"/>
                </a:lnTo>
                <a:lnTo>
                  <a:pt x="4421" y="1289"/>
                </a:lnTo>
                <a:lnTo>
                  <a:pt x="4417" y="1281"/>
                </a:lnTo>
                <a:lnTo>
                  <a:pt x="4413" y="1275"/>
                </a:lnTo>
                <a:lnTo>
                  <a:pt x="4408" y="1269"/>
                </a:lnTo>
                <a:lnTo>
                  <a:pt x="4403" y="1265"/>
                </a:lnTo>
                <a:lnTo>
                  <a:pt x="4397" y="1261"/>
                </a:lnTo>
                <a:lnTo>
                  <a:pt x="4391" y="1257"/>
                </a:lnTo>
                <a:lnTo>
                  <a:pt x="4385" y="1255"/>
                </a:lnTo>
                <a:lnTo>
                  <a:pt x="4378" y="1255"/>
                </a:lnTo>
                <a:lnTo>
                  <a:pt x="4370" y="1253"/>
                </a:lnTo>
                <a:lnTo>
                  <a:pt x="4358" y="1255"/>
                </a:lnTo>
                <a:lnTo>
                  <a:pt x="4346" y="1259"/>
                </a:lnTo>
                <a:lnTo>
                  <a:pt x="4341" y="1263"/>
                </a:lnTo>
                <a:lnTo>
                  <a:pt x="4336" y="1267"/>
                </a:lnTo>
                <a:lnTo>
                  <a:pt x="4331" y="1271"/>
                </a:lnTo>
                <a:lnTo>
                  <a:pt x="4327" y="1275"/>
                </a:lnTo>
                <a:lnTo>
                  <a:pt x="4323" y="1281"/>
                </a:lnTo>
                <a:lnTo>
                  <a:pt x="4319" y="1287"/>
                </a:lnTo>
                <a:lnTo>
                  <a:pt x="4316" y="1295"/>
                </a:lnTo>
                <a:lnTo>
                  <a:pt x="4313" y="1303"/>
                </a:lnTo>
                <a:lnTo>
                  <a:pt x="4311" y="1311"/>
                </a:lnTo>
                <a:lnTo>
                  <a:pt x="4310" y="1321"/>
                </a:lnTo>
                <a:lnTo>
                  <a:pt x="4309" y="1331"/>
                </a:lnTo>
                <a:lnTo>
                  <a:pt x="4308" y="1341"/>
                </a:lnTo>
                <a:lnTo>
                  <a:pt x="4309" y="1351"/>
                </a:lnTo>
                <a:lnTo>
                  <a:pt x="4309" y="1361"/>
                </a:lnTo>
                <a:lnTo>
                  <a:pt x="4310" y="1371"/>
                </a:lnTo>
                <a:lnTo>
                  <a:pt x="4311" y="1379"/>
                </a:lnTo>
                <a:lnTo>
                  <a:pt x="4313" y="1387"/>
                </a:lnTo>
                <a:lnTo>
                  <a:pt x="4315" y="1395"/>
                </a:lnTo>
                <a:lnTo>
                  <a:pt x="4318" y="1403"/>
                </a:lnTo>
                <a:lnTo>
                  <a:pt x="4321" y="1409"/>
                </a:lnTo>
                <a:lnTo>
                  <a:pt x="4325" y="1415"/>
                </a:lnTo>
                <a:lnTo>
                  <a:pt x="4328" y="1421"/>
                </a:lnTo>
                <a:lnTo>
                  <a:pt x="4337" y="1433"/>
                </a:lnTo>
                <a:lnTo>
                  <a:pt x="4347" y="1445"/>
                </a:lnTo>
                <a:lnTo>
                  <a:pt x="4359" y="1457"/>
                </a:lnTo>
                <a:lnTo>
                  <a:pt x="4421" y="1511"/>
                </a:lnTo>
                <a:lnTo>
                  <a:pt x="4431" y="1521"/>
                </a:lnTo>
                <a:lnTo>
                  <a:pt x="4442" y="1531"/>
                </a:lnTo>
                <a:lnTo>
                  <a:pt x="4451" y="1541"/>
                </a:lnTo>
                <a:lnTo>
                  <a:pt x="4459" y="1553"/>
                </a:lnTo>
                <a:lnTo>
                  <a:pt x="4467" y="1565"/>
                </a:lnTo>
                <a:lnTo>
                  <a:pt x="4474" y="1575"/>
                </a:lnTo>
                <a:lnTo>
                  <a:pt x="4480" y="1589"/>
                </a:lnTo>
                <a:lnTo>
                  <a:pt x="4486" y="1601"/>
                </a:lnTo>
                <a:lnTo>
                  <a:pt x="4491" y="1615"/>
                </a:lnTo>
                <a:lnTo>
                  <a:pt x="4495" y="1629"/>
                </a:lnTo>
                <a:lnTo>
                  <a:pt x="4499" y="1643"/>
                </a:lnTo>
                <a:lnTo>
                  <a:pt x="4502" y="1659"/>
                </a:lnTo>
                <a:lnTo>
                  <a:pt x="4504" y="1675"/>
                </a:lnTo>
                <a:lnTo>
                  <a:pt x="4505" y="1685"/>
                </a:lnTo>
                <a:lnTo>
                  <a:pt x="4505" y="1693"/>
                </a:lnTo>
                <a:lnTo>
                  <a:pt x="4506" y="1711"/>
                </a:lnTo>
                <a:lnTo>
                  <a:pt x="4507" y="1730"/>
                </a:lnTo>
                <a:lnTo>
                  <a:pt x="4506" y="1756"/>
                </a:lnTo>
                <a:lnTo>
                  <a:pt x="4504" y="1780"/>
                </a:lnTo>
                <a:lnTo>
                  <a:pt x="4503" y="1792"/>
                </a:lnTo>
                <a:lnTo>
                  <a:pt x="4501" y="1802"/>
                </a:lnTo>
                <a:lnTo>
                  <a:pt x="4499" y="1814"/>
                </a:lnTo>
                <a:lnTo>
                  <a:pt x="4497" y="1824"/>
                </a:lnTo>
                <a:lnTo>
                  <a:pt x="4494" y="1834"/>
                </a:lnTo>
                <a:lnTo>
                  <a:pt x="4492" y="1844"/>
                </a:lnTo>
                <a:lnTo>
                  <a:pt x="4485" y="1862"/>
                </a:lnTo>
                <a:lnTo>
                  <a:pt x="4482" y="1870"/>
                </a:lnTo>
                <a:lnTo>
                  <a:pt x="4478" y="1880"/>
                </a:lnTo>
                <a:lnTo>
                  <a:pt x="4470" y="1894"/>
                </a:lnTo>
                <a:lnTo>
                  <a:pt x="4465" y="1902"/>
                </a:lnTo>
                <a:lnTo>
                  <a:pt x="4460" y="1908"/>
                </a:lnTo>
                <a:lnTo>
                  <a:pt x="4455" y="1914"/>
                </a:lnTo>
                <a:lnTo>
                  <a:pt x="4450" y="1920"/>
                </a:lnTo>
                <a:lnTo>
                  <a:pt x="4439" y="1930"/>
                </a:lnTo>
                <a:lnTo>
                  <a:pt x="4427" y="1938"/>
                </a:lnTo>
                <a:lnTo>
                  <a:pt x="4414" y="1946"/>
                </a:lnTo>
                <a:lnTo>
                  <a:pt x="4400" y="1950"/>
                </a:lnTo>
                <a:lnTo>
                  <a:pt x="4393" y="1952"/>
                </a:lnTo>
                <a:lnTo>
                  <a:pt x="4386" y="1952"/>
                </a:lnTo>
                <a:lnTo>
                  <a:pt x="4370" y="1954"/>
                </a:lnTo>
                <a:close/>
              </a:path>
            </a:pathLst>
          </a:custGeom>
          <a:solidFill>
            <a:schemeClr val="bg1"/>
          </a:solidFill>
          <a:ln>
            <a:noFill/>
          </a:ln>
        </p:spPr>
        <p:txBody>
          <a:bodyPr vert="horz" wrap="square" lIns="0" tIns="0" rIns="0" bIns="0" numCol="1" anchor="t" anchorCtr="0" compatLnSpc="1">
            <a:prstTxWarp prst="textNoShape">
              <a:avLst/>
            </a:prstTxWarp>
            <a:noAutofit/>
          </a:bodyPr>
          <a:lstStyle/>
          <a:p>
            <a:endParaRPr lang="en-GB"/>
          </a:p>
        </p:txBody>
      </p:sp>
      <p:sp>
        <p:nvSpPr>
          <p:cNvPr id="11" name="Text Placeholder 10">
            <a:extLst>
              <a:ext uri="{FF2B5EF4-FFF2-40B4-BE49-F238E27FC236}">
                <a16:creationId xmlns:a16="http://schemas.microsoft.com/office/drawing/2014/main" id="{897DE48D-705B-612C-7DFA-B303012D79EC}"/>
              </a:ext>
            </a:extLst>
          </p:cNvPr>
          <p:cNvSpPr>
            <a:spLocks noGrp="1"/>
          </p:cNvSpPr>
          <p:nvPr>
            <p:ph type="body" sz="quarter" idx="13"/>
          </p:nvPr>
        </p:nvSpPr>
        <p:spPr>
          <a:xfrm>
            <a:off x="1198587" y="5517232"/>
            <a:ext cx="9793263" cy="288032"/>
          </a:xfrm>
        </p:spPr>
        <p:txBody>
          <a:bodyPr/>
          <a:lstStyle>
            <a:lvl1pPr marL="0" indent="0">
              <a:spcBef>
                <a:spcPts val="0"/>
              </a:spcBef>
              <a:buFontTx/>
              <a:buNone/>
              <a:defRPr sz="1600">
                <a:solidFill>
                  <a:schemeClr val="bg1"/>
                </a:solidFill>
              </a:defRPr>
            </a:lvl1pPr>
            <a:lvl2pPr marL="0" indent="0">
              <a:spcBef>
                <a:spcPts val="0"/>
              </a:spcBef>
              <a:buFontTx/>
              <a:buNone/>
              <a:defRPr sz="1600"/>
            </a:lvl2pPr>
            <a:lvl3pPr marL="0" indent="0">
              <a:spcBef>
                <a:spcPts val="0"/>
              </a:spcBef>
              <a:buFontTx/>
              <a:buNone/>
              <a:defRPr sz="1600"/>
            </a:lvl3pPr>
            <a:lvl4pPr marL="0" indent="0">
              <a:spcBef>
                <a:spcPts val="0"/>
              </a:spcBef>
              <a:buFontTx/>
              <a:buNone/>
              <a:defRPr sz="1600"/>
            </a:lvl4pPr>
            <a:lvl5pPr marL="0" indent="0">
              <a:spcBef>
                <a:spcPts val="0"/>
              </a:spcBef>
              <a:buFontTx/>
              <a:buNone/>
              <a:defRPr sz="1600"/>
            </a:lvl5pPr>
            <a:lvl6pPr marL="0" indent="0">
              <a:spcBef>
                <a:spcPts val="0"/>
              </a:spcBef>
              <a:buFontTx/>
              <a:buNone/>
              <a:defRPr sz="1600"/>
            </a:lvl6pPr>
            <a:lvl7pPr marL="0" indent="0">
              <a:spcBef>
                <a:spcPts val="0"/>
              </a:spcBef>
              <a:buFontTx/>
              <a:buNone/>
              <a:defRPr sz="1600"/>
            </a:lvl7pPr>
            <a:lvl8pPr marL="0" indent="0">
              <a:spcBef>
                <a:spcPts val="0"/>
              </a:spcBef>
              <a:buFontTx/>
              <a:buNone/>
              <a:defRPr sz="1600"/>
            </a:lvl8pPr>
            <a:lvl9pPr marL="0" indent="0">
              <a:spcBef>
                <a:spcPts val="0"/>
              </a:spcBef>
              <a:buFontTx/>
              <a:buNone/>
              <a:defRPr sz="1600"/>
            </a:lvl9pPr>
          </a:lstStyle>
          <a:p>
            <a:pPr lvl="0"/>
            <a:r>
              <a:rPr lang="fi-FI" noProof="0"/>
              <a:t>Muokkaa tekstin perustyylejä napsauttamalla</a:t>
            </a:r>
          </a:p>
        </p:txBody>
      </p:sp>
      <p:sp>
        <p:nvSpPr>
          <p:cNvPr id="12" name="Text Placeholder 10">
            <a:extLst>
              <a:ext uri="{FF2B5EF4-FFF2-40B4-BE49-F238E27FC236}">
                <a16:creationId xmlns:a16="http://schemas.microsoft.com/office/drawing/2014/main" id="{CF5A17A4-EA2D-AFFF-38DF-9699B925DCD5}"/>
              </a:ext>
            </a:extLst>
          </p:cNvPr>
          <p:cNvSpPr>
            <a:spLocks noGrp="1"/>
          </p:cNvSpPr>
          <p:nvPr>
            <p:ph type="body" sz="quarter" idx="14"/>
          </p:nvPr>
        </p:nvSpPr>
        <p:spPr>
          <a:xfrm>
            <a:off x="1198587" y="5805264"/>
            <a:ext cx="9793263" cy="288032"/>
          </a:xfrm>
        </p:spPr>
        <p:txBody>
          <a:bodyPr/>
          <a:lstStyle>
            <a:lvl1pPr marL="0" indent="0">
              <a:spcBef>
                <a:spcPts val="0"/>
              </a:spcBef>
              <a:buFontTx/>
              <a:buNone/>
              <a:defRPr sz="1600">
                <a:solidFill>
                  <a:schemeClr val="bg1"/>
                </a:solidFill>
              </a:defRPr>
            </a:lvl1pPr>
            <a:lvl2pPr marL="0" indent="0">
              <a:spcBef>
                <a:spcPts val="0"/>
              </a:spcBef>
              <a:buFontTx/>
              <a:buNone/>
              <a:defRPr sz="1600"/>
            </a:lvl2pPr>
            <a:lvl3pPr marL="0" indent="0">
              <a:spcBef>
                <a:spcPts val="0"/>
              </a:spcBef>
              <a:buFontTx/>
              <a:buNone/>
              <a:defRPr sz="1600"/>
            </a:lvl3pPr>
            <a:lvl4pPr marL="0" indent="0">
              <a:spcBef>
                <a:spcPts val="0"/>
              </a:spcBef>
              <a:buFontTx/>
              <a:buNone/>
              <a:defRPr sz="1600"/>
            </a:lvl4pPr>
            <a:lvl5pPr marL="0" indent="0">
              <a:spcBef>
                <a:spcPts val="0"/>
              </a:spcBef>
              <a:buFontTx/>
              <a:buNone/>
              <a:defRPr sz="1600"/>
            </a:lvl5pPr>
            <a:lvl6pPr marL="0" indent="0">
              <a:spcBef>
                <a:spcPts val="0"/>
              </a:spcBef>
              <a:buFontTx/>
              <a:buNone/>
              <a:defRPr sz="1600"/>
            </a:lvl6pPr>
            <a:lvl7pPr marL="0" indent="0">
              <a:spcBef>
                <a:spcPts val="0"/>
              </a:spcBef>
              <a:buFontTx/>
              <a:buNone/>
              <a:defRPr sz="1600"/>
            </a:lvl7pPr>
            <a:lvl8pPr marL="0" indent="0">
              <a:spcBef>
                <a:spcPts val="0"/>
              </a:spcBef>
              <a:buFontTx/>
              <a:buNone/>
              <a:defRPr sz="1600"/>
            </a:lvl8pPr>
            <a:lvl9pPr marL="0" indent="0">
              <a:spcBef>
                <a:spcPts val="0"/>
              </a:spcBef>
              <a:buFontTx/>
              <a:buNone/>
              <a:defRPr sz="1600"/>
            </a:lvl9pPr>
          </a:lstStyle>
          <a:p>
            <a:pPr lvl="0"/>
            <a:r>
              <a:rPr lang="fi-FI" noProof="0"/>
              <a:t>Muokkaa tekstin perustyylejä napsauttamalla</a:t>
            </a:r>
          </a:p>
        </p:txBody>
      </p:sp>
    </p:spTree>
    <p:extLst>
      <p:ext uri="{BB962C8B-B14F-4D97-AF65-F5344CB8AC3E}">
        <p14:creationId xmlns:p14="http://schemas.microsoft.com/office/powerpoint/2010/main" val="81193261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56">
          <p15:clr>
            <a:srgbClr val="FBAE40"/>
          </p15:clr>
        </p15:guide>
        <p15:guide id="4" pos="6924">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tsikko ja sisältö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755CC-1185-51FC-E3B8-4147606A5030}"/>
              </a:ext>
            </a:extLst>
          </p:cNvPr>
          <p:cNvSpPr>
            <a:spLocks noGrp="1"/>
          </p:cNvSpPr>
          <p:nvPr>
            <p:ph type="title"/>
          </p:nvPr>
        </p:nvSpPr>
        <p:spPr>
          <a:xfrm>
            <a:off x="407988" y="333375"/>
            <a:ext cx="10008494" cy="1008063"/>
          </a:xfrm>
        </p:spPr>
        <p:txBody>
          <a:bodyPr/>
          <a:lstStyle/>
          <a:p>
            <a:r>
              <a:rPr lang="fi-FI" noProof="0"/>
              <a:t>Muokkaa ots. perustyyl. napsautt.</a:t>
            </a:r>
          </a:p>
        </p:txBody>
      </p:sp>
      <p:sp>
        <p:nvSpPr>
          <p:cNvPr id="3" name="Content Placeholder 2">
            <a:extLst>
              <a:ext uri="{FF2B5EF4-FFF2-40B4-BE49-F238E27FC236}">
                <a16:creationId xmlns:a16="http://schemas.microsoft.com/office/drawing/2014/main" id="{6CE6B893-6B04-6927-CE94-9A66F78D614E}"/>
              </a:ext>
            </a:extLst>
          </p:cNvPr>
          <p:cNvSpPr>
            <a:spLocks noGrp="1"/>
          </p:cNvSpPr>
          <p:nvPr>
            <p:ph idx="1"/>
          </p:nvPr>
        </p:nvSpPr>
        <p:spPr>
          <a:xfrm>
            <a:off x="407987" y="1628775"/>
            <a:ext cx="10008493" cy="4464050"/>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4" name="Date Placeholder 3">
            <a:extLst>
              <a:ext uri="{FF2B5EF4-FFF2-40B4-BE49-F238E27FC236}">
                <a16:creationId xmlns:a16="http://schemas.microsoft.com/office/drawing/2014/main" id="{DFD925BA-5B20-3CBA-B94B-28B753A84A3E}"/>
              </a:ext>
            </a:extLst>
          </p:cNvPr>
          <p:cNvSpPr>
            <a:spLocks noGrp="1"/>
          </p:cNvSpPr>
          <p:nvPr>
            <p:ph type="dt" sz="half" idx="10"/>
          </p:nvPr>
        </p:nvSpPr>
        <p:spPr/>
        <p:txBody>
          <a:bodyPr/>
          <a:lstStyle/>
          <a:p>
            <a:fld id="{4FEED789-95FD-460E-93BB-E36EF4A53972}" type="datetime1">
              <a:rPr lang="fi-FI" noProof="0" smtClean="0"/>
              <a:t>16.8.2024</a:t>
            </a:fld>
            <a:endParaRPr lang="fi-FI" noProof="0"/>
          </a:p>
        </p:txBody>
      </p:sp>
      <p:sp>
        <p:nvSpPr>
          <p:cNvPr id="5" name="Footer Placeholder 4">
            <a:extLst>
              <a:ext uri="{FF2B5EF4-FFF2-40B4-BE49-F238E27FC236}">
                <a16:creationId xmlns:a16="http://schemas.microsoft.com/office/drawing/2014/main" id="{247193C2-3638-0637-9E42-4D47B9D9F3CA}"/>
              </a:ext>
            </a:extLst>
          </p:cNvPr>
          <p:cNvSpPr>
            <a:spLocks noGrp="1"/>
          </p:cNvSpPr>
          <p:nvPr>
            <p:ph type="ftr" sz="quarter" idx="11"/>
          </p:nvPr>
        </p:nvSpPr>
        <p:spPr/>
        <p:txBody>
          <a:bodyPr/>
          <a:lstStyle/>
          <a:p>
            <a:r>
              <a:rPr lang="en-US" noProof="0"/>
              <a:t>© Confederation of Finnish Construction Industries RT</a:t>
            </a:r>
            <a:endParaRPr lang="fi-FI" noProof="0"/>
          </a:p>
        </p:txBody>
      </p:sp>
      <p:sp>
        <p:nvSpPr>
          <p:cNvPr id="6" name="Slide Number Placeholder 5">
            <a:extLst>
              <a:ext uri="{FF2B5EF4-FFF2-40B4-BE49-F238E27FC236}">
                <a16:creationId xmlns:a16="http://schemas.microsoft.com/office/drawing/2014/main" id="{09FAE3C4-91D4-D1BC-C03D-1496593FA717}"/>
              </a:ext>
            </a:extLst>
          </p:cNvPr>
          <p:cNvSpPr>
            <a:spLocks noGrp="1"/>
          </p:cNvSpPr>
          <p:nvPr>
            <p:ph type="sldNum" sz="quarter" idx="12"/>
          </p:nvPr>
        </p:nvSpPr>
        <p:spPr/>
        <p:txBody>
          <a:bodyPr/>
          <a:lstStyle/>
          <a:p>
            <a:fld id="{DFD61EF7-2460-4EE9-A031-27FEBC4F9A95}" type="slidenum">
              <a:rPr lang="fi-FI" noProof="0" smtClean="0"/>
              <a:t>‹#›</a:t>
            </a:fld>
            <a:endParaRPr lang="fi-FI" noProof="0"/>
          </a:p>
        </p:txBody>
      </p:sp>
    </p:spTree>
    <p:extLst>
      <p:ext uri="{BB962C8B-B14F-4D97-AF65-F5344CB8AC3E}">
        <p14:creationId xmlns:p14="http://schemas.microsoft.com/office/powerpoint/2010/main" val="41271084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tsikko ja sisältö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755CC-1185-51FC-E3B8-4147606A5030}"/>
              </a:ext>
            </a:extLst>
          </p:cNvPr>
          <p:cNvSpPr>
            <a:spLocks noGrp="1"/>
          </p:cNvSpPr>
          <p:nvPr>
            <p:ph type="title"/>
          </p:nvPr>
        </p:nvSpPr>
        <p:spPr>
          <a:xfrm>
            <a:off x="407988" y="333375"/>
            <a:ext cx="10008494" cy="1008063"/>
          </a:xfrm>
        </p:spPr>
        <p:txBody>
          <a:bodyPr/>
          <a:lstStyle/>
          <a:p>
            <a:r>
              <a:rPr lang="fi-FI" noProof="0"/>
              <a:t>Muokkaa ots. perustyyl. napsautt.</a:t>
            </a:r>
          </a:p>
        </p:txBody>
      </p:sp>
      <p:sp>
        <p:nvSpPr>
          <p:cNvPr id="3" name="Content Placeholder 2">
            <a:extLst>
              <a:ext uri="{FF2B5EF4-FFF2-40B4-BE49-F238E27FC236}">
                <a16:creationId xmlns:a16="http://schemas.microsoft.com/office/drawing/2014/main" id="{6CE6B893-6B04-6927-CE94-9A66F78D614E}"/>
              </a:ext>
            </a:extLst>
          </p:cNvPr>
          <p:cNvSpPr>
            <a:spLocks noGrp="1"/>
          </p:cNvSpPr>
          <p:nvPr>
            <p:ph idx="1"/>
          </p:nvPr>
        </p:nvSpPr>
        <p:spPr>
          <a:xfrm>
            <a:off x="407987" y="1628775"/>
            <a:ext cx="10008493" cy="4464050"/>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4" name="Date Placeholder 3">
            <a:extLst>
              <a:ext uri="{FF2B5EF4-FFF2-40B4-BE49-F238E27FC236}">
                <a16:creationId xmlns:a16="http://schemas.microsoft.com/office/drawing/2014/main" id="{DFD925BA-5B20-3CBA-B94B-28B753A84A3E}"/>
              </a:ext>
            </a:extLst>
          </p:cNvPr>
          <p:cNvSpPr>
            <a:spLocks noGrp="1"/>
          </p:cNvSpPr>
          <p:nvPr>
            <p:ph type="dt" sz="half" idx="10"/>
          </p:nvPr>
        </p:nvSpPr>
        <p:spPr/>
        <p:txBody>
          <a:bodyPr/>
          <a:lstStyle/>
          <a:p>
            <a:fld id="{0963D56F-7B0F-4500-BE90-8502B8A4DCF0}" type="datetime1">
              <a:rPr lang="fi-FI" noProof="0" smtClean="0"/>
              <a:t>16.8.2024</a:t>
            </a:fld>
            <a:endParaRPr lang="fi-FI" noProof="0"/>
          </a:p>
        </p:txBody>
      </p:sp>
      <p:sp>
        <p:nvSpPr>
          <p:cNvPr id="5" name="Footer Placeholder 4">
            <a:extLst>
              <a:ext uri="{FF2B5EF4-FFF2-40B4-BE49-F238E27FC236}">
                <a16:creationId xmlns:a16="http://schemas.microsoft.com/office/drawing/2014/main" id="{247193C2-3638-0637-9E42-4D47B9D9F3CA}"/>
              </a:ext>
            </a:extLst>
          </p:cNvPr>
          <p:cNvSpPr>
            <a:spLocks noGrp="1"/>
          </p:cNvSpPr>
          <p:nvPr>
            <p:ph type="ftr" sz="quarter" idx="11"/>
          </p:nvPr>
        </p:nvSpPr>
        <p:spPr/>
        <p:txBody>
          <a:bodyPr/>
          <a:lstStyle/>
          <a:p>
            <a:r>
              <a:rPr lang="en-US" noProof="0"/>
              <a:t>© Confederation of Finnish Construction Industries RT</a:t>
            </a:r>
            <a:endParaRPr lang="fi-FI" noProof="0"/>
          </a:p>
        </p:txBody>
      </p:sp>
      <p:sp>
        <p:nvSpPr>
          <p:cNvPr id="6" name="Slide Number Placeholder 5">
            <a:extLst>
              <a:ext uri="{FF2B5EF4-FFF2-40B4-BE49-F238E27FC236}">
                <a16:creationId xmlns:a16="http://schemas.microsoft.com/office/drawing/2014/main" id="{09FAE3C4-91D4-D1BC-C03D-1496593FA717}"/>
              </a:ext>
            </a:extLst>
          </p:cNvPr>
          <p:cNvSpPr>
            <a:spLocks noGrp="1"/>
          </p:cNvSpPr>
          <p:nvPr>
            <p:ph type="sldNum" sz="quarter" idx="12"/>
          </p:nvPr>
        </p:nvSpPr>
        <p:spPr/>
        <p:txBody>
          <a:bodyPr/>
          <a:lstStyle/>
          <a:p>
            <a:fld id="{DFD61EF7-2460-4EE9-A031-27FEBC4F9A95}" type="slidenum">
              <a:rPr lang="fi-FI" noProof="0" smtClean="0"/>
              <a:t>‹#›</a:t>
            </a:fld>
            <a:endParaRPr lang="fi-FI" noProof="0"/>
          </a:p>
        </p:txBody>
      </p:sp>
    </p:spTree>
    <p:extLst>
      <p:ext uri="{BB962C8B-B14F-4D97-AF65-F5344CB8AC3E}">
        <p14:creationId xmlns:p14="http://schemas.microsoft.com/office/powerpoint/2010/main" val="14819957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Kaksi sisältöä ja kuvio ">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755CC-1185-51FC-E3B8-4147606A5030}"/>
              </a:ext>
            </a:extLst>
          </p:cNvPr>
          <p:cNvSpPr>
            <a:spLocks noGrp="1"/>
          </p:cNvSpPr>
          <p:nvPr>
            <p:ph type="title"/>
          </p:nvPr>
        </p:nvSpPr>
        <p:spPr>
          <a:xfrm>
            <a:off x="407988" y="333375"/>
            <a:ext cx="10008494" cy="1008063"/>
          </a:xfrm>
        </p:spPr>
        <p:txBody>
          <a:bodyPr/>
          <a:lstStyle/>
          <a:p>
            <a:r>
              <a:rPr lang="fi-FI" noProof="0"/>
              <a:t>Muokkaa ots. perustyyl. napsautt.</a:t>
            </a:r>
          </a:p>
        </p:txBody>
      </p:sp>
      <p:sp>
        <p:nvSpPr>
          <p:cNvPr id="3" name="Content Placeholder 2">
            <a:extLst>
              <a:ext uri="{FF2B5EF4-FFF2-40B4-BE49-F238E27FC236}">
                <a16:creationId xmlns:a16="http://schemas.microsoft.com/office/drawing/2014/main" id="{6CE6B893-6B04-6927-CE94-9A66F78D614E}"/>
              </a:ext>
            </a:extLst>
          </p:cNvPr>
          <p:cNvSpPr>
            <a:spLocks noGrp="1"/>
          </p:cNvSpPr>
          <p:nvPr>
            <p:ph idx="1"/>
          </p:nvPr>
        </p:nvSpPr>
        <p:spPr>
          <a:xfrm>
            <a:off x="407987" y="1628775"/>
            <a:ext cx="4823917" cy="4464050"/>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4" name="Date Placeholder 3">
            <a:extLst>
              <a:ext uri="{FF2B5EF4-FFF2-40B4-BE49-F238E27FC236}">
                <a16:creationId xmlns:a16="http://schemas.microsoft.com/office/drawing/2014/main" id="{DFD925BA-5B20-3CBA-B94B-28B753A84A3E}"/>
              </a:ext>
            </a:extLst>
          </p:cNvPr>
          <p:cNvSpPr>
            <a:spLocks noGrp="1"/>
          </p:cNvSpPr>
          <p:nvPr>
            <p:ph type="dt" sz="half" idx="10"/>
          </p:nvPr>
        </p:nvSpPr>
        <p:spPr/>
        <p:txBody>
          <a:bodyPr/>
          <a:lstStyle/>
          <a:p>
            <a:fld id="{D63F6618-F9BB-4A22-9A19-143FF534F1BE}" type="datetime1">
              <a:rPr lang="fi-FI" noProof="0" smtClean="0"/>
              <a:t>16.8.2024</a:t>
            </a:fld>
            <a:endParaRPr lang="fi-FI" noProof="0"/>
          </a:p>
        </p:txBody>
      </p:sp>
      <p:sp>
        <p:nvSpPr>
          <p:cNvPr id="5" name="Footer Placeholder 4">
            <a:extLst>
              <a:ext uri="{FF2B5EF4-FFF2-40B4-BE49-F238E27FC236}">
                <a16:creationId xmlns:a16="http://schemas.microsoft.com/office/drawing/2014/main" id="{247193C2-3638-0637-9E42-4D47B9D9F3CA}"/>
              </a:ext>
            </a:extLst>
          </p:cNvPr>
          <p:cNvSpPr>
            <a:spLocks noGrp="1"/>
          </p:cNvSpPr>
          <p:nvPr>
            <p:ph type="ftr" sz="quarter" idx="11"/>
          </p:nvPr>
        </p:nvSpPr>
        <p:spPr/>
        <p:txBody>
          <a:bodyPr/>
          <a:lstStyle/>
          <a:p>
            <a:r>
              <a:rPr lang="en-US" noProof="0"/>
              <a:t>© Confederation of Finnish Construction Industries RT</a:t>
            </a:r>
            <a:endParaRPr lang="fi-FI" noProof="0"/>
          </a:p>
        </p:txBody>
      </p:sp>
      <p:sp>
        <p:nvSpPr>
          <p:cNvPr id="6" name="Slide Number Placeholder 5">
            <a:extLst>
              <a:ext uri="{FF2B5EF4-FFF2-40B4-BE49-F238E27FC236}">
                <a16:creationId xmlns:a16="http://schemas.microsoft.com/office/drawing/2014/main" id="{09FAE3C4-91D4-D1BC-C03D-1496593FA717}"/>
              </a:ext>
            </a:extLst>
          </p:cNvPr>
          <p:cNvSpPr>
            <a:spLocks noGrp="1"/>
          </p:cNvSpPr>
          <p:nvPr>
            <p:ph type="sldNum" sz="quarter" idx="12"/>
          </p:nvPr>
        </p:nvSpPr>
        <p:spPr/>
        <p:txBody>
          <a:bodyPr/>
          <a:lstStyle/>
          <a:p>
            <a:fld id="{DFD61EF7-2460-4EE9-A031-27FEBC4F9A95}" type="slidenum">
              <a:rPr lang="fi-FI" noProof="0" smtClean="0"/>
              <a:t>‹#›</a:t>
            </a:fld>
            <a:endParaRPr lang="fi-FI" noProof="0"/>
          </a:p>
        </p:txBody>
      </p:sp>
      <p:sp>
        <p:nvSpPr>
          <p:cNvPr id="7" name="Content Placeholder 2">
            <a:extLst>
              <a:ext uri="{FF2B5EF4-FFF2-40B4-BE49-F238E27FC236}">
                <a16:creationId xmlns:a16="http://schemas.microsoft.com/office/drawing/2014/main" id="{E6ED8460-F9B2-1E6C-652D-AA997ED935B1}"/>
              </a:ext>
            </a:extLst>
          </p:cNvPr>
          <p:cNvSpPr>
            <a:spLocks noGrp="1"/>
          </p:cNvSpPr>
          <p:nvPr>
            <p:ph idx="13"/>
          </p:nvPr>
        </p:nvSpPr>
        <p:spPr>
          <a:xfrm>
            <a:off x="5591944" y="1625600"/>
            <a:ext cx="4824536" cy="4464050"/>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Tree>
    <p:extLst>
      <p:ext uri="{BB962C8B-B14F-4D97-AF65-F5344CB8AC3E}">
        <p14:creationId xmlns:p14="http://schemas.microsoft.com/office/powerpoint/2010/main" val="4092970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Kaksi sisältöä ja kuvio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755CC-1185-51FC-E3B8-4147606A5030}"/>
              </a:ext>
            </a:extLst>
          </p:cNvPr>
          <p:cNvSpPr>
            <a:spLocks noGrp="1"/>
          </p:cNvSpPr>
          <p:nvPr>
            <p:ph type="title"/>
          </p:nvPr>
        </p:nvSpPr>
        <p:spPr>
          <a:xfrm>
            <a:off x="407988" y="333375"/>
            <a:ext cx="10008494" cy="1008063"/>
          </a:xfrm>
        </p:spPr>
        <p:txBody>
          <a:bodyPr/>
          <a:lstStyle/>
          <a:p>
            <a:r>
              <a:rPr lang="fi-FI" noProof="0"/>
              <a:t>Muokkaa ots. perustyyl. napsautt.</a:t>
            </a:r>
          </a:p>
        </p:txBody>
      </p:sp>
      <p:sp>
        <p:nvSpPr>
          <p:cNvPr id="4" name="Date Placeholder 3">
            <a:extLst>
              <a:ext uri="{FF2B5EF4-FFF2-40B4-BE49-F238E27FC236}">
                <a16:creationId xmlns:a16="http://schemas.microsoft.com/office/drawing/2014/main" id="{DFD925BA-5B20-3CBA-B94B-28B753A84A3E}"/>
              </a:ext>
            </a:extLst>
          </p:cNvPr>
          <p:cNvSpPr>
            <a:spLocks noGrp="1"/>
          </p:cNvSpPr>
          <p:nvPr>
            <p:ph type="dt" sz="half" idx="10"/>
          </p:nvPr>
        </p:nvSpPr>
        <p:spPr/>
        <p:txBody>
          <a:bodyPr/>
          <a:lstStyle/>
          <a:p>
            <a:fld id="{687DC9BC-F88D-4874-BCD0-A43FCE6C9142}" type="datetime1">
              <a:rPr lang="fi-FI" noProof="0" smtClean="0"/>
              <a:t>16.8.2024</a:t>
            </a:fld>
            <a:endParaRPr lang="fi-FI" noProof="0"/>
          </a:p>
        </p:txBody>
      </p:sp>
      <p:sp>
        <p:nvSpPr>
          <p:cNvPr id="5" name="Footer Placeholder 4">
            <a:extLst>
              <a:ext uri="{FF2B5EF4-FFF2-40B4-BE49-F238E27FC236}">
                <a16:creationId xmlns:a16="http://schemas.microsoft.com/office/drawing/2014/main" id="{247193C2-3638-0637-9E42-4D47B9D9F3CA}"/>
              </a:ext>
            </a:extLst>
          </p:cNvPr>
          <p:cNvSpPr>
            <a:spLocks noGrp="1"/>
          </p:cNvSpPr>
          <p:nvPr>
            <p:ph type="ftr" sz="quarter" idx="11"/>
          </p:nvPr>
        </p:nvSpPr>
        <p:spPr/>
        <p:txBody>
          <a:bodyPr/>
          <a:lstStyle/>
          <a:p>
            <a:r>
              <a:rPr lang="en-US" noProof="0"/>
              <a:t>© Confederation of Finnish Construction Industries RT</a:t>
            </a:r>
            <a:endParaRPr lang="fi-FI" noProof="0"/>
          </a:p>
        </p:txBody>
      </p:sp>
      <p:sp>
        <p:nvSpPr>
          <p:cNvPr id="6" name="Slide Number Placeholder 5">
            <a:extLst>
              <a:ext uri="{FF2B5EF4-FFF2-40B4-BE49-F238E27FC236}">
                <a16:creationId xmlns:a16="http://schemas.microsoft.com/office/drawing/2014/main" id="{09FAE3C4-91D4-D1BC-C03D-1496593FA717}"/>
              </a:ext>
            </a:extLst>
          </p:cNvPr>
          <p:cNvSpPr>
            <a:spLocks noGrp="1"/>
          </p:cNvSpPr>
          <p:nvPr>
            <p:ph type="sldNum" sz="quarter" idx="12"/>
          </p:nvPr>
        </p:nvSpPr>
        <p:spPr/>
        <p:txBody>
          <a:bodyPr/>
          <a:lstStyle/>
          <a:p>
            <a:fld id="{DFD61EF7-2460-4EE9-A031-27FEBC4F9A95}" type="slidenum">
              <a:rPr lang="fi-FI" noProof="0" smtClean="0"/>
              <a:t>‹#›</a:t>
            </a:fld>
            <a:endParaRPr lang="fi-FI" noProof="0"/>
          </a:p>
        </p:txBody>
      </p:sp>
      <p:sp>
        <p:nvSpPr>
          <p:cNvPr id="7" name="Content Placeholder 2">
            <a:extLst>
              <a:ext uri="{FF2B5EF4-FFF2-40B4-BE49-F238E27FC236}">
                <a16:creationId xmlns:a16="http://schemas.microsoft.com/office/drawing/2014/main" id="{A94252B3-EC17-3576-06D2-135934271A66}"/>
              </a:ext>
            </a:extLst>
          </p:cNvPr>
          <p:cNvSpPr>
            <a:spLocks noGrp="1"/>
          </p:cNvSpPr>
          <p:nvPr>
            <p:ph idx="1"/>
          </p:nvPr>
        </p:nvSpPr>
        <p:spPr>
          <a:xfrm>
            <a:off x="407987" y="1628775"/>
            <a:ext cx="4823917" cy="4464050"/>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8" name="Content Placeholder 2">
            <a:extLst>
              <a:ext uri="{FF2B5EF4-FFF2-40B4-BE49-F238E27FC236}">
                <a16:creationId xmlns:a16="http://schemas.microsoft.com/office/drawing/2014/main" id="{E9616082-FCF3-0B4C-CCD3-8B4500C23EE4}"/>
              </a:ext>
            </a:extLst>
          </p:cNvPr>
          <p:cNvSpPr>
            <a:spLocks noGrp="1"/>
          </p:cNvSpPr>
          <p:nvPr>
            <p:ph idx="13"/>
          </p:nvPr>
        </p:nvSpPr>
        <p:spPr>
          <a:xfrm>
            <a:off x="5591944" y="1625600"/>
            <a:ext cx="4824536" cy="4464050"/>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Tree>
    <p:extLst>
      <p:ext uri="{BB962C8B-B14F-4D97-AF65-F5344CB8AC3E}">
        <p14:creationId xmlns:p14="http://schemas.microsoft.com/office/powerpoint/2010/main" val="37430807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Kaksi sisältöä ja kuvio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755CC-1185-51FC-E3B8-4147606A5030}"/>
              </a:ext>
            </a:extLst>
          </p:cNvPr>
          <p:cNvSpPr>
            <a:spLocks noGrp="1"/>
          </p:cNvSpPr>
          <p:nvPr>
            <p:ph type="title"/>
          </p:nvPr>
        </p:nvSpPr>
        <p:spPr>
          <a:xfrm>
            <a:off x="407988" y="333375"/>
            <a:ext cx="10008494" cy="1008063"/>
          </a:xfrm>
        </p:spPr>
        <p:txBody>
          <a:bodyPr/>
          <a:lstStyle/>
          <a:p>
            <a:r>
              <a:rPr lang="fi-FI" noProof="0"/>
              <a:t>Muokkaa ots. perustyyl. napsautt.</a:t>
            </a:r>
          </a:p>
        </p:txBody>
      </p:sp>
      <p:sp>
        <p:nvSpPr>
          <p:cNvPr id="4" name="Date Placeholder 3">
            <a:extLst>
              <a:ext uri="{FF2B5EF4-FFF2-40B4-BE49-F238E27FC236}">
                <a16:creationId xmlns:a16="http://schemas.microsoft.com/office/drawing/2014/main" id="{DFD925BA-5B20-3CBA-B94B-28B753A84A3E}"/>
              </a:ext>
            </a:extLst>
          </p:cNvPr>
          <p:cNvSpPr>
            <a:spLocks noGrp="1"/>
          </p:cNvSpPr>
          <p:nvPr>
            <p:ph type="dt" sz="half" idx="10"/>
          </p:nvPr>
        </p:nvSpPr>
        <p:spPr/>
        <p:txBody>
          <a:bodyPr/>
          <a:lstStyle/>
          <a:p>
            <a:fld id="{4A5100FD-8554-4176-BE7E-A7376DC84606}" type="datetime1">
              <a:rPr lang="fi-FI" noProof="0" smtClean="0"/>
              <a:t>16.8.2024</a:t>
            </a:fld>
            <a:endParaRPr lang="fi-FI" noProof="0"/>
          </a:p>
        </p:txBody>
      </p:sp>
      <p:sp>
        <p:nvSpPr>
          <p:cNvPr id="5" name="Footer Placeholder 4">
            <a:extLst>
              <a:ext uri="{FF2B5EF4-FFF2-40B4-BE49-F238E27FC236}">
                <a16:creationId xmlns:a16="http://schemas.microsoft.com/office/drawing/2014/main" id="{247193C2-3638-0637-9E42-4D47B9D9F3CA}"/>
              </a:ext>
            </a:extLst>
          </p:cNvPr>
          <p:cNvSpPr>
            <a:spLocks noGrp="1"/>
          </p:cNvSpPr>
          <p:nvPr>
            <p:ph type="ftr" sz="quarter" idx="11"/>
          </p:nvPr>
        </p:nvSpPr>
        <p:spPr/>
        <p:txBody>
          <a:bodyPr/>
          <a:lstStyle/>
          <a:p>
            <a:r>
              <a:rPr lang="en-US" noProof="0"/>
              <a:t>© Confederation of Finnish Construction Industries RT</a:t>
            </a:r>
            <a:endParaRPr lang="fi-FI" noProof="0"/>
          </a:p>
        </p:txBody>
      </p:sp>
      <p:sp>
        <p:nvSpPr>
          <p:cNvPr id="6" name="Slide Number Placeholder 5">
            <a:extLst>
              <a:ext uri="{FF2B5EF4-FFF2-40B4-BE49-F238E27FC236}">
                <a16:creationId xmlns:a16="http://schemas.microsoft.com/office/drawing/2014/main" id="{09FAE3C4-91D4-D1BC-C03D-1496593FA717}"/>
              </a:ext>
            </a:extLst>
          </p:cNvPr>
          <p:cNvSpPr>
            <a:spLocks noGrp="1"/>
          </p:cNvSpPr>
          <p:nvPr>
            <p:ph type="sldNum" sz="quarter" idx="12"/>
          </p:nvPr>
        </p:nvSpPr>
        <p:spPr/>
        <p:txBody>
          <a:bodyPr/>
          <a:lstStyle/>
          <a:p>
            <a:fld id="{DFD61EF7-2460-4EE9-A031-27FEBC4F9A95}" type="slidenum">
              <a:rPr lang="fi-FI" noProof="0" smtClean="0"/>
              <a:t>‹#›</a:t>
            </a:fld>
            <a:endParaRPr lang="fi-FI" noProof="0"/>
          </a:p>
        </p:txBody>
      </p:sp>
      <p:sp>
        <p:nvSpPr>
          <p:cNvPr id="7" name="Content Placeholder 2">
            <a:extLst>
              <a:ext uri="{FF2B5EF4-FFF2-40B4-BE49-F238E27FC236}">
                <a16:creationId xmlns:a16="http://schemas.microsoft.com/office/drawing/2014/main" id="{15D5B7C8-05AF-1853-86CF-BEC542D91229}"/>
              </a:ext>
            </a:extLst>
          </p:cNvPr>
          <p:cNvSpPr>
            <a:spLocks noGrp="1"/>
          </p:cNvSpPr>
          <p:nvPr>
            <p:ph idx="1"/>
          </p:nvPr>
        </p:nvSpPr>
        <p:spPr>
          <a:xfrm>
            <a:off x="407987" y="1628775"/>
            <a:ext cx="4823917" cy="4464050"/>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8" name="Content Placeholder 2">
            <a:extLst>
              <a:ext uri="{FF2B5EF4-FFF2-40B4-BE49-F238E27FC236}">
                <a16:creationId xmlns:a16="http://schemas.microsoft.com/office/drawing/2014/main" id="{6C27518B-3CD7-DBFA-4079-53C0210547B4}"/>
              </a:ext>
            </a:extLst>
          </p:cNvPr>
          <p:cNvSpPr>
            <a:spLocks noGrp="1"/>
          </p:cNvSpPr>
          <p:nvPr>
            <p:ph idx="13"/>
          </p:nvPr>
        </p:nvSpPr>
        <p:spPr>
          <a:xfrm>
            <a:off x="5591944" y="1625600"/>
            <a:ext cx="4824536" cy="4464050"/>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Tree>
    <p:extLst>
      <p:ext uri="{BB962C8B-B14F-4D97-AF65-F5344CB8AC3E}">
        <p14:creationId xmlns:p14="http://schemas.microsoft.com/office/powerpoint/2010/main" val="40987446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Väliotsikko ">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6C997B08-CDC0-D9DA-023C-33EB2424589C}"/>
              </a:ext>
            </a:extLst>
          </p:cNvPr>
          <p:cNvSpPr>
            <a:spLocks noGrp="1"/>
          </p:cNvSpPr>
          <p:nvPr>
            <p:ph type="dt" sz="half" idx="10"/>
          </p:nvPr>
        </p:nvSpPr>
        <p:spPr/>
        <p:txBody>
          <a:bodyPr/>
          <a:lstStyle>
            <a:lvl1pPr>
              <a:defRPr>
                <a:solidFill>
                  <a:schemeClr val="bg1"/>
                </a:solidFill>
              </a:defRPr>
            </a:lvl1pPr>
          </a:lstStyle>
          <a:p>
            <a:fld id="{ACF55A58-CB8A-4EC7-8623-43FA77531245}" type="datetime1">
              <a:rPr lang="fi-FI" noProof="0" smtClean="0"/>
              <a:t>16.8.2024</a:t>
            </a:fld>
            <a:endParaRPr lang="fi-FI" noProof="0"/>
          </a:p>
        </p:txBody>
      </p:sp>
      <p:sp>
        <p:nvSpPr>
          <p:cNvPr id="5" name="Footer Placeholder 4">
            <a:extLst>
              <a:ext uri="{FF2B5EF4-FFF2-40B4-BE49-F238E27FC236}">
                <a16:creationId xmlns:a16="http://schemas.microsoft.com/office/drawing/2014/main" id="{B846E968-BF71-89AA-C26E-10EFAEEEC9B7}"/>
              </a:ext>
            </a:extLst>
          </p:cNvPr>
          <p:cNvSpPr>
            <a:spLocks noGrp="1"/>
          </p:cNvSpPr>
          <p:nvPr>
            <p:ph type="ftr" sz="quarter" idx="11"/>
          </p:nvPr>
        </p:nvSpPr>
        <p:spPr/>
        <p:txBody>
          <a:bodyPr/>
          <a:lstStyle>
            <a:lvl1pPr>
              <a:defRPr>
                <a:solidFill>
                  <a:schemeClr val="bg1"/>
                </a:solidFill>
              </a:defRPr>
            </a:lvl1pPr>
          </a:lstStyle>
          <a:p>
            <a:r>
              <a:rPr lang="en-US" noProof="0"/>
              <a:t>© Confederation of Finnish Construction Industries RT</a:t>
            </a:r>
            <a:endParaRPr lang="fi-FI" noProof="0"/>
          </a:p>
        </p:txBody>
      </p:sp>
      <p:sp>
        <p:nvSpPr>
          <p:cNvPr id="6" name="Slide Number Placeholder 5">
            <a:extLst>
              <a:ext uri="{FF2B5EF4-FFF2-40B4-BE49-F238E27FC236}">
                <a16:creationId xmlns:a16="http://schemas.microsoft.com/office/drawing/2014/main" id="{E98EEA2C-E894-50CC-1D3C-CCAA51AAE9A3}"/>
              </a:ext>
            </a:extLst>
          </p:cNvPr>
          <p:cNvSpPr>
            <a:spLocks noGrp="1"/>
          </p:cNvSpPr>
          <p:nvPr>
            <p:ph type="sldNum" sz="quarter" idx="12"/>
          </p:nvPr>
        </p:nvSpPr>
        <p:spPr/>
        <p:txBody>
          <a:bodyPr/>
          <a:lstStyle>
            <a:lvl1pPr>
              <a:defRPr>
                <a:solidFill>
                  <a:schemeClr val="bg1"/>
                </a:solidFill>
              </a:defRPr>
            </a:lvl1pPr>
          </a:lstStyle>
          <a:p>
            <a:fld id="{DFD61EF7-2460-4EE9-A031-27FEBC4F9A95}" type="slidenum">
              <a:rPr lang="fi-FI" noProof="0" smtClean="0"/>
              <a:pPr/>
              <a:t>‹#›</a:t>
            </a:fld>
            <a:endParaRPr lang="fi-FI" noProof="0"/>
          </a:p>
        </p:txBody>
      </p:sp>
      <p:sp>
        <p:nvSpPr>
          <p:cNvPr id="7" name="Title 1">
            <a:extLst>
              <a:ext uri="{FF2B5EF4-FFF2-40B4-BE49-F238E27FC236}">
                <a16:creationId xmlns:a16="http://schemas.microsoft.com/office/drawing/2014/main" id="{0DBC2BCA-6E98-D0FC-A4D9-2479036B5BEB}"/>
              </a:ext>
            </a:extLst>
          </p:cNvPr>
          <p:cNvSpPr>
            <a:spLocks noGrp="1"/>
          </p:cNvSpPr>
          <p:nvPr>
            <p:ph type="ctrTitle"/>
          </p:nvPr>
        </p:nvSpPr>
        <p:spPr>
          <a:xfrm>
            <a:off x="1200150" y="2060575"/>
            <a:ext cx="9792394" cy="1656457"/>
          </a:xfrm>
        </p:spPr>
        <p:txBody>
          <a:bodyPr anchor="t" anchorCtr="0"/>
          <a:lstStyle>
            <a:lvl1pPr algn="l">
              <a:defRPr sz="4800">
                <a:solidFill>
                  <a:schemeClr val="bg1"/>
                </a:solidFill>
              </a:defRPr>
            </a:lvl1pPr>
          </a:lstStyle>
          <a:p>
            <a:r>
              <a:rPr lang="fi-FI" noProof="0"/>
              <a:t>Muokkaa ots. perustyyl. napsautt.</a:t>
            </a:r>
          </a:p>
        </p:txBody>
      </p:sp>
      <p:sp>
        <p:nvSpPr>
          <p:cNvPr id="8" name="Subtitle 2">
            <a:extLst>
              <a:ext uri="{FF2B5EF4-FFF2-40B4-BE49-F238E27FC236}">
                <a16:creationId xmlns:a16="http://schemas.microsoft.com/office/drawing/2014/main" id="{64CB5395-4AF2-9EE9-D682-4F6C29D9E161}"/>
              </a:ext>
            </a:extLst>
          </p:cNvPr>
          <p:cNvSpPr>
            <a:spLocks noGrp="1"/>
          </p:cNvSpPr>
          <p:nvPr>
            <p:ph type="subTitle" idx="1"/>
          </p:nvPr>
        </p:nvSpPr>
        <p:spPr>
          <a:xfrm>
            <a:off x="1200150" y="3861048"/>
            <a:ext cx="9791700" cy="1512168"/>
          </a:xfrm>
        </p:spPr>
        <p:txBody>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sp>
        <p:nvSpPr>
          <p:cNvPr id="2" name="Freeform 9">
            <a:extLst>
              <a:ext uri="{FF2B5EF4-FFF2-40B4-BE49-F238E27FC236}">
                <a16:creationId xmlns:a16="http://schemas.microsoft.com/office/drawing/2014/main" id="{2C197826-9F8E-5472-A8FC-FBC0D76CA5CA}"/>
              </a:ext>
            </a:extLst>
          </p:cNvPr>
          <p:cNvSpPr>
            <a:spLocks noChangeAspect="1" noEditPoints="1"/>
          </p:cNvSpPr>
          <p:nvPr userDrawn="1"/>
        </p:nvSpPr>
        <p:spPr bwMode="auto">
          <a:xfrm>
            <a:off x="11503054" y="6308625"/>
            <a:ext cx="280959" cy="216000"/>
          </a:xfrm>
          <a:custGeom>
            <a:avLst/>
            <a:gdLst>
              <a:gd name="T0" fmla="*/ 1052 w 1250"/>
              <a:gd name="T1" fmla="*/ 228 h 961"/>
              <a:gd name="T2" fmla="*/ 822 w 1250"/>
              <a:gd name="T3" fmla="*/ 228 h 961"/>
              <a:gd name="T4" fmla="*/ 0 w 1250"/>
              <a:gd name="T5" fmla="*/ 733 h 961"/>
              <a:gd name="T6" fmla="*/ 0 w 1250"/>
              <a:gd name="T7" fmla="*/ 961 h 961"/>
              <a:gd name="T8" fmla="*/ 753 w 1250"/>
              <a:gd name="T9" fmla="*/ 961 h 961"/>
              <a:gd name="T10" fmla="*/ 11 w 1250"/>
              <a:gd name="T11" fmla="*/ 0 h 961"/>
              <a:gd name="T12" fmla="*/ 359 w 1250"/>
              <a:gd name="T13" fmla="*/ 1 h 961"/>
              <a:gd name="T14" fmla="*/ 427 w 1250"/>
              <a:gd name="T15" fmla="*/ 9 h 961"/>
              <a:gd name="T16" fmla="*/ 477 w 1250"/>
              <a:gd name="T17" fmla="*/ 19 h 961"/>
              <a:gd name="T18" fmla="*/ 522 w 1250"/>
              <a:gd name="T19" fmla="*/ 34 h 961"/>
              <a:gd name="T20" fmla="*/ 569 w 1250"/>
              <a:gd name="T21" fmla="*/ 57 h 961"/>
              <a:gd name="T22" fmla="*/ 609 w 1250"/>
              <a:gd name="T23" fmla="*/ 84 h 961"/>
              <a:gd name="T24" fmla="*/ 642 w 1250"/>
              <a:gd name="T25" fmla="*/ 116 h 961"/>
              <a:gd name="T26" fmla="*/ 667 w 1250"/>
              <a:gd name="T27" fmla="*/ 152 h 961"/>
              <a:gd name="T28" fmla="*/ 686 w 1250"/>
              <a:gd name="T29" fmla="*/ 192 h 961"/>
              <a:gd name="T30" fmla="*/ 698 w 1250"/>
              <a:gd name="T31" fmla="*/ 235 h 961"/>
              <a:gd name="T32" fmla="*/ 703 w 1250"/>
              <a:gd name="T33" fmla="*/ 281 h 961"/>
              <a:gd name="T34" fmla="*/ 702 w 1250"/>
              <a:gd name="T35" fmla="*/ 334 h 961"/>
              <a:gd name="T36" fmla="*/ 696 w 1250"/>
              <a:gd name="T37" fmla="*/ 371 h 961"/>
              <a:gd name="T38" fmla="*/ 686 w 1250"/>
              <a:gd name="T39" fmla="*/ 406 h 961"/>
              <a:gd name="T40" fmla="*/ 673 w 1250"/>
              <a:gd name="T41" fmla="*/ 439 h 961"/>
              <a:gd name="T42" fmla="*/ 656 w 1250"/>
              <a:gd name="T43" fmla="*/ 470 h 961"/>
              <a:gd name="T44" fmla="*/ 635 w 1250"/>
              <a:gd name="T45" fmla="*/ 498 h 961"/>
              <a:gd name="T46" fmla="*/ 609 w 1250"/>
              <a:gd name="T47" fmla="*/ 524 h 961"/>
              <a:gd name="T48" fmla="*/ 581 w 1250"/>
              <a:gd name="T49" fmla="*/ 545 h 961"/>
              <a:gd name="T50" fmla="*/ 549 w 1250"/>
              <a:gd name="T51" fmla="*/ 564 h 961"/>
              <a:gd name="T52" fmla="*/ 514 w 1250"/>
              <a:gd name="T53" fmla="*/ 578 h 961"/>
              <a:gd name="T54" fmla="*/ 239 w 1250"/>
              <a:gd name="T55" fmla="*/ 187 h 961"/>
              <a:gd name="T56" fmla="*/ 347 w 1250"/>
              <a:gd name="T57" fmla="*/ 432 h 961"/>
              <a:gd name="T58" fmla="*/ 377 w 1250"/>
              <a:gd name="T59" fmla="*/ 429 h 961"/>
              <a:gd name="T60" fmla="*/ 401 w 1250"/>
              <a:gd name="T61" fmla="*/ 423 h 961"/>
              <a:gd name="T62" fmla="*/ 420 w 1250"/>
              <a:gd name="T63" fmla="*/ 414 h 961"/>
              <a:gd name="T64" fmla="*/ 436 w 1250"/>
              <a:gd name="T65" fmla="*/ 403 h 961"/>
              <a:gd name="T66" fmla="*/ 449 w 1250"/>
              <a:gd name="T67" fmla="*/ 390 h 961"/>
              <a:gd name="T68" fmla="*/ 458 w 1250"/>
              <a:gd name="T69" fmla="*/ 376 h 961"/>
              <a:gd name="T70" fmla="*/ 468 w 1250"/>
              <a:gd name="T71" fmla="*/ 350 h 961"/>
              <a:gd name="T72" fmla="*/ 473 w 1250"/>
              <a:gd name="T73" fmla="*/ 319 h 961"/>
              <a:gd name="T74" fmla="*/ 471 w 1250"/>
              <a:gd name="T75" fmla="*/ 288 h 961"/>
              <a:gd name="T76" fmla="*/ 463 w 1250"/>
              <a:gd name="T77" fmla="*/ 262 h 961"/>
              <a:gd name="T78" fmla="*/ 455 w 1250"/>
              <a:gd name="T79" fmla="*/ 247 h 961"/>
              <a:gd name="T80" fmla="*/ 440 w 1250"/>
              <a:gd name="T81" fmla="*/ 228 h 961"/>
              <a:gd name="T82" fmla="*/ 421 w 1250"/>
              <a:gd name="T83" fmla="*/ 211 h 961"/>
              <a:gd name="T84" fmla="*/ 403 w 1250"/>
              <a:gd name="T85" fmla="*/ 201 h 961"/>
              <a:gd name="T86" fmla="*/ 383 w 1250"/>
              <a:gd name="T87" fmla="*/ 194 h 961"/>
              <a:gd name="T88" fmla="*/ 359 w 1250"/>
              <a:gd name="T89" fmla="*/ 189 h 961"/>
              <a:gd name="T90" fmla="*/ 239 w 1250"/>
              <a:gd name="T91" fmla="*/ 187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50" h="961">
                <a:moveTo>
                  <a:pt x="1250" y="0"/>
                </a:moveTo>
                <a:lnTo>
                  <a:pt x="1250" y="228"/>
                </a:lnTo>
                <a:lnTo>
                  <a:pt x="1052" y="228"/>
                </a:lnTo>
                <a:lnTo>
                  <a:pt x="1052" y="961"/>
                </a:lnTo>
                <a:lnTo>
                  <a:pt x="822" y="961"/>
                </a:lnTo>
                <a:lnTo>
                  <a:pt x="822" y="228"/>
                </a:lnTo>
                <a:lnTo>
                  <a:pt x="656" y="0"/>
                </a:lnTo>
                <a:lnTo>
                  <a:pt x="1250" y="0"/>
                </a:lnTo>
                <a:close/>
                <a:moveTo>
                  <a:pt x="0" y="733"/>
                </a:moveTo>
                <a:lnTo>
                  <a:pt x="230" y="733"/>
                </a:lnTo>
                <a:lnTo>
                  <a:pt x="230" y="961"/>
                </a:lnTo>
                <a:lnTo>
                  <a:pt x="0" y="961"/>
                </a:lnTo>
                <a:lnTo>
                  <a:pt x="0" y="733"/>
                </a:lnTo>
                <a:close/>
                <a:moveTo>
                  <a:pt x="488" y="585"/>
                </a:moveTo>
                <a:lnTo>
                  <a:pt x="753" y="961"/>
                </a:lnTo>
                <a:lnTo>
                  <a:pt x="496" y="961"/>
                </a:lnTo>
                <a:lnTo>
                  <a:pt x="11" y="271"/>
                </a:lnTo>
                <a:lnTo>
                  <a:pt x="11" y="0"/>
                </a:lnTo>
                <a:lnTo>
                  <a:pt x="309" y="0"/>
                </a:lnTo>
                <a:lnTo>
                  <a:pt x="335" y="0"/>
                </a:lnTo>
                <a:lnTo>
                  <a:pt x="359" y="1"/>
                </a:lnTo>
                <a:lnTo>
                  <a:pt x="383" y="3"/>
                </a:lnTo>
                <a:lnTo>
                  <a:pt x="405" y="5"/>
                </a:lnTo>
                <a:lnTo>
                  <a:pt x="427" y="9"/>
                </a:lnTo>
                <a:lnTo>
                  <a:pt x="448" y="12"/>
                </a:lnTo>
                <a:lnTo>
                  <a:pt x="468" y="17"/>
                </a:lnTo>
                <a:lnTo>
                  <a:pt x="477" y="19"/>
                </a:lnTo>
                <a:lnTo>
                  <a:pt x="487" y="22"/>
                </a:lnTo>
                <a:lnTo>
                  <a:pt x="505" y="28"/>
                </a:lnTo>
                <a:lnTo>
                  <a:pt x="522" y="34"/>
                </a:lnTo>
                <a:lnTo>
                  <a:pt x="539" y="41"/>
                </a:lnTo>
                <a:lnTo>
                  <a:pt x="554" y="49"/>
                </a:lnTo>
                <a:lnTo>
                  <a:pt x="569" y="57"/>
                </a:lnTo>
                <a:lnTo>
                  <a:pt x="583" y="66"/>
                </a:lnTo>
                <a:lnTo>
                  <a:pt x="596" y="75"/>
                </a:lnTo>
                <a:lnTo>
                  <a:pt x="609" y="84"/>
                </a:lnTo>
                <a:lnTo>
                  <a:pt x="620" y="95"/>
                </a:lnTo>
                <a:lnTo>
                  <a:pt x="632" y="105"/>
                </a:lnTo>
                <a:lnTo>
                  <a:pt x="642" y="116"/>
                </a:lnTo>
                <a:lnTo>
                  <a:pt x="651" y="128"/>
                </a:lnTo>
                <a:lnTo>
                  <a:pt x="660" y="140"/>
                </a:lnTo>
                <a:lnTo>
                  <a:pt x="667" y="152"/>
                </a:lnTo>
                <a:lnTo>
                  <a:pt x="674" y="165"/>
                </a:lnTo>
                <a:lnTo>
                  <a:pt x="681" y="179"/>
                </a:lnTo>
                <a:lnTo>
                  <a:pt x="686" y="192"/>
                </a:lnTo>
                <a:lnTo>
                  <a:pt x="691" y="206"/>
                </a:lnTo>
                <a:lnTo>
                  <a:pt x="695" y="220"/>
                </a:lnTo>
                <a:lnTo>
                  <a:pt x="698" y="235"/>
                </a:lnTo>
                <a:lnTo>
                  <a:pt x="700" y="250"/>
                </a:lnTo>
                <a:lnTo>
                  <a:pt x="702" y="265"/>
                </a:lnTo>
                <a:lnTo>
                  <a:pt x="703" y="281"/>
                </a:lnTo>
                <a:lnTo>
                  <a:pt x="704" y="296"/>
                </a:lnTo>
                <a:lnTo>
                  <a:pt x="703" y="322"/>
                </a:lnTo>
                <a:lnTo>
                  <a:pt x="702" y="334"/>
                </a:lnTo>
                <a:lnTo>
                  <a:pt x="700" y="347"/>
                </a:lnTo>
                <a:lnTo>
                  <a:pt x="698" y="359"/>
                </a:lnTo>
                <a:lnTo>
                  <a:pt x="696" y="371"/>
                </a:lnTo>
                <a:lnTo>
                  <a:pt x="693" y="383"/>
                </a:lnTo>
                <a:lnTo>
                  <a:pt x="690" y="395"/>
                </a:lnTo>
                <a:lnTo>
                  <a:pt x="686" y="406"/>
                </a:lnTo>
                <a:lnTo>
                  <a:pt x="682" y="418"/>
                </a:lnTo>
                <a:lnTo>
                  <a:pt x="678" y="429"/>
                </a:lnTo>
                <a:lnTo>
                  <a:pt x="673" y="439"/>
                </a:lnTo>
                <a:lnTo>
                  <a:pt x="667" y="450"/>
                </a:lnTo>
                <a:lnTo>
                  <a:pt x="662" y="460"/>
                </a:lnTo>
                <a:lnTo>
                  <a:pt x="656" y="470"/>
                </a:lnTo>
                <a:lnTo>
                  <a:pt x="649" y="480"/>
                </a:lnTo>
                <a:lnTo>
                  <a:pt x="642" y="489"/>
                </a:lnTo>
                <a:lnTo>
                  <a:pt x="635" y="498"/>
                </a:lnTo>
                <a:lnTo>
                  <a:pt x="627" y="507"/>
                </a:lnTo>
                <a:lnTo>
                  <a:pt x="618" y="516"/>
                </a:lnTo>
                <a:lnTo>
                  <a:pt x="609" y="524"/>
                </a:lnTo>
                <a:lnTo>
                  <a:pt x="600" y="531"/>
                </a:lnTo>
                <a:lnTo>
                  <a:pt x="591" y="539"/>
                </a:lnTo>
                <a:lnTo>
                  <a:pt x="581" y="545"/>
                </a:lnTo>
                <a:lnTo>
                  <a:pt x="571" y="552"/>
                </a:lnTo>
                <a:lnTo>
                  <a:pt x="560" y="558"/>
                </a:lnTo>
                <a:lnTo>
                  <a:pt x="549" y="564"/>
                </a:lnTo>
                <a:lnTo>
                  <a:pt x="538" y="569"/>
                </a:lnTo>
                <a:lnTo>
                  <a:pt x="526" y="574"/>
                </a:lnTo>
                <a:lnTo>
                  <a:pt x="514" y="578"/>
                </a:lnTo>
                <a:lnTo>
                  <a:pt x="501" y="582"/>
                </a:lnTo>
                <a:lnTo>
                  <a:pt x="488" y="585"/>
                </a:lnTo>
                <a:close/>
                <a:moveTo>
                  <a:pt x="239" y="187"/>
                </a:moveTo>
                <a:lnTo>
                  <a:pt x="239" y="432"/>
                </a:lnTo>
                <a:lnTo>
                  <a:pt x="337" y="432"/>
                </a:lnTo>
                <a:lnTo>
                  <a:pt x="347" y="432"/>
                </a:lnTo>
                <a:lnTo>
                  <a:pt x="357" y="431"/>
                </a:lnTo>
                <a:lnTo>
                  <a:pt x="367" y="430"/>
                </a:lnTo>
                <a:lnTo>
                  <a:pt x="377" y="429"/>
                </a:lnTo>
                <a:lnTo>
                  <a:pt x="385" y="427"/>
                </a:lnTo>
                <a:lnTo>
                  <a:pt x="393" y="425"/>
                </a:lnTo>
                <a:lnTo>
                  <a:pt x="401" y="423"/>
                </a:lnTo>
                <a:lnTo>
                  <a:pt x="408" y="420"/>
                </a:lnTo>
                <a:lnTo>
                  <a:pt x="414" y="417"/>
                </a:lnTo>
                <a:lnTo>
                  <a:pt x="420" y="414"/>
                </a:lnTo>
                <a:lnTo>
                  <a:pt x="426" y="411"/>
                </a:lnTo>
                <a:lnTo>
                  <a:pt x="431" y="407"/>
                </a:lnTo>
                <a:lnTo>
                  <a:pt x="436" y="403"/>
                </a:lnTo>
                <a:lnTo>
                  <a:pt x="441" y="399"/>
                </a:lnTo>
                <a:lnTo>
                  <a:pt x="445" y="395"/>
                </a:lnTo>
                <a:lnTo>
                  <a:pt x="449" y="390"/>
                </a:lnTo>
                <a:lnTo>
                  <a:pt x="452" y="386"/>
                </a:lnTo>
                <a:lnTo>
                  <a:pt x="455" y="381"/>
                </a:lnTo>
                <a:lnTo>
                  <a:pt x="458" y="376"/>
                </a:lnTo>
                <a:lnTo>
                  <a:pt x="461" y="371"/>
                </a:lnTo>
                <a:lnTo>
                  <a:pt x="465" y="361"/>
                </a:lnTo>
                <a:lnTo>
                  <a:pt x="468" y="350"/>
                </a:lnTo>
                <a:lnTo>
                  <a:pt x="471" y="340"/>
                </a:lnTo>
                <a:lnTo>
                  <a:pt x="472" y="329"/>
                </a:lnTo>
                <a:lnTo>
                  <a:pt x="473" y="319"/>
                </a:lnTo>
                <a:lnTo>
                  <a:pt x="473" y="308"/>
                </a:lnTo>
                <a:lnTo>
                  <a:pt x="473" y="298"/>
                </a:lnTo>
                <a:lnTo>
                  <a:pt x="471" y="288"/>
                </a:lnTo>
                <a:lnTo>
                  <a:pt x="469" y="278"/>
                </a:lnTo>
                <a:lnTo>
                  <a:pt x="465" y="267"/>
                </a:lnTo>
                <a:lnTo>
                  <a:pt x="463" y="262"/>
                </a:lnTo>
                <a:lnTo>
                  <a:pt x="460" y="257"/>
                </a:lnTo>
                <a:lnTo>
                  <a:pt x="458" y="252"/>
                </a:lnTo>
                <a:lnTo>
                  <a:pt x="455" y="247"/>
                </a:lnTo>
                <a:lnTo>
                  <a:pt x="448" y="237"/>
                </a:lnTo>
                <a:lnTo>
                  <a:pt x="444" y="232"/>
                </a:lnTo>
                <a:lnTo>
                  <a:pt x="440" y="228"/>
                </a:lnTo>
                <a:lnTo>
                  <a:pt x="436" y="223"/>
                </a:lnTo>
                <a:lnTo>
                  <a:pt x="431" y="219"/>
                </a:lnTo>
                <a:lnTo>
                  <a:pt x="421" y="211"/>
                </a:lnTo>
                <a:lnTo>
                  <a:pt x="415" y="208"/>
                </a:lnTo>
                <a:lnTo>
                  <a:pt x="409" y="204"/>
                </a:lnTo>
                <a:lnTo>
                  <a:pt x="403" y="201"/>
                </a:lnTo>
                <a:lnTo>
                  <a:pt x="397" y="199"/>
                </a:lnTo>
                <a:lnTo>
                  <a:pt x="390" y="196"/>
                </a:lnTo>
                <a:lnTo>
                  <a:pt x="383" y="194"/>
                </a:lnTo>
                <a:lnTo>
                  <a:pt x="375" y="192"/>
                </a:lnTo>
                <a:lnTo>
                  <a:pt x="367" y="190"/>
                </a:lnTo>
                <a:lnTo>
                  <a:pt x="359" y="189"/>
                </a:lnTo>
                <a:lnTo>
                  <a:pt x="351" y="188"/>
                </a:lnTo>
                <a:lnTo>
                  <a:pt x="333" y="187"/>
                </a:lnTo>
                <a:lnTo>
                  <a:pt x="239" y="187"/>
                </a:lnTo>
                <a:close/>
              </a:path>
            </a:pathLst>
          </a:custGeom>
          <a:solidFill>
            <a:schemeClr val="bg1"/>
          </a:solidFill>
          <a:ln>
            <a:noFill/>
          </a:ln>
        </p:spPr>
        <p:txBody>
          <a:bodyPr vert="horz" wrap="square" lIns="0" tIns="0" rIns="0" bIns="0" numCol="1" anchor="t" anchorCtr="0" compatLnSpc="1">
            <a:prstTxWarp prst="textNoShape">
              <a:avLst/>
            </a:prstTxWarp>
            <a:noAutofit/>
          </a:bodyPr>
          <a:lstStyle/>
          <a:p>
            <a:endParaRPr lang="en-GB">
              <a:solidFill>
                <a:schemeClr val="tx1"/>
              </a:solidFill>
            </a:endParaRPr>
          </a:p>
        </p:txBody>
      </p:sp>
    </p:spTree>
    <p:extLst>
      <p:ext uri="{BB962C8B-B14F-4D97-AF65-F5344CB8AC3E}">
        <p14:creationId xmlns:p14="http://schemas.microsoft.com/office/powerpoint/2010/main" val="22369437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Väliotsikko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6C997B08-CDC0-D9DA-023C-33EB2424589C}"/>
              </a:ext>
            </a:extLst>
          </p:cNvPr>
          <p:cNvSpPr>
            <a:spLocks noGrp="1"/>
          </p:cNvSpPr>
          <p:nvPr>
            <p:ph type="dt" sz="half" idx="10"/>
          </p:nvPr>
        </p:nvSpPr>
        <p:spPr/>
        <p:txBody>
          <a:bodyPr/>
          <a:lstStyle>
            <a:lvl1pPr>
              <a:defRPr>
                <a:solidFill>
                  <a:schemeClr val="bg1"/>
                </a:solidFill>
              </a:defRPr>
            </a:lvl1pPr>
          </a:lstStyle>
          <a:p>
            <a:fld id="{C10F61AF-D146-4002-96C7-A7E3C787F364}" type="datetime1">
              <a:rPr lang="fi-FI" noProof="0" smtClean="0"/>
              <a:t>16.8.2024</a:t>
            </a:fld>
            <a:endParaRPr lang="fi-FI" noProof="0"/>
          </a:p>
        </p:txBody>
      </p:sp>
      <p:sp>
        <p:nvSpPr>
          <p:cNvPr id="5" name="Footer Placeholder 4">
            <a:extLst>
              <a:ext uri="{FF2B5EF4-FFF2-40B4-BE49-F238E27FC236}">
                <a16:creationId xmlns:a16="http://schemas.microsoft.com/office/drawing/2014/main" id="{B846E968-BF71-89AA-C26E-10EFAEEEC9B7}"/>
              </a:ext>
            </a:extLst>
          </p:cNvPr>
          <p:cNvSpPr>
            <a:spLocks noGrp="1"/>
          </p:cNvSpPr>
          <p:nvPr>
            <p:ph type="ftr" sz="quarter" idx="11"/>
          </p:nvPr>
        </p:nvSpPr>
        <p:spPr/>
        <p:txBody>
          <a:bodyPr/>
          <a:lstStyle>
            <a:lvl1pPr>
              <a:defRPr>
                <a:solidFill>
                  <a:schemeClr val="bg1"/>
                </a:solidFill>
              </a:defRPr>
            </a:lvl1pPr>
          </a:lstStyle>
          <a:p>
            <a:r>
              <a:rPr lang="en-US" noProof="0"/>
              <a:t>© Confederation of Finnish Construction Industries RT</a:t>
            </a:r>
            <a:endParaRPr lang="fi-FI" noProof="0"/>
          </a:p>
        </p:txBody>
      </p:sp>
      <p:sp>
        <p:nvSpPr>
          <p:cNvPr id="6" name="Slide Number Placeholder 5">
            <a:extLst>
              <a:ext uri="{FF2B5EF4-FFF2-40B4-BE49-F238E27FC236}">
                <a16:creationId xmlns:a16="http://schemas.microsoft.com/office/drawing/2014/main" id="{E98EEA2C-E894-50CC-1D3C-CCAA51AAE9A3}"/>
              </a:ext>
            </a:extLst>
          </p:cNvPr>
          <p:cNvSpPr>
            <a:spLocks noGrp="1"/>
          </p:cNvSpPr>
          <p:nvPr>
            <p:ph type="sldNum" sz="quarter" idx="12"/>
          </p:nvPr>
        </p:nvSpPr>
        <p:spPr/>
        <p:txBody>
          <a:bodyPr/>
          <a:lstStyle>
            <a:lvl1pPr>
              <a:defRPr>
                <a:solidFill>
                  <a:schemeClr val="bg1"/>
                </a:solidFill>
              </a:defRPr>
            </a:lvl1pPr>
          </a:lstStyle>
          <a:p>
            <a:fld id="{DFD61EF7-2460-4EE9-A031-27FEBC4F9A95}" type="slidenum">
              <a:rPr lang="fi-FI" noProof="0" smtClean="0"/>
              <a:pPr/>
              <a:t>‹#›</a:t>
            </a:fld>
            <a:endParaRPr lang="fi-FI" noProof="0"/>
          </a:p>
        </p:txBody>
      </p:sp>
      <p:sp>
        <p:nvSpPr>
          <p:cNvPr id="7" name="Title 1">
            <a:extLst>
              <a:ext uri="{FF2B5EF4-FFF2-40B4-BE49-F238E27FC236}">
                <a16:creationId xmlns:a16="http://schemas.microsoft.com/office/drawing/2014/main" id="{0DBC2BCA-6E98-D0FC-A4D9-2479036B5BEB}"/>
              </a:ext>
            </a:extLst>
          </p:cNvPr>
          <p:cNvSpPr>
            <a:spLocks noGrp="1"/>
          </p:cNvSpPr>
          <p:nvPr>
            <p:ph type="ctrTitle"/>
          </p:nvPr>
        </p:nvSpPr>
        <p:spPr>
          <a:xfrm>
            <a:off x="1200150" y="2060575"/>
            <a:ext cx="9792394" cy="1656457"/>
          </a:xfrm>
        </p:spPr>
        <p:txBody>
          <a:bodyPr anchor="t" anchorCtr="0"/>
          <a:lstStyle>
            <a:lvl1pPr algn="l">
              <a:defRPr sz="4800">
                <a:solidFill>
                  <a:schemeClr val="bg1"/>
                </a:solidFill>
              </a:defRPr>
            </a:lvl1pPr>
          </a:lstStyle>
          <a:p>
            <a:r>
              <a:rPr lang="fi-FI" noProof="0"/>
              <a:t>Muokkaa ots. perustyyl. napsautt.</a:t>
            </a:r>
          </a:p>
        </p:txBody>
      </p:sp>
      <p:sp>
        <p:nvSpPr>
          <p:cNvPr id="8" name="Subtitle 2">
            <a:extLst>
              <a:ext uri="{FF2B5EF4-FFF2-40B4-BE49-F238E27FC236}">
                <a16:creationId xmlns:a16="http://schemas.microsoft.com/office/drawing/2014/main" id="{64CB5395-4AF2-9EE9-D682-4F6C29D9E161}"/>
              </a:ext>
            </a:extLst>
          </p:cNvPr>
          <p:cNvSpPr>
            <a:spLocks noGrp="1"/>
          </p:cNvSpPr>
          <p:nvPr>
            <p:ph type="subTitle" idx="1"/>
          </p:nvPr>
        </p:nvSpPr>
        <p:spPr>
          <a:xfrm>
            <a:off x="1200150" y="3861048"/>
            <a:ext cx="9791700" cy="1512168"/>
          </a:xfrm>
        </p:spPr>
        <p:txBody>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sp>
        <p:nvSpPr>
          <p:cNvPr id="2" name="Freeform 9">
            <a:extLst>
              <a:ext uri="{FF2B5EF4-FFF2-40B4-BE49-F238E27FC236}">
                <a16:creationId xmlns:a16="http://schemas.microsoft.com/office/drawing/2014/main" id="{2C197826-9F8E-5472-A8FC-FBC0D76CA5CA}"/>
              </a:ext>
            </a:extLst>
          </p:cNvPr>
          <p:cNvSpPr>
            <a:spLocks noChangeAspect="1" noEditPoints="1"/>
          </p:cNvSpPr>
          <p:nvPr userDrawn="1"/>
        </p:nvSpPr>
        <p:spPr bwMode="auto">
          <a:xfrm>
            <a:off x="11503054" y="6308625"/>
            <a:ext cx="280959" cy="216000"/>
          </a:xfrm>
          <a:custGeom>
            <a:avLst/>
            <a:gdLst>
              <a:gd name="T0" fmla="*/ 1052 w 1250"/>
              <a:gd name="T1" fmla="*/ 228 h 961"/>
              <a:gd name="T2" fmla="*/ 822 w 1250"/>
              <a:gd name="T3" fmla="*/ 228 h 961"/>
              <a:gd name="T4" fmla="*/ 0 w 1250"/>
              <a:gd name="T5" fmla="*/ 733 h 961"/>
              <a:gd name="T6" fmla="*/ 0 w 1250"/>
              <a:gd name="T7" fmla="*/ 961 h 961"/>
              <a:gd name="T8" fmla="*/ 753 w 1250"/>
              <a:gd name="T9" fmla="*/ 961 h 961"/>
              <a:gd name="T10" fmla="*/ 11 w 1250"/>
              <a:gd name="T11" fmla="*/ 0 h 961"/>
              <a:gd name="T12" fmla="*/ 359 w 1250"/>
              <a:gd name="T13" fmla="*/ 1 h 961"/>
              <a:gd name="T14" fmla="*/ 427 w 1250"/>
              <a:gd name="T15" fmla="*/ 9 h 961"/>
              <a:gd name="T16" fmla="*/ 477 w 1250"/>
              <a:gd name="T17" fmla="*/ 19 h 961"/>
              <a:gd name="T18" fmla="*/ 522 w 1250"/>
              <a:gd name="T19" fmla="*/ 34 h 961"/>
              <a:gd name="T20" fmla="*/ 569 w 1250"/>
              <a:gd name="T21" fmla="*/ 57 h 961"/>
              <a:gd name="T22" fmla="*/ 609 w 1250"/>
              <a:gd name="T23" fmla="*/ 84 h 961"/>
              <a:gd name="T24" fmla="*/ 642 w 1250"/>
              <a:gd name="T25" fmla="*/ 116 h 961"/>
              <a:gd name="T26" fmla="*/ 667 w 1250"/>
              <a:gd name="T27" fmla="*/ 152 h 961"/>
              <a:gd name="T28" fmla="*/ 686 w 1250"/>
              <a:gd name="T29" fmla="*/ 192 h 961"/>
              <a:gd name="T30" fmla="*/ 698 w 1250"/>
              <a:gd name="T31" fmla="*/ 235 h 961"/>
              <a:gd name="T32" fmla="*/ 703 w 1250"/>
              <a:gd name="T33" fmla="*/ 281 h 961"/>
              <a:gd name="T34" fmla="*/ 702 w 1250"/>
              <a:gd name="T35" fmla="*/ 334 h 961"/>
              <a:gd name="T36" fmla="*/ 696 w 1250"/>
              <a:gd name="T37" fmla="*/ 371 h 961"/>
              <a:gd name="T38" fmla="*/ 686 w 1250"/>
              <a:gd name="T39" fmla="*/ 406 h 961"/>
              <a:gd name="T40" fmla="*/ 673 w 1250"/>
              <a:gd name="T41" fmla="*/ 439 h 961"/>
              <a:gd name="T42" fmla="*/ 656 w 1250"/>
              <a:gd name="T43" fmla="*/ 470 h 961"/>
              <a:gd name="T44" fmla="*/ 635 w 1250"/>
              <a:gd name="T45" fmla="*/ 498 h 961"/>
              <a:gd name="T46" fmla="*/ 609 w 1250"/>
              <a:gd name="T47" fmla="*/ 524 h 961"/>
              <a:gd name="T48" fmla="*/ 581 w 1250"/>
              <a:gd name="T49" fmla="*/ 545 h 961"/>
              <a:gd name="T50" fmla="*/ 549 w 1250"/>
              <a:gd name="T51" fmla="*/ 564 h 961"/>
              <a:gd name="T52" fmla="*/ 514 w 1250"/>
              <a:gd name="T53" fmla="*/ 578 h 961"/>
              <a:gd name="T54" fmla="*/ 239 w 1250"/>
              <a:gd name="T55" fmla="*/ 187 h 961"/>
              <a:gd name="T56" fmla="*/ 347 w 1250"/>
              <a:gd name="T57" fmla="*/ 432 h 961"/>
              <a:gd name="T58" fmla="*/ 377 w 1250"/>
              <a:gd name="T59" fmla="*/ 429 h 961"/>
              <a:gd name="T60" fmla="*/ 401 w 1250"/>
              <a:gd name="T61" fmla="*/ 423 h 961"/>
              <a:gd name="T62" fmla="*/ 420 w 1250"/>
              <a:gd name="T63" fmla="*/ 414 h 961"/>
              <a:gd name="T64" fmla="*/ 436 w 1250"/>
              <a:gd name="T65" fmla="*/ 403 h 961"/>
              <a:gd name="T66" fmla="*/ 449 w 1250"/>
              <a:gd name="T67" fmla="*/ 390 h 961"/>
              <a:gd name="T68" fmla="*/ 458 w 1250"/>
              <a:gd name="T69" fmla="*/ 376 h 961"/>
              <a:gd name="T70" fmla="*/ 468 w 1250"/>
              <a:gd name="T71" fmla="*/ 350 h 961"/>
              <a:gd name="T72" fmla="*/ 473 w 1250"/>
              <a:gd name="T73" fmla="*/ 319 h 961"/>
              <a:gd name="T74" fmla="*/ 471 w 1250"/>
              <a:gd name="T75" fmla="*/ 288 h 961"/>
              <a:gd name="T76" fmla="*/ 463 w 1250"/>
              <a:gd name="T77" fmla="*/ 262 h 961"/>
              <a:gd name="T78" fmla="*/ 455 w 1250"/>
              <a:gd name="T79" fmla="*/ 247 h 961"/>
              <a:gd name="T80" fmla="*/ 440 w 1250"/>
              <a:gd name="T81" fmla="*/ 228 h 961"/>
              <a:gd name="T82" fmla="*/ 421 w 1250"/>
              <a:gd name="T83" fmla="*/ 211 h 961"/>
              <a:gd name="T84" fmla="*/ 403 w 1250"/>
              <a:gd name="T85" fmla="*/ 201 h 961"/>
              <a:gd name="T86" fmla="*/ 383 w 1250"/>
              <a:gd name="T87" fmla="*/ 194 h 961"/>
              <a:gd name="T88" fmla="*/ 359 w 1250"/>
              <a:gd name="T89" fmla="*/ 189 h 961"/>
              <a:gd name="T90" fmla="*/ 239 w 1250"/>
              <a:gd name="T91" fmla="*/ 187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50" h="961">
                <a:moveTo>
                  <a:pt x="1250" y="0"/>
                </a:moveTo>
                <a:lnTo>
                  <a:pt x="1250" y="228"/>
                </a:lnTo>
                <a:lnTo>
                  <a:pt x="1052" y="228"/>
                </a:lnTo>
                <a:lnTo>
                  <a:pt x="1052" y="961"/>
                </a:lnTo>
                <a:lnTo>
                  <a:pt x="822" y="961"/>
                </a:lnTo>
                <a:lnTo>
                  <a:pt x="822" y="228"/>
                </a:lnTo>
                <a:lnTo>
                  <a:pt x="656" y="0"/>
                </a:lnTo>
                <a:lnTo>
                  <a:pt x="1250" y="0"/>
                </a:lnTo>
                <a:close/>
                <a:moveTo>
                  <a:pt x="0" y="733"/>
                </a:moveTo>
                <a:lnTo>
                  <a:pt x="230" y="733"/>
                </a:lnTo>
                <a:lnTo>
                  <a:pt x="230" y="961"/>
                </a:lnTo>
                <a:lnTo>
                  <a:pt x="0" y="961"/>
                </a:lnTo>
                <a:lnTo>
                  <a:pt x="0" y="733"/>
                </a:lnTo>
                <a:close/>
                <a:moveTo>
                  <a:pt x="488" y="585"/>
                </a:moveTo>
                <a:lnTo>
                  <a:pt x="753" y="961"/>
                </a:lnTo>
                <a:lnTo>
                  <a:pt x="496" y="961"/>
                </a:lnTo>
                <a:lnTo>
                  <a:pt x="11" y="271"/>
                </a:lnTo>
                <a:lnTo>
                  <a:pt x="11" y="0"/>
                </a:lnTo>
                <a:lnTo>
                  <a:pt x="309" y="0"/>
                </a:lnTo>
                <a:lnTo>
                  <a:pt x="335" y="0"/>
                </a:lnTo>
                <a:lnTo>
                  <a:pt x="359" y="1"/>
                </a:lnTo>
                <a:lnTo>
                  <a:pt x="383" y="3"/>
                </a:lnTo>
                <a:lnTo>
                  <a:pt x="405" y="5"/>
                </a:lnTo>
                <a:lnTo>
                  <a:pt x="427" y="9"/>
                </a:lnTo>
                <a:lnTo>
                  <a:pt x="448" y="12"/>
                </a:lnTo>
                <a:lnTo>
                  <a:pt x="468" y="17"/>
                </a:lnTo>
                <a:lnTo>
                  <a:pt x="477" y="19"/>
                </a:lnTo>
                <a:lnTo>
                  <a:pt x="487" y="22"/>
                </a:lnTo>
                <a:lnTo>
                  <a:pt x="505" y="28"/>
                </a:lnTo>
                <a:lnTo>
                  <a:pt x="522" y="34"/>
                </a:lnTo>
                <a:lnTo>
                  <a:pt x="539" y="41"/>
                </a:lnTo>
                <a:lnTo>
                  <a:pt x="554" y="49"/>
                </a:lnTo>
                <a:lnTo>
                  <a:pt x="569" y="57"/>
                </a:lnTo>
                <a:lnTo>
                  <a:pt x="583" y="66"/>
                </a:lnTo>
                <a:lnTo>
                  <a:pt x="596" y="75"/>
                </a:lnTo>
                <a:lnTo>
                  <a:pt x="609" y="84"/>
                </a:lnTo>
                <a:lnTo>
                  <a:pt x="620" y="95"/>
                </a:lnTo>
                <a:lnTo>
                  <a:pt x="632" y="105"/>
                </a:lnTo>
                <a:lnTo>
                  <a:pt x="642" y="116"/>
                </a:lnTo>
                <a:lnTo>
                  <a:pt x="651" y="128"/>
                </a:lnTo>
                <a:lnTo>
                  <a:pt x="660" y="140"/>
                </a:lnTo>
                <a:lnTo>
                  <a:pt x="667" y="152"/>
                </a:lnTo>
                <a:lnTo>
                  <a:pt x="674" y="165"/>
                </a:lnTo>
                <a:lnTo>
                  <a:pt x="681" y="179"/>
                </a:lnTo>
                <a:lnTo>
                  <a:pt x="686" y="192"/>
                </a:lnTo>
                <a:lnTo>
                  <a:pt x="691" y="206"/>
                </a:lnTo>
                <a:lnTo>
                  <a:pt x="695" y="220"/>
                </a:lnTo>
                <a:lnTo>
                  <a:pt x="698" y="235"/>
                </a:lnTo>
                <a:lnTo>
                  <a:pt x="700" y="250"/>
                </a:lnTo>
                <a:lnTo>
                  <a:pt x="702" y="265"/>
                </a:lnTo>
                <a:lnTo>
                  <a:pt x="703" y="281"/>
                </a:lnTo>
                <a:lnTo>
                  <a:pt x="704" y="296"/>
                </a:lnTo>
                <a:lnTo>
                  <a:pt x="703" y="322"/>
                </a:lnTo>
                <a:lnTo>
                  <a:pt x="702" y="334"/>
                </a:lnTo>
                <a:lnTo>
                  <a:pt x="700" y="347"/>
                </a:lnTo>
                <a:lnTo>
                  <a:pt x="698" y="359"/>
                </a:lnTo>
                <a:lnTo>
                  <a:pt x="696" y="371"/>
                </a:lnTo>
                <a:lnTo>
                  <a:pt x="693" y="383"/>
                </a:lnTo>
                <a:lnTo>
                  <a:pt x="690" y="395"/>
                </a:lnTo>
                <a:lnTo>
                  <a:pt x="686" y="406"/>
                </a:lnTo>
                <a:lnTo>
                  <a:pt x="682" y="418"/>
                </a:lnTo>
                <a:lnTo>
                  <a:pt x="678" y="429"/>
                </a:lnTo>
                <a:lnTo>
                  <a:pt x="673" y="439"/>
                </a:lnTo>
                <a:lnTo>
                  <a:pt x="667" y="450"/>
                </a:lnTo>
                <a:lnTo>
                  <a:pt x="662" y="460"/>
                </a:lnTo>
                <a:lnTo>
                  <a:pt x="656" y="470"/>
                </a:lnTo>
                <a:lnTo>
                  <a:pt x="649" y="480"/>
                </a:lnTo>
                <a:lnTo>
                  <a:pt x="642" y="489"/>
                </a:lnTo>
                <a:lnTo>
                  <a:pt x="635" y="498"/>
                </a:lnTo>
                <a:lnTo>
                  <a:pt x="627" y="507"/>
                </a:lnTo>
                <a:lnTo>
                  <a:pt x="618" y="516"/>
                </a:lnTo>
                <a:lnTo>
                  <a:pt x="609" y="524"/>
                </a:lnTo>
                <a:lnTo>
                  <a:pt x="600" y="531"/>
                </a:lnTo>
                <a:lnTo>
                  <a:pt x="591" y="539"/>
                </a:lnTo>
                <a:lnTo>
                  <a:pt x="581" y="545"/>
                </a:lnTo>
                <a:lnTo>
                  <a:pt x="571" y="552"/>
                </a:lnTo>
                <a:lnTo>
                  <a:pt x="560" y="558"/>
                </a:lnTo>
                <a:lnTo>
                  <a:pt x="549" y="564"/>
                </a:lnTo>
                <a:lnTo>
                  <a:pt x="538" y="569"/>
                </a:lnTo>
                <a:lnTo>
                  <a:pt x="526" y="574"/>
                </a:lnTo>
                <a:lnTo>
                  <a:pt x="514" y="578"/>
                </a:lnTo>
                <a:lnTo>
                  <a:pt x="501" y="582"/>
                </a:lnTo>
                <a:lnTo>
                  <a:pt x="488" y="585"/>
                </a:lnTo>
                <a:close/>
                <a:moveTo>
                  <a:pt x="239" y="187"/>
                </a:moveTo>
                <a:lnTo>
                  <a:pt x="239" y="432"/>
                </a:lnTo>
                <a:lnTo>
                  <a:pt x="337" y="432"/>
                </a:lnTo>
                <a:lnTo>
                  <a:pt x="347" y="432"/>
                </a:lnTo>
                <a:lnTo>
                  <a:pt x="357" y="431"/>
                </a:lnTo>
                <a:lnTo>
                  <a:pt x="367" y="430"/>
                </a:lnTo>
                <a:lnTo>
                  <a:pt x="377" y="429"/>
                </a:lnTo>
                <a:lnTo>
                  <a:pt x="385" y="427"/>
                </a:lnTo>
                <a:lnTo>
                  <a:pt x="393" y="425"/>
                </a:lnTo>
                <a:lnTo>
                  <a:pt x="401" y="423"/>
                </a:lnTo>
                <a:lnTo>
                  <a:pt x="408" y="420"/>
                </a:lnTo>
                <a:lnTo>
                  <a:pt x="414" y="417"/>
                </a:lnTo>
                <a:lnTo>
                  <a:pt x="420" y="414"/>
                </a:lnTo>
                <a:lnTo>
                  <a:pt x="426" y="411"/>
                </a:lnTo>
                <a:lnTo>
                  <a:pt x="431" y="407"/>
                </a:lnTo>
                <a:lnTo>
                  <a:pt x="436" y="403"/>
                </a:lnTo>
                <a:lnTo>
                  <a:pt x="441" y="399"/>
                </a:lnTo>
                <a:lnTo>
                  <a:pt x="445" y="395"/>
                </a:lnTo>
                <a:lnTo>
                  <a:pt x="449" y="390"/>
                </a:lnTo>
                <a:lnTo>
                  <a:pt x="452" y="386"/>
                </a:lnTo>
                <a:lnTo>
                  <a:pt x="455" y="381"/>
                </a:lnTo>
                <a:lnTo>
                  <a:pt x="458" y="376"/>
                </a:lnTo>
                <a:lnTo>
                  <a:pt x="461" y="371"/>
                </a:lnTo>
                <a:lnTo>
                  <a:pt x="465" y="361"/>
                </a:lnTo>
                <a:lnTo>
                  <a:pt x="468" y="350"/>
                </a:lnTo>
                <a:lnTo>
                  <a:pt x="471" y="340"/>
                </a:lnTo>
                <a:lnTo>
                  <a:pt x="472" y="329"/>
                </a:lnTo>
                <a:lnTo>
                  <a:pt x="473" y="319"/>
                </a:lnTo>
                <a:lnTo>
                  <a:pt x="473" y="308"/>
                </a:lnTo>
                <a:lnTo>
                  <a:pt x="473" y="298"/>
                </a:lnTo>
                <a:lnTo>
                  <a:pt x="471" y="288"/>
                </a:lnTo>
                <a:lnTo>
                  <a:pt x="469" y="278"/>
                </a:lnTo>
                <a:lnTo>
                  <a:pt x="465" y="267"/>
                </a:lnTo>
                <a:lnTo>
                  <a:pt x="463" y="262"/>
                </a:lnTo>
                <a:lnTo>
                  <a:pt x="460" y="257"/>
                </a:lnTo>
                <a:lnTo>
                  <a:pt x="458" y="252"/>
                </a:lnTo>
                <a:lnTo>
                  <a:pt x="455" y="247"/>
                </a:lnTo>
                <a:lnTo>
                  <a:pt x="448" y="237"/>
                </a:lnTo>
                <a:lnTo>
                  <a:pt x="444" y="232"/>
                </a:lnTo>
                <a:lnTo>
                  <a:pt x="440" y="228"/>
                </a:lnTo>
                <a:lnTo>
                  <a:pt x="436" y="223"/>
                </a:lnTo>
                <a:lnTo>
                  <a:pt x="431" y="219"/>
                </a:lnTo>
                <a:lnTo>
                  <a:pt x="421" y="211"/>
                </a:lnTo>
                <a:lnTo>
                  <a:pt x="415" y="208"/>
                </a:lnTo>
                <a:lnTo>
                  <a:pt x="409" y="204"/>
                </a:lnTo>
                <a:lnTo>
                  <a:pt x="403" y="201"/>
                </a:lnTo>
                <a:lnTo>
                  <a:pt x="397" y="199"/>
                </a:lnTo>
                <a:lnTo>
                  <a:pt x="390" y="196"/>
                </a:lnTo>
                <a:lnTo>
                  <a:pt x="383" y="194"/>
                </a:lnTo>
                <a:lnTo>
                  <a:pt x="375" y="192"/>
                </a:lnTo>
                <a:lnTo>
                  <a:pt x="367" y="190"/>
                </a:lnTo>
                <a:lnTo>
                  <a:pt x="359" y="189"/>
                </a:lnTo>
                <a:lnTo>
                  <a:pt x="351" y="188"/>
                </a:lnTo>
                <a:lnTo>
                  <a:pt x="333" y="187"/>
                </a:lnTo>
                <a:lnTo>
                  <a:pt x="239" y="187"/>
                </a:lnTo>
                <a:close/>
              </a:path>
            </a:pathLst>
          </a:custGeom>
          <a:solidFill>
            <a:schemeClr val="bg1"/>
          </a:solidFill>
          <a:ln>
            <a:noFill/>
          </a:ln>
        </p:spPr>
        <p:txBody>
          <a:bodyPr vert="horz" wrap="square" lIns="0" tIns="0" rIns="0" bIns="0" numCol="1" anchor="t" anchorCtr="0" compatLnSpc="1">
            <a:prstTxWarp prst="textNoShape">
              <a:avLst/>
            </a:prstTxWarp>
            <a:noAutofit/>
          </a:bodyPr>
          <a:lstStyle/>
          <a:p>
            <a:endParaRPr lang="en-GB">
              <a:solidFill>
                <a:schemeClr val="tx1"/>
              </a:solidFill>
            </a:endParaRPr>
          </a:p>
        </p:txBody>
      </p:sp>
    </p:spTree>
    <p:extLst>
      <p:ext uri="{BB962C8B-B14F-4D97-AF65-F5344CB8AC3E}">
        <p14:creationId xmlns:p14="http://schemas.microsoft.com/office/powerpoint/2010/main" val="23891310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Väliotsikko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6C997B08-CDC0-D9DA-023C-33EB2424589C}"/>
              </a:ext>
            </a:extLst>
          </p:cNvPr>
          <p:cNvSpPr>
            <a:spLocks noGrp="1"/>
          </p:cNvSpPr>
          <p:nvPr>
            <p:ph type="dt" sz="half" idx="10"/>
          </p:nvPr>
        </p:nvSpPr>
        <p:spPr/>
        <p:txBody>
          <a:bodyPr/>
          <a:lstStyle>
            <a:lvl1pPr>
              <a:defRPr>
                <a:solidFill>
                  <a:schemeClr val="bg1"/>
                </a:solidFill>
              </a:defRPr>
            </a:lvl1pPr>
          </a:lstStyle>
          <a:p>
            <a:fld id="{12833E28-FEB4-44C9-8A13-5F89EB4B7484}" type="datetime1">
              <a:rPr lang="fi-FI" noProof="0" smtClean="0"/>
              <a:t>16.8.2024</a:t>
            </a:fld>
            <a:endParaRPr lang="fi-FI" noProof="0"/>
          </a:p>
        </p:txBody>
      </p:sp>
      <p:sp>
        <p:nvSpPr>
          <p:cNvPr id="5" name="Footer Placeholder 4">
            <a:extLst>
              <a:ext uri="{FF2B5EF4-FFF2-40B4-BE49-F238E27FC236}">
                <a16:creationId xmlns:a16="http://schemas.microsoft.com/office/drawing/2014/main" id="{B846E968-BF71-89AA-C26E-10EFAEEEC9B7}"/>
              </a:ext>
            </a:extLst>
          </p:cNvPr>
          <p:cNvSpPr>
            <a:spLocks noGrp="1"/>
          </p:cNvSpPr>
          <p:nvPr>
            <p:ph type="ftr" sz="quarter" idx="11"/>
          </p:nvPr>
        </p:nvSpPr>
        <p:spPr/>
        <p:txBody>
          <a:bodyPr/>
          <a:lstStyle>
            <a:lvl1pPr>
              <a:defRPr>
                <a:solidFill>
                  <a:schemeClr val="bg1"/>
                </a:solidFill>
              </a:defRPr>
            </a:lvl1pPr>
          </a:lstStyle>
          <a:p>
            <a:r>
              <a:rPr lang="en-US" noProof="0"/>
              <a:t>© Confederation of Finnish Construction Industries RT</a:t>
            </a:r>
            <a:endParaRPr lang="fi-FI" noProof="0"/>
          </a:p>
        </p:txBody>
      </p:sp>
      <p:sp>
        <p:nvSpPr>
          <p:cNvPr id="6" name="Slide Number Placeholder 5">
            <a:extLst>
              <a:ext uri="{FF2B5EF4-FFF2-40B4-BE49-F238E27FC236}">
                <a16:creationId xmlns:a16="http://schemas.microsoft.com/office/drawing/2014/main" id="{E98EEA2C-E894-50CC-1D3C-CCAA51AAE9A3}"/>
              </a:ext>
            </a:extLst>
          </p:cNvPr>
          <p:cNvSpPr>
            <a:spLocks noGrp="1"/>
          </p:cNvSpPr>
          <p:nvPr>
            <p:ph type="sldNum" sz="quarter" idx="12"/>
          </p:nvPr>
        </p:nvSpPr>
        <p:spPr/>
        <p:txBody>
          <a:bodyPr/>
          <a:lstStyle>
            <a:lvl1pPr>
              <a:defRPr>
                <a:solidFill>
                  <a:schemeClr val="bg1"/>
                </a:solidFill>
              </a:defRPr>
            </a:lvl1pPr>
          </a:lstStyle>
          <a:p>
            <a:fld id="{DFD61EF7-2460-4EE9-A031-27FEBC4F9A95}" type="slidenum">
              <a:rPr lang="fi-FI" noProof="0" smtClean="0"/>
              <a:pPr/>
              <a:t>‹#›</a:t>
            </a:fld>
            <a:endParaRPr lang="fi-FI" noProof="0"/>
          </a:p>
        </p:txBody>
      </p:sp>
      <p:sp>
        <p:nvSpPr>
          <p:cNvPr id="7" name="Title 1">
            <a:extLst>
              <a:ext uri="{FF2B5EF4-FFF2-40B4-BE49-F238E27FC236}">
                <a16:creationId xmlns:a16="http://schemas.microsoft.com/office/drawing/2014/main" id="{0DBC2BCA-6E98-D0FC-A4D9-2479036B5BEB}"/>
              </a:ext>
            </a:extLst>
          </p:cNvPr>
          <p:cNvSpPr>
            <a:spLocks noGrp="1"/>
          </p:cNvSpPr>
          <p:nvPr>
            <p:ph type="ctrTitle"/>
          </p:nvPr>
        </p:nvSpPr>
        <p:spPr>
          <a:xfrm>
            <a:off x="1200150" y="2060575"/>
            <a:ext cx="9792394" cy="1656457"/>
          </a:xfrm>
        </p:spPr>
        <p:txBody>
          <a:bodyPr anchor="t" anchorCtr="0"/>
          <a:lstStyle>
            <a:lvl1pPr algn="l">
              <a:defRPr sz="4800">
                <a:solidFill>
                  <a:schemeClr val="bg1"/>
                </a:solidFill>
              </a:defRPr>
            </a:lvl1pPr>
          </a:lstStyle>
          <a:p>
            <a:r>
              <a:rPr lang="fi-FI" noProof="0"/>
              <a:t>Muokkaa ots. perustyyl. napsautt.</a:t>
            </a:r>
          </a:p>
        </p:txBody>
      </p:sp>
      <p:sp>
        <p:nvSpPr>
          <p:cNvPr id="8" name="Subtitle 2">
            <a:extLst>
              <a:ext uri="{FF2B5EF4-FFF2-40B4-BE49-F238E27FC236}">
                <a16:creationId xmlns:a16="http://schemas.microsoft.com/office/drawing/2014/main" id="{64CB5395-4AF2-9EE9-D682-4F6C29D9E161}"/>
              </a:ext>
            </a:extLst>
          </p:cNvPr>
          <p:cNvSpPr>
            <a:spLocks noGrp="1"/>
          </p:cNvSpPr>
          <p:nvPr>
            <p:ph type="subTitle" idx="1"/>
          </p:nvPr>
        </p:nvSpPr>
        <p:spPr>
          <a:xfrm>
            <a:off x="1200150" y="3861048"/>
            <a:ext cx="9791700" cy="1512168"/>
          </a:xfrm>
        </p:spPr>
        <p:txBody>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sp>
        <p:nvSpPr>
          <p:cNvPr id="2" name="Freeform 9">
            <a:extLst>
              <a:ext uri="{FF2B5EF4-FFF2-40B4-BE49-F238E27FC236}">
                <a16:creationId xmlns:a16="http://schemas.microsoft.com/office/drawing/2014/main" id="{2C197826-9F8E-5472-A8FC-FBC0D76CA5CA}"/>
              </a:ext>
            </a:extLst>
          </p:cNvPr>
          <p:cNvSpPr>
            <a:spLocks noChangeAspect="1" noEditPoints="1"/>
          </p:cNvSpPr>
          <p:nvPr userDrawn="1"/>
        </p:nvSpPr>
        <p:spPr bwMode="auto">
          <a:xfrm>
            <a:off x="11503054" y="6308625"/>
            <a:ext cx="280959" cy="216000"/>
          </a:xfrm>
          <a:custGeom>
            <a:avLst/>
            <a:gdLst>
              <a:gd name="T0" fmla="*/ 1052 w 1250"/>
              <a:gd name="T1" fmla="*/ 228 h 961"/>
              <a:gd name="T2" fmla="*/ 822 w 1250"/>
              <a:gd name="T3" fmla="*/ 228 h 961"/>
              <a:gd name="T4" fmla="*/ 0 w 1250"/>
              <a:gd name="T5" fmla="*/ 733 h 961"/>
              <a:gd name="T6" fmla="*/ 0 w 1250"/>
              <a:gd name="T7" fmla="*/ 961 h 961"/>
              <a:gd name="T8" fmla="*/ 753 w 1250"/>
              <a:gd name="T9" fmla="*/ 961 h 961"/>
              <a:gd name="T10" fmla="*/ 11 w 1250"/>
              <a:gd name="T11" fmla="*/ 0 h 961"/>
              <a:gd name="T12" fmla="*/ 359 w 1250"/>
              <a:gd name="T13" fmla="*/ 1 h 961"/>
              <a:gd name="T14" fmla="*/ 427 w 1250"/>
              <a:gd name="T15" fmla="*/ 9 h 961"/>
              <a:gd name="T16" fmla="*/ 477 w 1250"/>
              <a:gd name="T17" fmla="*/ 19 h 961"/>
              <a:gd name="T18" fmla="*/ 522 w 1250"/>
              <a:gd name="T19" fmla="*/ 34 h 961"/>
              <a:gd name="T20" fmla="*/ 569 w 1250"/>
              <a:gd name="T21" fmla="*/ 57 h 961"/>
              <a:gd name="T22" fmla="*/ 609 w 1250"/>
              <a:gd name="T23" fmla="*/ 84 h 961"/>
              <a:gd name="T24" fmla="*/ 642 w 1250"/>
              <a:gd name="T25" fmla="*/ 116 h 961"/>
              <a:gd name="T26" fmla="*/ 667 w 1250"/>
              <a:gd name="T27" fmla="*/ 152 h 961"/>
              <a:gd name="T28" fmla="*/ 686 w 1250"/>
              <a:gd name="T29" fmla="*/ 192 h 961"/>
              <a:gd name="T30" fmla="*/ 698 w 1250"/>
              <a:gd name="T31" fmla="*/ 235 h 961"/>
              <a:gd name="T32" fmla="*/ 703 w 1250"/>
              <a:gd name="T33" fmla="*/ 281 h 961"/>
              <a:gd name="T34" fmla="*/ 702 w 1250"/>
              <a:gd name="T35" fmla="*/ 334 h 961"/>
              <a:gd name="T36" fmla="*/ 696 w 1250"/>
              <a:gd name="T37" fmla="*/ 371 h 961"/>
              <a:gd name="T38" fmla="*/ 686 w 1250"/>
              <a:gd name="T39" fmla="*/ 406 h 961"/>
              <a:gd name="T40" fmla="*/ 673 w 1250"/>
              <a:gd name="T41" fmla="*/ 439 h 961"/>
              <a:gd name="T42" fmla="*/ 656 w 1250"/>
              <a:gd name="T43" fmla="*/ 470 h 961"/>
              <a:gd name="T44" fmla="*/ 635 w 1250"/>
              <a:gd name="T45" fmla="*/ 498 h 961"/>
              <a:gd name="T46" fmla="*/ 609 w 1250"/>
              <a:gd name="T47" fmla="*/ 524 h 961"/>
              <a:gd name="T48" fmla="*/ 581 w 1250"/>
              <a:gd name="T49" fmla="*/ 545 h 961"/>
              <a:gd name="T50" fmla="*/ 549 w 1250"/>
              <a:gd name="T51" fmla="*/ 564 h 961"/>
              <a:gd name="T52" fmla="*/ 514 w 1250"/>
              <a:gd name="T53" fmla="*/ 578 h 961"/>
              <a:gd name="T54" fmla="*/ 239 w 1250"/>
              <a:gd name="T55" fmla="*/ 187 h 961"/>
              <a:gd name="T56" fmla="*/ 347 w 1250"/>
              <a:gd name="T57" fmla="*/ 432 h 961"/>
              <a:gd name="T58" fmla="*/ 377 w 1250"/>
              <a:gd name="T59" fmla="*/ 429 h 961"/>
              <a:gd name="T60" fmla="*/ 401 w 1250"/>
              <a:gd name="T61" fmla="*/ 423 h 961"/>
              <a:gd name="T62" fmla="*/ 420 w 1250"/>
              <a:gd name="T63" fmla="*/ 414 h 961"/>
              <a:gd name="T64" fmla="*/ 436 w 1250"/>
              <a:gd name="T65" fmla="*/ 403 h 961"/>
              <a:gd name="T66" fmla="*/ 449 w 1250"/>
              <a:gd name="T67" fmla="*/ 390 h 961"/>
              <a:gd name="T68" fmla="*/ 458 w 1250"/>
              <a:gd name="T69" fmla="*/ 376 h 961"/>
              <a:gd name="T70" fmla="*/ 468 w 1250"/>
              <a:gd name="T71" fmla="*/ 350 h 961"/>
              <a:gd name="T72" fmla="*/ 473 w 1250"/>
              <a:gd name="T73" fmla="*/ 319 h 961"/>
              <a:gd name="T74" fmla="*/ 471 w 1250"/>
              <a:gd name="T75" fmla="*/ 288 h 961"/>
              <a:gd name="T76" fmla="*/ 463 w 1250"/>
              <a:gd name="T77" fmla="*/ 262 h 961"/>
              <a:gd name="T78" fmla="*/ 455 w 1250"/>
              <a:gd name="T79" fmla="*/ 247 h 961"/>
              <a:gd name="T80" fmla="*/ 440 w 1250"/>
              <a:gd name="T81" fmla="*/ 228 h 961"/>
              <a:gd name="T82" fmla="*/ 421 w 1250"/>
              <a:gd name="T83" fmla="*/ 211 h 961"/>
              <a:gd name="T84" fmla="*/ 403 w 1250"/>
              <a:gd name="T85" fmla="*/ 201 h 961"/>
              <a:gd name="T86" fmla="*/ 383 w 1250"/>
              <a:gd name="T87" fmla="*/ 194 h 961"/>
              <a:gd name="T88" fmla="*/ 359 w 1250"/>
              <a:gd name="T89" fmla="*/ 189 h 961"/>
              <a:gd name="T90" fmla="*/ 239 w 1250"/>
              <a:gd name="T91" fmla="*/ 187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50" h="961">
                <a:moveTo>
                  <a:pt x="1250" y="0"/>
                </a:moveTo>
                <a:lnTo>
                  <a:pt x="1250" y="228"/>
                </a:lnTo>
                <a:lnTo>
                  <a:pt x="1052" y="228"/>
                </a:lnTo>
                <a:lnTo>
                  <a:pt x="1052" y="961"/>
                </a:lnTo>
                <a:lnTo>
                  <a:pt x="822" y="961"/>
                </a:lnTo>
                <a:lnTo>
                  <a:pt x="822" y="228"/>
                </a:lnTo>
                <a:lnTo>
                  <a:pt x="656" y="0"/>
                </a:lnTo>
                <a:lnTo>
                  <a:pt x="1250" y="0"/>
                </a:lnTo>
                <a:close/>
                <a:moveTo>
                  <a:pt x="0" y="733"/>
                </a:moveTo>
                <a:lnTo>
                  <a:pt x="230" y="733"/>
                </a:lnTo>
                <a:lnTo>
                  <a:pt x="230" y="961"/>
                </a:lnTo>
                <a:lnTo>
                  <a:pt x="0" y="961"/>
                </a:lnTo>
                <a:lnTo>
                  <a:pt x="0" y="733"/>
                </a:lnTo>
                <a:close/>
                <a:moveTo>
                  <a:pt x="488" y="585"/>
                </a:moveTo>
                <a:lnTo>
                  <a:pt x="753" y="961"/>
                </a:lnTo>
                <a:lnTo>
                  <a:pt x="496" y="961"/>
                </a:lnTo>
                <a:lnTo>
                  <a:pt x="11" y="271"/>
                </a:lnTo>
                <a:lnTo>
                  <a:pt x="11" y="0"/>
                </a:lnTo>
                <a:lnTo>
                  <a:pt x="309" y="0"/>
                </a:lnTo>
                <a:lnTo>
                  <a:pt x="335" y="0"/>
                </a:lnTo>
                <a:lnTo>
                  <a:pt x="359" y="1"/>
                </a:lnTo>
                <a:lnTo>
                  <a:pt x="383" y="3"/>
                </a:lnTo>
                <a:lnTo>
                  <a:pt x="405" y="5"/>
                </a:lnTo>
                <a:lnTo>
                  <a:pt x="427" y="9"/>
                </a:lnTo>
                <a:lnTo>
                  <a:pt x="448" y="12"/>
                </a:lnTo>
                <a:lnTo>
                  <a:pt x="468" y="17"/>
                </a:lnTo>
                <a:lnTo>
                  <a:pt x="477" y="19"/>
                </a:lnTo>
                <a:lnTo>
                  <a:pt x="487" y="22"/>
                </a:lnTo>
                <a:lnTo>
                  <a:pt x="505" y="28"/>
                </a:lnTo>
                <a:lnTo>
                  <a:pt x="522" y="34"/>
                </a:lnTo>
                <a:lnTo>
                  <a:pt x="539" y="41"/>
                </a:lnTo>
                <a:lnTo>
                  <a:pt x="554" y="49"/>
                </a:lnTo>
                <a:lnTo>
                  <a:pt x="569" y="57"/>
                </a:lnTo>
                <a:lnTo>
                  <a:pt x="583" y="66"/>
                </a:lnTo>
                <a:lnTo>
                  <a:pt x="596" y="75"/>
                </a:lnTo>
                <a:lnTo>
                  <a:pt x="609" y="84"/>
                </a:lnTo>
                <a:lnTo>
                  <a:pt x="620" y="95"/>
                </a:lnTo>
                <a:lnTo>
                  <a:pt x="632" y="105"/>
                </a:lnTo>
                <a:lnTo>
                  <a:pt x="642" y="116"/>
                </a:lnTo>
                <a:lnTo>
                  <a:pt x="651" y="128"/>
                </a:lnTo>
                <a:lnTo>
                  <a:pt x="660" y="140"/>
                </a:lnTo>
                <a:lnTo>
                  <a:pt x="667" y="152"/>
                </a:lnTo>
                <a:lnTo>
                  <a:pt x="674" y="165"/>
                </a:lnTo>
                <a:lnTo>
                  <a:pt x="681" y="179"/>
                </a:lnTo>
                <a:lnTo>
                  <a:pt x="686" y="192"/>
                </a:lnTo>
                <a:lnTo>
                  <a:pt x="691" y="206"/>
                </a:lnTo>
                <a:lnTo>
                  <a:pt x="695" y="220"/>
                </a:lnTo>
                <a:lnTo>
                  <a:pt x="698" y="235"/>
                </a:lnTo>
                <a:lnTo>
                  <a:pt x="700" y="250"/>
                </a:lnTo>
                <a:lnTo>
                  <a:pt x="702" y="265"/>
                </a:lnTo>
                <a:lnTo>
                  <a:pt x="703" y="281"/>
                </a:lnTo>
                <a:lnTo>
                  <a:pt x="704" y="296"/>
                </a:lnTo>
                <a:lnTo>
                  <a:pt x="703" y="322"/>
                </a:lnTo>
                <a:lnTo>
                  <a:pt x="702" y="334"/>
                </a:lnTo>
                <a:lnTo>
                  <a:pt x="700" y="347"/>
                </a:lnTo>
                <a:lnTo>
                  <a:pt x="698" y="359"/>
                </a:lnTo>
                <a:lnTo>
                  <a:pt x="696" y="371"/>
                </a:lnTo>
                <a:lnTo>
                  <a:pt x="693" y="383"/>
                </a:lnTo>
                <a:lnTo>
                  <a:pt x="690" y="395"/>
                </a:lnTo>
                <a:lnTo>
                  <a:pt x="686" y="406"/>
                </a:lnTo>
                <a:lnTo>
                  <a:pt x="682" y="418"/>
                </a:lnTo>
                <a:lnTo>
                  <a:pt x="678" y="429"/>
                </a:lnTo>
                <a:lnTo>
                  <a:pt x="673" y="439"/>
                </a:lnTo>
                <a:lnTo>
                  <a:pt x="667" y="450"/>
                </a:lnTo>
                <a:lnTo>
                  <a:pt x="662" y="460"/>
                </a:lnTo>
                <a:lnTo>
                  <a:pt x="656" y="470"/>
                </a:lnTo>
                <a:lnTo>
                  <a:pt x="649" y="480"/>
                </a:lnTo>
                <a:lnTo>
                  <a:pt x="642" y="489"/>
                </a:lnTo>
                <a:lnTo>
                  <a:pt x="635" y="498"/>
                </a:lnTo>
                <a:lnTo>
                  <a:pt x="627" y="507"/>
                </a:lnTo>
                <a:lnTo>
                  <a:pt x="618" y="516"/>
                </a:lnTo>
                <a:lnTo>
                  <a:pt x="609" y="524"/>
                </a:lnTo>
                <a:lnTo>
                  <a:pt x="600" y="531"/>
                </a:lnTo>
                <a:lnTo>
                  <a:pt x="591" y="539"/>
                </a:lnTo>
                <a:lnTo>
                  <a:pt x="581" y="545"/>
                </a:lnTo>
                <a:lnTo>
                  <a:pt x="571" y="552"/>
                </a:lnTo>
                <a:lnTo>
                  <a:pt x="560" y="558"/>
                </a:lnTo>
                <a:lnTo>
                  <a:pt x="549" y="564"/>
                </a:lnTo>
                <a:lnTo>
                  <a:pt x="538" y="569"/>
                </a:lnTo>
                <a:lnTo>
                  <a:pt x="526" y="574"/>
                </a:lnTo>
                <a:lnTo>
                  <a:pt x="514" y="578"/>
                </a:lnTo>
                <a:lnTo>
                  <a:pt x="501" y="582"/>
                </a:lnTo>
                <a:lnTo>
                  <a:pt x="488" y="585"/>
                </a:lnTo>
                <a:close/>
                <a:moveTo>
                  <a:pt x="239" y="187"/>
                </a:moveTo>
                <a:lnTo>
                  <a:pt x="239" y="432"/>
                </a:lnTo>
                <a:lnTo>
                  <a:pt x="337" y="432"/>
                </a:lnTo>
                <a:lnTo>
                  <a:pt x="347" y="432"/>
                </a:lnTo>
                <a:lnTo>
                  <a:pt x="357" y="431"/>
                </a:lnTo>
                <a:lnTo>
                  <a:pt x="367" y="430"/>
                </a:lnTo>
                <a:lnTo>
                  <a:pt x="377" y="429"/>
                </a:lnTo>
                <a:lnTo>
                  <a:pt x="385" y="427"/>
                </a:lnTo>
                <a:lnTo>
                  <a:pt x="393" y="425"/>
                </a:lnTo>
                <a:lnTo>
                  <a:pt x="401" y="423"/>
                </a:lnTo>
                <a:lnTo>
                  <a:pt x="408" y="420"/>
                </a:lnTo>
                <a:lnTo>
                  <a:pt x="414" y="417"/>
                </a:lnTo>
                <a:lnTo>
                  <a:pt x="420" y="414"/>
                </a:lnTo>
                <a:lnTo>
                  <a:pt x="426" y="411"/>
                </a:lnTo>
                <a:lnTo>
                  <a:pt x="431" y="407"/>
                </a:lnTo>
                <a:lnTo>
                  <a:pt x="436" y="403"/>
                </a:lnTo>
                <a:lnTo>
                  <a:pt x="441" y="399"/>
                </a:lnTo>
                <a:lnTo>
                  <a:pt x="445" y="395"/>
                </a:lnTo>
                <a:lnTo>
                  <a:pt x="449" y="390"/>
                </a:lnTo>
                <a:lnTo>
                  <a:pt x="452" y="386"/>
                </a:lnTo>
                <a:lnTo>
                  <a:pt x="455" y="381"/>
                </a:lnTo>
                <a:lnTo>
                  <a:pt x="458" y="376"/>
                </a:lnTo>
                <a:lnTo>
                  <a:pt x="461" y="371"/>
                </a:lnTo>
                <a:lnTo>
                  <a:pt x="465" y="361"/>
                </a:lnTo>
                <a:lnTo>
                  <a:pt x="468" y="350"/>
                </a:lnTo>
                <a:lnTo>
                  <a:pt x="471" y="340"/>
                </a:lnTo>
                <a:lnTo>
                  <a:pt x="472" y="329"/>
                </a:lnTo>
                <a:lnTo>
                  <a:pt x="473" y="319"/>
                </a:lnTo>
                <a:lnTo>
                  <a:pt x="473" y="308"/>
                </a:lnTo>
                <a:lnTo>
                  <a:pt x="473" y="298"/>
                </a:lnTo>
                <a:lnTo>
                  <a:pt x="471" y="288"/>
                </a:lnTo>
                <a:lnTo>
                  <a:pt x="469" y="278"/>
                </a:lnTo>
                <a:lnTo>
                  <a:pt x="465" y="267"/>
                </a:lnTo>
                <a:lnTo>
                  <a:pt x="463" y="262"/>
                </a:lnTo>
                <a:lnTo>
                  <a:pt x="460" y="257"/>
                </a:lnTo>
                <a:lnTo>
                  <a:pt x="458" y="252"/>
                </a:lnTo>
                <a:lnTo>
                  <a:pt x="455" y="247"/>
                </a:lnTo>
                <a:lnTo>
                  <a:pt x="448" y="237"/>
                </a:lnTo>
                <a:lnTo>
                  <a:pt x="444" y="232"/>
                </a:lnTo>
                <a:lnTo>
                  <a:pt x="440" y="228"/>
                </a:lnTo>
                <a:lnTo>
                  <a:pt x="436" y="223"/>
                </a:lnTo>
                <a:lnTo>
                  <a:pt x="431" y="219"/>
                </a:lnTo>
                <a:lnTo>
                  <a:pt x="421" y="211"/>
                </a:lnTo>
                <a:lnTo>
                  <a:pt x="415" y="208"/>
                </a:lnTo>
                <a:lnTo>
                  <a:pt x="409" y="204"/>
                </a:lnTo>
                <a:lnTo>
                  <a:pt x="403" y="201"/>
                </a:lnTo>
                <a:lnTo>
                  <a:pt x="397" y="199"/>
                </a:lnTo>
                <a:lnTo>
                  <a:pt x="390" y="196"/>
                </a:lnTo>
                <a:lnTo>
                  <a:pt x="383" y="194"/>
                </a:lnTo>
                <a:lnTo>
                  <a:pt x="375" y="192"/>
                </a:lnTo>
                <a:lnTo>
                  <a:pt x="367" y="190"/>
                </a:lnTo>
                <a:lnTo>
                  <a:pt x="359" y="189"/>
                </a:lnTo>
                <a:lnTo>
                  <a:pt x="351" y="188"/>
                </a:lnTo>
                <a:lnTo>
                  <a:pt x="333" y="187"/>
                </a:lnTo>
                <a:lnTo>
                  <a:pt x="239" y="187"/>
                </a:lnTo>
                <a:close/>
              </a:path>
            </a:pathLst>
          </a:custGeom>
          <a:solidFill>
            <a:schemeClr val="bg1"/>
          </a:solidFill>
          <a:ln>
            <a:noFill/>
          </a:ln>
        </p:spPr>
        <p:txBody>
          <a:bodyPr vert="horz" wrap="square" lIns="0" tIns="0" rIns="0" bIns="0" numCol="1" anchor="t" anchorCtr="0" compatLnSpc="1">
            <a:prstTxWarp prst="textNoShape">
              <a:avLst/>
            </a:prstTxWarp>
            <a:noAutofit/>
          </a:bodyPr>
          <a:lstStyle/>
          <a:p>
            <a:endParaRPr lang="en-GB">
              <a:solidFill>
                <a:schemeClr val="tx1"/>
              </a:solidFill>
            </a:endParaRPr>
          </a:p>
        </p:txBody>
      </p:sp>
    </p:spTree>
    <p:extLst>
      <p:ext uri="{BB962C8B-B14F-4D97-AF65-F5344CB8AC3E}">
        <p14:creationId xmlns:p14="http://schemas.microsoft.com/office/powerpoint/2010/main" val="1923382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Väliotsikko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6C997B08-CDC0-D9DA-023C-33EB2424589C}"/>
              </a:ext>
            </a:extLst>
          </p:cNvPr>
          <p:cNvSpPr>
            <a:spLocks noGrp="1"/>
          </p:cNvSpPr>
          <p:nvPr>
            <p:ph type="dt" sz="half" idx="10"/>
          </p:nvPr>
        </p:nvSpPr>
        <p:spPr/>
        <p:txBody>
          <a:bodyPr/>
          <a:lstStyle>
            <a:lvl1pPr>
              <a:defRPr>
                <a:solidFill>
                  <a:schemeClr val="bg1"/>
                </a:solidFill>
              </a:defRPr>
            </a:lvl1pPr>
          </a:lstStyle>
          <a:p>
            <a:fld id="{ADE7725F-E2E2-4026-93D6-C9A28F18B6BC}" type="datetime1">
              <a:rPr lang="fi-FI" noProof="0" smtClean="0"/>
              <a:t>16.8.2024</a:t>
            </a:fld>
            <a:endParaRPr lang="fi-FI" noProof="0"/>
          </a:p>
        </p:txBody>
      </p:sp>
      <p:sp>
        <p:nvSpPr>
          <p:cNvPr id="5" name="Footer Placeholder 4">
            <a:extLst>
              <a:ext uri="{FF2B5EF4-FFF2-40B4-BE49-F238E27FC236}">
                <a16:creationId xmlns:a16="http://schemas.microsoft.com/office/drawing/2014/main" id="{B846E968-BF71-89AA-C26E-10EFAEEEC9B7}"/>
              </a:ext>
            </a:extLst>
          </p:cNvPr>
          <p:cNvSpPr>
            <a:spLocks noGrp="1"/>
          </p:cNvSpPr>
          <p:nvPr>
            <p:ph type="ftr" sz="quarter" idx="11"/>
          </p:nvPr>
        </p:nvSpPr>
        <p:spPr/>
        <p:txBody>
          <a:bodyPr/>
          <a:lstStyle>
            <a:lvl1pPr>
              <a:defRPr>
                <a:solidFill>
                  <a:schemeClr val="bg1"/>
                </a:solidFill>
              </a:defRPr>
            </a:lvl1pPr>
          </a:lstStyle>
          <a:p>
            <a:r>
              <a:rPr lang="en-US" noProof="0"/>
              <a:t>© Confederation of Finnish Construction Industries RT</a:t>
            </a:r>
            <a:endParaRPr lang="fi-FI" noProof="0"/>
          </a:p>
        </p:txBody>
      </p:sp>
      <p:sp>
        <p:nvSpPr>
          <p:cNvPr id="6" name="Slide Number Placeholder 5">
            <a:extLst>
              <a:ext uri="{FF2B5EF4-FFF2-40B4-BE49-F238E27FC236}">
                <a16:creationId xmlns:a16="http://schemas.microsoft.com/office/drawing/2014/main" id="{E98EEA2C-E894-50CC-1D3C-CCAA51AAE9A3}"/>
              </a:ext>
            </a:extLst>
          </p:cNvPr>
          <p:cNvSpPr>
            <a:spLocks noGrp="1"/>
          </p:cNvSpPr>
          <p:nvPr>
            <p:ph type="sldNum" sz="quarter" idx="12"/>
          </p:nvPr>
        </p:nvSpPr>
        <p:spPr/>
        <p:txBody>
          <a:bodyPr/>
          <a:lstStyle>
            <a:lvl1pPr>
              <a:defRPr>
                <a:solidFill>
                  <a:schemeClr val="bg1"/>
                </a:solidFill>
              </a:defRPr>
            </a:lvl1pPr>
          </a:lstStyle>
          <a:p>
            <a:fld id="{DFD61EF7-2460-4EE9-A031-27FEBC4F9A95}" type="slidenum">
              <a:rPr lang="fi-FI" noProof="0" smtClean="0"/>
              <a:pPr/>
              <a:t>‹#›</a:t>
            </a:fld>
            <a:endParaRPr lang="fi-FI" noProof="0"/>
          </a:p>
        </p:txBody>
      </p:sp>
      <p:sp>
        <p:nvSpPr>
          <p:cNvPr id="7" name="Title 1">
            <a:extLst>
              <a:ext uri="{FF2B5EF4-FFF2-40B4-BE49-F238E27FC236}">
                <a16:creationId xmlns:a16="http://schemas.microsoft.com/office/drawing/2014/main" id="{0DBC2BCA-6E98-D0FC-A4D9-2479036B5BEB}"/>
              </a:ext>
            </a:extLst>
          </p:cNvPr>
          <p:cNvSpPr>
            <a:spLocks noGrp="1"/>
          </p:cNvSpPr>
          <p:nvPr>
            <p:ph type="ctrTitle"/>
          </p:nvPr>
        </p:nvSpPr>
        <p:spPr>
          <a:xfrm>
            <a:off x="1200150" y="2060575"/>
            <a:ext cx="9792394" cy="1656457"/>
          </a:xfrm>
        </p:spPr>
        <p:txBody>
          <a:bodyPr anchor="t" anchorCtr="0"/>
          <a:lstStyle>
            <a:lvl1pPr algn="l">
              <a:defRPr sz="4800">
                <a:solidFill>
                  <a:schemeClr val="bg1"/>
                </a:solidFill>
              </a:defRPr>
            </a:lvl1pPr>
          </a:lstStyle>
          <a:p>
            <a:r>
              <a:rPr lang="fi-FI" noProof="0"/>
              <a:t>Muokkaa ots. perustyyl. napsautt.</a:t>
            </a:r>
          </a:p>
        </p:txBody>
      </p:sp>
      <p:sp>
        <p:nvSpPr>
          <p:cNvPr id="8" name="Subtitle 2">
            <a:extLst>
              <a:ext uri="{FF2B5EF4-FFF2-40B4-BE49-F238E27FC236}">
                <a16:creationId xmlns:a16="http://schemas.microsoft.com/office/drawing/2014/main" id="{64CB5395-4AF2-9EE9-D682-4F6C29D9E161}"/>
              </a:ext>
            </a:extLst>
          </p:cNvPr>
          <p:cNvSpPr>
            <a:spLocks noGrp="1"/>
          </p:cNvSpPr>
          <p:nvPr>
            <p:ph type="subTitle" idx="1"/>
          </p:nvPr>
        </p:nvSpPr>
        <p:spPr>
          <a:xfrm>
            <a:off x="1200150" y="3861048"/>
            <a:ext cx="9791700" cy="1512168"/>
          </a:xfrm>
        </p:spPr>
        <p:txBody>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sp>
        <p:nvSpPr>
          <p:cNvPr id="2" name="Freeform 9">
            <a:extLst>
              <a:ext uri="{FF2B5EF4-FFF2-40B4-BE49-F238E27FC236}">
                <a16:creationId xmlns:a16="http://schemas.microsoft.com/office/drawing/2014/main" id="{2C197826-9F8E-5472-A8FC-FBC0D76CA5CA}"/>
              </a:ext>
            </a:extLst>
          </p:cNvPr>
          <p:cNvSpPr>
            <a:spLocks noChangeAspect="1" noEditPoints="1"/>
          </p:cNvSpPr>
          <p:nvPr userDrawn="1"/>
        </p:nvSpPr>
        <p:spPr bwMode="auto">
          <a:xfrm>
            <a:off x="11503054" y="6308625"/>
            <a:ext cx="280959" cy="216000"/>
          </a:xfrm>
          <a:custGeom>
            <a:avLst/>
            <a:gdLst>
              <a:gd name="T0" fmla="*/ 1052 w 1250"/>
              <a:gd name="T1" fmla="*/ 228 h 961"/>
              <a:gd name="T2" fmla="*/ 822 w 1250"/>
              <a:gd name="T3" fmla="*/ 228 h 961"/>
              <a:gd name="T4" fmla="*/ 0 w 1250"/>
              <a:gd name="T5" fmla="*/ 733 h 961"/>
              <a:gd name="T6" fmla="*/ 0 w 1250"/>
              <a:gd name="T7" fmla="*/ 961 h 961"/>
              <a:gd name="T8" fmla="*/ 753 w 1250"/>
              <a:gd name="T9" fmla="*/ 961 h 961"/>
              <a:gd name="T10" fmla="*/ 11 w 1250"/>
              <a:gd name="T11" fmla="*/ 0 h 961"/>
              <a:gd name="T12" fmla="*/ 359 w 1250"/>
              <a:gd name="T13" fmla="*/ 1 h 961"/>
              <a:gd name="T14" fmla="*/ 427 w 1250"/>
              <a:gd name="T15" fmla="*/ 9 h 961"/>
              <a:gd name="T16" fmla="*/ 477 w 1250"/>
              <a:gd name="T17" fmla="*/ 19 h 961"/>
              <a:gd name="T18" fmla="*/ 522 w 1250"/>
              <a:gd name="T19" fmla="*/ 34 h 961"/>
              <a:gd name="T20" fmla="*/ 569 w 1250"/>
              <a:gd name="T21" fmla="*/ 57 h 961"/>
              <a:gd name="T22" fmla="*/ 609 w 1250"/>
              <a:gd name="T23" fmla="*/ 84 h 961"/>
              <a:gd name="T24" fmla="*/ 642 w 1250"/>
              <a:gd name="T25" fmla="*/ 116 h 961"/>
              <a:gd name="T26" fmla="*/ 667 w 1250"/>
              <a:gd name="T27" fmla="*/ 152 h 961"/>
              <a:gd name="T28" fmla="*/ 686 w 1250"/>
              <a:gd name="T29" fmla="*/ 192 h 961"/>
              <a:gd name="T30" fmla="*/ 698 w 1250"/>
              <a:gd name="T31" fmla="*/ 235 h 961"/>
              <a:gd name="T32" fmla="*/ 703 w 1250"/>
              <a:gd name="T33" fmla="*/ 281 h 961"/>
              <a:gd name="T34" fmla="*/ 702 w 1250"/>
              <a:gd name="T35" fmla="*/ 334 h 961"/>
              <a:gd name="T36" fmla="*/ 696 w 1250"/>
              <a:gd name="T37" fmla="*/ 371 h 961"/>
              <a:gd name="T38" fmla="*/ 686 w 1250"/>
              <a:gd name="T39" fmla="*/ 406 h 961"/>
              <a:gd name="T40" fmla="*/ 673 w 1250"/>
              <a:gd name="T41" fmla="*/ 439 h 961"/>
              <a:gd name="T42" fmla="*/ 656 w 1250"/>
              <a:gd name="T43" fmla="*/ 470 h 961"/>
              <a:gd name="T44" fmla="*/ 635 w 1250"/>
              <a:gd name="T45" fmla="*/ 498 h 961"/>
              <a:gd name="T46" fmla="*/ 609 w 1250"/>
              <a:gd name="T47" fmla="*/ 524 h 961"/>
              <a:gd name="T48" fmla="*/ 581 w 1250"/>
              <a:gd name="T49" fmla="*/ 545 h 961"/>
              <a:gd name="T50" fmla="*/ 549 w 1250"/>
              <a:gd name="T51" fmla="*/ 564 h 961"/>
              <a:gd name="T52" fmla="*/ 514 w 1250"/>
              <a:gd name="T53" fmla="*/ 578 h 961"/>
              <a:gd name="T54" fmla="*/ 239 w 1250"/>
              <a:gd name="T55" fmla="*/ 187 h 961"/>
              <a:gd name="T56" fmla="*/ 347 w 1250"/>
              <a:gd name="T57" fmla="*/ 432 h 961"/>
              <a:gd name="T58" fmla="*/ 377 w 1250"/>
              <a:gd name="T59" fmla="*/ 429 h 961"/>
              <a:gd name="T60" fmla="*/ 401 w 1250"/>
              <a:gd name="T61" fmla="*/ 423 h 961"/>
              <a:gd name="T62" fmla="*/ 420 w 1250"/>
              <a:gd name="T63" fmla="*/ 414 h 961"/>
              <a:gd name="T64" fmla="*/ 436 w 1250"/>
              <a:gd name="T65" fmla="*/ 403 h 961"/>
              <a:gd name="T66" fmla="*/ 449 w 1250"/>
              <a:gd name="T67" fmla="*/ 390 h 961"/>
              <a:gd name="T68" fmla="*/ 458 w 1250"/>
              <a:gd name="T69" fmla="*/ 376 h 961"/>
              <a:gd name="T70" fmla="*/ 468 w 1250"/>
              <a:gd name="T71" fmla="*/ 350 h 961"/>
              <a:gd name="T72" fmla="*/ 473 w 1250"/>
              <a:gd name="T73" fmla="*/ 319 h 961"/>
              <a:gd name="T74" fmla="*/ 471 w 1250"/>
              <a:gd name="T75" fmla="*/ 288 h 961"/>
              <a:gd name="T76" fmla="*/ 463 w 1250"/>
              <a:gd name="T77" fmla="*/ 262 h 961"/>
              <a:gd name="T78" fmla="*/ 455 w 1250"/>
              <a:gd name="T79" fmla="*/ 247 h 961"/>
              <a:gd name="T80" fmla="*/ 440 w 1250"/>
              <a:gd name="T81" fmla="*/ 228 h 961"/>
              <a:gd name="T82" fmla="*/ 421 w 1250"/>
              <a:gd name="T83" fmla="*/ 211 h 961"/>
              <a:gd name="T84" fmla="*/ 403 w 1250"/>
              <a:gd name="T85" fmla="*/ 201 h 961"/>
              <a:gd name="T86" fmla="*/ 383 w 1250"/>
              <a:gd name="T87" fmla="*/ 194 h 961"/>
              <a:gd name="T88" fmla="*/ 359 w 1250"/>
              <a:gd name="T89" fmla="*/ 189 h 961"/>
              <a:gd name="T90" fmla="*/ 239 w 1250"/>
              <a:gd name="T91" fmla="*/ 187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50" h="961">
                <a:moveTo>
                  <a:pt x="1250" y="0"/>
                </a:moveTo>
                <a:lnTo>
                  <a:pt x="1250" y="228"/>
                </a:lnTo>
                <a:lnTo>
                  <a:pt x="1052" y="228"/>
                </a:lnTo>
                <a:lnTo>
                  <a:pt x="1052" y="961"/>
                </a:lnTo>
                <a:lnTo>
                  <a:pt x="822" y="961"/>
                </a:lnTo>
                <a:lnTo>
                  <a:pt x="822" y="228"/>
                </a:lnTo>
                <a:lnTo>
                  <a:pt x="656" y="0"/>
                </a:lnTo>
                <a:lnTo>
                  <a:pt x="1250" y="0"/>
                </a:lnTo>
                <a:close/>
                <a:moveTo>
                  <a:pt x="0" y="733"/>
                </a:moveTo>
                <a:lnTo>
                  <a:pt x="230" y="733"/>
                </a:lnTo>
                <a:lnTo>
                  <a:pt x="230" y="961"/>
                </a:lnTo>
                <a:lnTo>
                  <a:pt x="0" y="961"/>
                </a:lnTo>
                <a:lnTo>
                  <a:pt x="0" y="733"/>
                </a:lnTo>
                <a:close/>
                <a:moveTo>
                  <a:pt x="488" y="585"/>
                </a:moveTo>
                <a:lnTo>
                  <a:pt x="753" y="961"/>
                </a:lnTo>
                <a:lnTo>
                  <a:pt x="496" y="961"/>
                </a:lnTo>
                <a:lnTo>
                  <a:pt x="11" y="271"/>
                </a:lnTo>
                <a:lnTo>
                  <a:pt x="11" y="0"/>
                </a:lnTo>
                <a:lnTo>
                  <a:pt x="309" y="0"/>
                </a:lnTo>
                <a:lnTo>
                  <a:pt x="335" y="0"/>
                </a:lnTo>
                <a:lnTo>
                  <a:pt x="359" y="1"/>
                </a:lnTo>
                <a:lnTo>
                  <a:pt x="383" y="3"/>
                </a:lnTo>
                <a:lnTo>
                  <a:pt x="405" y="5"/>
                </a:lnTo>
                <a:lnTo>
                  <a:pt x="427" y="9"/>
                </a:lnTo>
                <a:lnTo>
                  <a:pt x="448" y="12"/>
                </a:lnTo>
                <a:lnTo>
                  <a:pt x="468" y="17"/>
                </a:lnTo>
                <a:lnTo>
                  <a:pt x="477" y="19"/>
                </a:lnTo>
                <a:lnTo>
                  <a:pt x="487" y="22"/>
                </a:lnTo>
                <a:lnTo>
                  <a:pt x="505" y="28"/>
                </a:lnTo>
                <a:lnTo>
                  <a:pt x="522" y="34"/>
                </a:lnTo>
                <a:lnTo>
                  <a:pt x="539" y="41"/>
                </a:lnTo>
                <a:lnTo>
                  <a:pt x="554" y="49"/>
                </a:lnTo>
                <a:lnTo>
                  <a:pt x="569" y="57"/>
                </a:lnTo>
                <a:lnTo>
                  <a:pt x="583" y="66"/>
                </a:lnTo>
                <a:lnTo>
                  <a:pt x="596" y="75"/>
                </a:lnTo>
                <a:lnTo>
                  <a:pt x="609" y="84"/>
                </a:lnTo>
                <a:lnTo>
                  <a:pt x="620" y="95"/>
                </a:lnTo>
                <a:lnTo>
                  <a:pt x="632" y="105"/>
                </a:lnTo>
                <a:lnTo>
                  <a:pt x="642" y="116"/>
                </a:lnTo>
                <a:lnTo>
                  <a:pt x="651" y="128"/>
                </a:lnTo>
                <a:lnTo>
                  <a:pt x="660" y="140"/>
                </a:lnTo>
                <a:lnTo>
                  <a:pt x="667" y="152"/>
                </a:lnTo>
                <a:lnTo>
                  <a:pt x="674" y="165"/>
                </a:lnTo>
                <a:lnTo>
                  <a:pt x="681" y="179"/>
                </a:lnTo>
                <a:lnTo>
                  <a:pt x="686" y="192"/>
                </a:lnTo>
                <a:lnTo>
                  <a:pt x="691" y="206"/>
                </a:lnTo>
                <a:lnTo>
                  <a:pt x="695" y="220"/>
                </a:lnTo>
                <a:lnTo>
                  <a:pt x="698" y="235"/>
                </a:lnTo>
                <a:lnTo>
                  <a:pt x="700" y="250"/>
                </a:lnTo>
                <a:lnTo>
                  <a:pt x="702" y="265"/>
                </a:lnTo>
                <a:lnTo>
                  <a:pt x="703" y="281"/>
                </a:lnTo>
                <a:lnTo>
                  <a:pt x="704" y="296"/>
                </a:lnTo>
                <a:lnTo>
                  <a:pt x="703" y="322"/>
                </a:lnTo>
                <a:lnTo>
                  <a:pt x="702" y="334"/>
                </a:lnTo>
                <a:lnTo>
                  <a:pt x="700" y="347"/>
                </a:lnTo>
                <a:lnTo>
                  <a:pt x="698" y="359"/>
                </a:lnTo>
                <a:lnTo>
                  <a:pt x="696" y="371"/>
                </a:lnTo>
                <a:lnTo>
                  <a:pt x="693" y="383"/>
                </a:lnTo>
                <a:lnTo>
                  <a:pt x="690" y="395"/>
                </a:lnTo>
                <a:lnTo>
                  <a:pt x="686" y="406"/>
                </a:lnTo>
                <a:lnTo>
                  <a:pt x="682" y="418"/>
                </a:lnTo>
                <a:lnTo>
                  <a:pt x="678" y="429"/>
                </a:lnTo>
                <a:lnTo>
                  <a:pt x="673" y="439"/>
                </a:lnTo>
                <a:lnTo>
                  <a:pt x="667" y="450"/>
                </a:lnTo>
                <a:lnTo>
                  <a:pt x="662" y="460"/>
                </a:lnTo>
                <a:lnTo>
                  <a:pt x="656" y="470"/>
                </a:lnTo>
                <a:lnTo>
                  <a:pt x="649" y="480"/>
                </a:lnTo>
                <a:lnTo>
                  <a:pt x="642" y="489"/>
                </a:lnTo>
                <a:lnTo>
                  <a:pt x="635" y="498"/>
                </a:lnTo>
                <a:lnTo>
                  <a:pt x="627" y="507"/>
                </a:lnTo>
                <a:lnTo>
                  <a:pt x="618" y="516"/>
                </a:lnTo>
                <a:lnTo>
                  <a:pt x="609" y="524"/>
                </a:lnTo>
                <a:lnTo>
                  <a:pt x="600" y="531"/>
                </a:lnTo>
                <a:lnTo>
                  <a:pt x="591" y="539"/>
                </a:lnTo>
                <a:lnTo>
                  <a:pt x="581" y="545"/>
                </a:lnTo>
                <a:lnTo>
                  <a:pt x="571" y="552"/>
                </a:lnTo>
                <a:lnTo>
                  <a:pt x="560" y="558"/>
                </a:lnTo>
                <a:lnTo>
                  <a:pt x="549" y="564"/>
                </a:lnTo>
                <a:lnTo>
                  <a:pt x="538" y="569"/>
                </a:lnTo>
                <a:lnTo>
                  <a:pt x="526" y="574"/>
                </a:lnTo>
                <a:lnTo>
                  <a:pt x="514" y="578"/>
                </a:lnTo>
                <a:lnTo>
                  <a:pt x="501" y="582"/>
                </a:lnTo>
                <a:lnTo>
                  <a:pt x="488" y="585"/>
                </a:lnTo>
                <a:close/>
                <a:moveTo>
                  <a:pt x="239" y="187"/>
                </a:moveTo>
                <a:lnTo>
                  <a:pt x="239" y="432"/>
                </a:lnTo>
                <a:lnTo>
                  <a:pt x="337" y="432"/>
                </a:lnTo>
                <a:lnTo>
                  <a:pt x="347" y="432"/>
                </a:lnTo>
                <a:lnTo>
                  <a:pt x="357" y="431"/>
                </a:lnTo>
                <a:lnTo>
                  <a:pt x="367" y="430"/>
                </a:lnTo>
                <a:lnTo>
                  <a:pt x="377" y="429"/>
                </a:lnTo>
                <a:lnTo>
                  <a:pt x="385" y="427"/>
                </a:lnTo>
                <a:lnTo>
                  <a:pt x="393" y="425"/>
                </a:lnTo>
                <a:lnTo>
                  <a:pt x="401" y="423"/>
                </a:lnTo>
                <a:lnTo>
                  <a:pt x="408" y="420"/>
                </a:lnTo>
                <a:lnTo>
                  <a:pt x="414" y="417"/>
                </a:lnTo>
                <a:lnTo>
                  <a:pt x="420" y="414"/>
                </a:lnTo>
                <a:lnTo>
                  <a:pt x="426" y="411"/>
                </a:lnTo>
                <a:lnTo>
                  <a:pt x="431" y="407"/>
                </a:lnTo>
                <a:lnTo>
                  <a:pt x="436" y="403"/>
                </a:lnTo>
                <a:lnTo>
                  <a:pt x="441" y="399"/>
                </a:lnTo>
                <a:lnTo>
                  <a:pt x="445" y="395"/>
                </a:lnTo>
                <a:lnTo>
                  <a:pt x="449" y="390"/>
                </a:lnTo>
                <a:lnTo>
                  <a:pt x="452" y="386"/>
                </a:lnTo>
                <a:lnTo>
                  <a:pt x="455" y="381"/>
                </a:lnTo>
                <a:lnTo>
                  <a:pt x="458" y="376"/>
                </a:lnTo>
                <a:lnTo>
                  <a:pt x="461" y="371"/>
                </a:lnTo>
                <a:lnTo>
                  <a:pt x="465" y="361"/>
                </a:lnTo>
                <a:lnTo>
                  <a:pt x="468" y="350"/>
                </a:lnTo>
                <a:lnTo>
                  <a:pt x="471" y="340"/>
                </a:lnTo>
                <a:lnTo>
                  <a:pt x="472" y="329"/>
                </a:lnTo>
                <a:lnTo>
                  <a:pt x="473" y="319"/>
                </a:lnTo>
                <a:lnTo>
                  <a:pt x="473" y="308"/>
                </a:lnTo>
                <a:lnTo>
                  <a:pt x="473" y="298"/>
                </a:lnTo>
                <a:lnTo>
                  <a:pt x="471" y="288"/>
                </a:lnTo>
                <a:lnTo>
                  <a:pt x="469" y="278"/>
                </a:lnTo>
                <a:lnTo>
                  <a:pt x="465" y="267"/>
                </a:lnTo>
                <a:lnTo>
                  <a:pt x="463" y="262"/>
                </a:lnTo>
                <a:lnTo>
                  <a:pt x="460" y="257"/>
                </a:lnTo>
                <a:lnTo>
                  <a:pt x="458" y="252"/>
                </a:lnTo>
                <a:lnTo>
                  <a:pt x="455" y="247"/>
                </a:lnTo>
                <a:lnTo>
                  <a:pt x="448" y="237"/>
                </a:lnTo>
                <a:lnTo>
                  <a:pt x="444" y="232"/>
                </a:lnTo>
                <a:lnTo>
                  <a:pt x="440" y="228"/>
                </a:lnTo>
                <a:lnTo>
                  <a:pt x="436" y="223"/>
                </a:lnTo>
                <a:lnTo>
                  <a:pt x="431" y="219"/>
                </a:lnTo>
                <a:lnTo>
                  <a:pt x="421" y="211"/>
                </a:lnTo>
                <a:lnTo>
                  <a:pt x="415" y="208"/>
                </a:lnTo>
                <a:lnTo>
                  <a:pt x="409" y="204"/>
                </a:lnTo>
                <a:lnTo>
                  <a:pt x="403" y="201"/>
                </a:lnTo>
                <a:lnTo>
                  <a:pt x="397" y="199"/>
                </a:lnTo>
                <a:lnTo>
                  <a:pt x="390" y="196"/>
                </a:lnTo>
                <a:lnTo>
                  <a:pt x="383" y="194"/>
                </a:lnTo>
                <a:lnTo>
                  <a:pt x="375" y="192"/>
                </a:lnTo>
                <a:lnTo>
                  <a:pt x="367" y="190"/>
                </a:lnTo>
                <a:lnTo>
                  <a:pt x="359" y="189"/>
                </a:lnTo>
                <a:lnTo>
                  <a:pt x="351" y="188"/>
                </a:lnTo>
                <a:lnTo>
                  <a:pt x="333" y="187"/>
                </a:lnTo>
                <a:lnTo>
                  <a:pt x="239" y="187"/>
                </a:lnTo>
                <a:close/>
              </a:path>
            </a:pathLst>
          </a:custGeom>
          <a:solidFill>
            <a:schemeClr val="bg1"/>
          </a:solidFill>
          <a:ln>
            <a:noFill/>
          </a:ln>
        </p:spPr>
        <p:txBody>
          <a:bodyPr vert="horz" wrap="square" lIns="0" tIns="0" rIns="0" bIns="0" numCol="1" anchor="t" anchorCtr="0" compatLnSpc="1">
            <a:prstTxWarp prst="textNoShape">
              <a:avLst/>
            </a:prstTxWarp>
            <a:noAutofit/>
          </a:bodyPr>
          <a:lstStyle/>
          <a:p>
            <a:endParaRPr lang="fi-FI" noProof="0">
              <a:solidFill>
                <a:schemeClr val="tx1"/>
              </a:solidFill>
            </a:endParaRPr>
          </a:p>
        </p:txBody>
      </p:sp>
    </p:spTree>
    <p:extLst>
      <p:ext uri="{BB962C8B-B14F-4D97-AF65-F5344CB8AC3E}">
        <p14:creationId xmlns:p14="http://schemas.microsoft.com/office/powerpoint/2010/main" val="20252594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Väliotsikko Kuvalla">
    <p:bg>
      <p:bgPr>
        <a:solidFill>
          <a:schemeClr val="tx2"/>
        </a:solidFill>
        <a:effectLst/>
      </p:bgPr>
    </p:bg>
    <p:spTree>
      <p:nvGrpSpPr>
        <p:cNvPr id="1" name=""/>
        <p:cNvGrpSpPr/>
        <p:nvPr/>
      </p:nvGrpSpPr>
      <p:grpSpPr>
        <a:xfrm>
          <a:off x="0" y="0"/>
          <a:ext cx="0" cy="0"/>
          <a:chOff x="0" y="0"/>
          <a:chExt cx="0" cy="0"/>
        </a:xfrm>
      </p:grpSpPr>
      <p:sp>
        <p:nvSpPr>
          <p:cNvPr id="10" name="Picture Placeholder 12">
            <a:extLst>
              <a:ext uri="{FF2B5EF4-FFF2-40B4-BE49-F238E27FC236}">
                <a16:creationId xmlns:a16="http://schemas.microsoft.com/office/drawing/2014/main" id="{B2B6860F-B462-3395-0D42-1D6C858E9F40}"/>
              </a:ext>
            </a:extLst>
          </p:cNvPr>
          <p:cNvSpPr>
            <a:spLocks noGrp="1"/>
          </p:cNvSpPr>
          <p:nvPr>
            <p:ph type="pic" sz="quarter" idx="20" hasCustomPrompt="1"/>
          </p:nvPr>
        </p:nvSpPr>
        <p:spPr>
          <a:xfrm>
            <a:off x="0" y="0"/>
            <a:ext cx="12192000" cy="6858000"/>
          </a:xfrm>
          <a:solidFill>
            <a:schemeClr val="tx2"/>
          </a:solidFill>
        </p:spPr>
        <p:txBody>
          <a:bodyPr/>
          <a:lstStyle>
            <a:lvl1pPr marL="0" indent="0">
              <a:buFontTx/>
              <a:buNone/>
              <a:defRPr sz="1000"/>
            </a:lvl1pPr>
          </a:lstStyle>
          <a:p>
            <a:pPr marL="0" marR="0" lvl="0" indent="0" algn="l" defTabSz="914400" rtl="0" eaLnBrk="1" fontAlgn="auto" latinLnBrk="0" hangingPunct="1">
              <a:lnSpc>
                <a:spcPct val="100000"/>
              </a:lnSpc>
              <a:spcBef>
                <a:spcPts val="600"/>
              </a:spcBef>
              <a:spcAft>
                <a:spcPts val="0"/>
              </a:spcAft>
              <a:buClr>
                <a:schemeClr val="accent1"/>
              </a:buClr>
              <a:buSzTx/>
              <a:buFontTx/>
              <a:buNone/>
              <a:tabLst/>
              <a:defRPr/>
            </a:pPr>
            <a:r>
              <a:rPr lang="en-GB" err="1"/>
              <a:t>Lisää</a:t>
            </a:r>
            <a:r>
              <a:rPr lang="en-GB"/>
              <a:t> </a:t>
            </a:r>
            <a:r>
              <a:rPr lang="en-GB" err="1"/>
              <a:t>kuva</a:t>
            </a:r>
            <a:endParaRPr lang="en-GB"/>
          </a:p>
          <a:p>
            <a:endParaRPr lang="en-GB"/>
          </a:p>
        </p:txBody>
      </p:sp>
      <p:sp>
        <p:nvSpPr>
          <p:cNvPr id="4" name="Date Placeholder 3">
            <a:extLst>
              <a:ext uri="{FF2B5EF4-FFF2-40B4-BE49-F238E27FC236}">
                <a16:creationId xmlns:a16="http://schemas.microsoft.com/office/drawing/2014/main" id="{6C997B08-CDC0-D9DA-023C-33EB2424589C}"/>
              </a:ext>
            </a:extLst>
          </p:cNvPr>
          <p:cNvSpPr>
            <a:spLocks noGrp="1"/>
          </p:cNvSpPr>
          <p:nvPr>
            <p:ph type="dt" sz="half" idx="10"/>
          </p:nvPr>
        </p:nvSpPr>
        <p:spPr/>
        <p:txBody>
          <a:bodyPr/>
          <a:lstStyle>
            <a:lvl1pPr>
              <a:defRPr>
                <a:solidFill>
                  <a:schemeClr val="bg1"/>
                </a:solidFill>
              </a:defRPr>
            </a:lvl1pPr>
          </a:lstStyle>
          <a:p>
            <a:fld id="{6312758F-9CFF-44AC-87FC-05E434B11F89}" type="datetime1">
              <a:rPr lang="fi-FI" noProof="0" smtClean="0"/>
              <a:t>16.8.2024</a:t>
            </a:fld>
            <a:endParaRPr lang="fi-FI" noProof="0"/>
          </a:p>
        </p:txBody>
      </p:sp>
      <p:sp>
        <p:nvSpPr>
          <p:cNvPr id="5" name="Footer Placeholder 4">
            <a:extLst>
              <a:ext uri="{FF2B5EF4-FFF2-40B4-BE49-F238E27FC236}">
                <a16:creationId xmlns:a16="http://schemas.microsoft.com/office/drawing/2014/main" id="{B846E968-BF71-89AA-C26E-10EFAEEEC9B7}"/>
              </a:ext>
            </a:extLst>
          </p:cNvPr>
          <p:cNvSpPr>
            <a:spLocks noGrp="1"/>
          </p:cNvSpPr>
          <p:nvPr>
            <p:ph type="ftr" sz="quarter" idx="11"/>
          </p:nvPr>
        </p:nvSpPr>
        <p:spPr/>
        <p:txBody>
          <a:bodyPr/>
          <a:lstStyle>
            <a:lvl1pPr>
              <a:defRPr>
                <a:solidFill>
                  <a:schemeClr val="bg1"/>
                </a:solidFill>
              </a:defRPr>
            </a:lvl1pPr>
          </a:lstStyle>
          <a:p>
            <a:r>
              <a:rPr lang="en-US" noProof="0"/>
              <a:t>© Confederation of Finnish Construction Industries RT</a:t>
            </a:r>
            <a:endParaRPr lang="fi-FI" noProof="0"/>
          </a:p>
        </p:txBody>
      </p:sp>
      <p:sp>
        <p:nvSpPr>
          <p:cNvPr id="6" name="Slide Number Placeholder 5">
            <a:extLst>
              <a:ext uri="{FF2B5EF4-FFF2-40B4-BE49-F238E27FC236}">
                <a16:creationId xmlns:a16="http://schemas.microsoft.com/office/drawing/2014/main" id="{E98EEA2C-E894-50CC-1D3C-CCAA51AAE9A3}"/>
              </a:ext>
            </a:extLst>
          </p:cNvPr>
          <p:cNvSpPr>
            <a:spLocks noGrp="1"/>
          </p:cNvSpPr>
          <p:nvPr>
            <p:ph type="sldNum" sz="quarter" idx="12"/>
          </p:nvPr>
        </p:nvSpPr>
        <p:spPr/>
        <p:txBody>
          <a:bodyPr/>
          <a:lstStyle>
            <a:lvl1pPr>
              <a:defRPr>
                <a:solidFill>
                  <a:schemeClr val="bg1"/>
                </a:solidFill>
              </a:defRPr>
            </a:lvl1pPr>
          </a:lstStyle>
          <a:p>
            <a:fld id="{DFD61EF7-2460-4EE9-A031-27FEBC4F9A95}" type="slidenum">
              <a:rPr lang="fi-FI" noProof="0" smtClean="0"/>
              <a:pPr/>
              <a:t>‹#›</a:t>
            </a:fld>
            <a:endParaRPr lang="fi-FI" noProof="0"/>
          </a:p>
        </p:txBody>
      </p:sp>
      <p:sp>
        <p:nvSpPr>
          <p:cNvPr id="7" name="Title 1">
            <a:extLst>
              <a:ext uri="{FF2B5EF4-FFF2-40B4-BE49-F238E27FC236}">
                <a16:creationId xmlns:a16="http://schemas.microsoft.com/office/drawing/2014/main" id="{0DBC2BCA-6E98-D0FC-A4D9-2479036B5BEB}"/>
              </a:ext>
            </a:extLst>
          </p:cNvPr>
          <p:cNvSpPr>
            <a:spLocks noGrp="1"/>
          </p:cNvSpPr>
          <p:nvPr>
            <p:ph type="ctrTitle"/>
          </p:nvPr>
        </p:nvSpPr>
        <p:spPr>
          <a:xfrm>
            <a:off x="1200150" y="2060575"/>
            <a:ext cx="9792394" cy="738664"/>
          </a:xfrm>
        </p:spPr>
        <p:txBody>
          <a:bodyPr anchor="t" anchorCtr="0">
            <a:spAutoFit/>
          </a:bodyPr>
          <a:lstStyle>
            <a:lvl1pPr algn="l">
              <a:defRPr sz="4800">
                <a:solidFill>
                  <a:schemeClr val="bg1"/>
                </a:solidFill>
              </a:defRPr>
            </a:lvl1pPr>
          </a:lstStyle>
          <a:p>
            <a:r>
              <a:rPr lang="fi-FI" noProof="0"/>
              <a:t>Muokkaa ots. perustyyl. napsautt.</a:t>
            </a:r>
          </a:p>
        </p:txBody>
      </p:sp>
      <p:sp>
        <p:nvSpPr>
          <p:cNvPr id="8" name="Subtitle 2">
            <a:extLst>
              <a:ext uri="{FF2B5EF4-FFF2-40B4-BE49-F238E27FC236}">
                <a16:creationId xmlns:a16="http://schemas.microsoft.com/office/drawing/2014/main" id="{64CB5395-4AF2-9EE9-D682-4F6C29D9E161}"/>
              </a:ext>
            </a:extLst>
          </p:cNvPr>
          <p:cNvSpPr>
            <a:spLocks noGrp="1"/>
          </p:cNvSpPr>
          <p:nvPr>
            <p:ph type="subTitle" idx="1"/>
          </p:nvPr>
        </p:nvSpPr>
        <p:spPr>
          <a:xfrm>
            <a:off x="1200150" y="3861048"/>
            <a:ext cx="9791700" cy="1512168"/>
          </a:xfrm>
        </p:spPr>
        <p:txBody>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sp>
        <p:nvSpPr>
          <p:cNvPr id="9" name="Text Placeholder 2">
            <a:extLst>
              <a:ext uri="{FF2B5EF4-FFF2-40B4-BE49-F238E27FC236}">
                <a16:creationId xmlns:a16="http://schemas.microsoft.com/office/drawing/2014/main" id="{8920EF67-855D-61E4-6831-B4B8E192566A}"/>
              </a:ext>
            </a:extLst>
          </p:cNvPr>
          <p:cNvSpPr>
            <a:spLocks noGrp="1"/>
          </p:cNvSpPr>
          <p:nvPr>
            <p:ph type="body" sz="quarter" idx="19"/>
          </p:nvPr>
        </p:nvSpPr>
        <p:spPr>
          <a:xfrm>
            <a:off x="11503213" y="6308625"/>
            <a:ext cx="280800" cy="216000"/>
          </a:xfrm>
          <a:blipFill>
            <a:blip r:embed="rId2"/>
            <a:stretch>
              <a:fillRect/>
            </a:stretch>
          </a:blipFill>
        </p:spPr>
        <p:txBody>
          <a:bodyPr/>
          <a:lstStyle>
            <a:lvl1pPr>
              <a:defRPr sz="100">
                <a:noFill/>
              </a:defRPr>
            </a:lvl1pPr>
          </a:lstStyle>
          <a:p>
            <a:pPr lvl="0"/>
            <a:r>
              <a:rPr lang="fi-FI"/>
              <a:t>Muokkaa tekstin perustyylejä napsauttamalla</a:t>
            </a:r>
          </a:p>
        </p:txBody>
      </p:sp>
    </p:spTree>
    <p:extLst>
      <p:ext uri="{BB962C8B-B14F-4D97-AF65-F5344CB8AC3E}">
        <p14:creationId xmlns:p14="http://schemas.microsoft.com/office/powerpoint/2010/main" val="1675582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Aloitusdia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89437-0A9F-6907-E834-ECE3DB625160}"/>
              </a:ext>
            </a:extLst>
          </p:cNvPr>
          <p:cNvSpPr>
            <a:spLocks noGrp="1"/>
          </p:cNvSpPr>
          <p:nvPr>
            <p:ph type="ctrTitle"/>
          </p:nvPr>
        </p:nvSpPr>
        <p:spPr>
          <a:xfrm>
            <a:off x="1200150" y="2060575"/>
            <a:ext cx="9791700" cy="2304529"/>
          </a:xfrm>
        </p:spPr>
        <p:txBody>
          <a:bodyPr anchor="t" anchorCtr="0"/>
          <a:lstStyle>
            <a:lvl1pPr algn="l">
              <a:defRPr sz="4800">
                <a:solidFill>
                  <a:schemeClr val="bg1"/>
                </a:solidFill>
              </a:defRPr>
            </a:lvl1pPr>
          </a:lstStyle>
          <a:p>
            <a:r>
              <a:rPr lang="fi-FI" noProof="0"/>
              <a:t>Muokkaa ots. perustyyl. napsautt.</a:t>
            </a:r>
          </a:p>
        </p:txBody>
      </p:sp>
      <p:sp>
        <p:nvSpPr>
          <p:cNvPr id="3" name="Subtitle 2">
            <a:extLst>
              <a:ext uri="{FF2B5EF4-FFF2-40B4-BE49-F238E27FC236}">
                <a16:creationId xmlns:a16="http://schemas.microsoft.com/office/drawing/2014/main" id="{5BA9B7E5-3139-76AA-C2C3-60620F1D9B49}"/>
              </a:ext>
            </a:extLst>
          </p:cNvPr>
          <p:cNvSpPr>
            <a:spLocks noGrp="1"/>
          </p:cNvSpPr>
          <p:nvPr>
            <p:ph type="subTitle" idx="1"/>
          </p:nvPr>
        </p:nvSpPr>
        <p:spPr>
          <a:xfrm>
            <a:off x="1200150" y="4509120"/>
            <a:ext cx="9791700" cy="864096"/>
          </a:xfrm>
        </p:spPr>
        <p:txBody>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sp>
        <p:nvSpPr>
          <p:cNvPr id="4" name="Date Placeholder 3">
            <a:extLst>
              <a:ext uri="{FF2B5EF4-FFF2-40B4-BE49-F238E27FC236}">
                <a16:creationId xmlns:a16="http://schemas.microsoft.com/office/drawing/2014/main" id="{B9898F4D-E89B-8263-EB37-8F8B305D4370}"/>
              </a:ext>
            </a:extLst>
          </p:cNvPr>
          <p:cNvSpPr>
            <a:spLocks noGrp="1"/>
          </p:cNvSpPr>
          <p:nvPr>
            <p:ph type="dt" sz="half" idx="10"/>
          </p:nvPr>
        </p:nvSpPr>
        <p:spPr/>
        <p:txBody>
          <a:bodyPr/>
          <a:lstStyle>
            <a:lvl1pPr>
              <a:defRPr>
                <a:noFill/>
              </a:defRPr>
            </a:lvl1pPr>
          </a:lstStyle>
          <a:p>
            <a:fld id="{A63C9B12-9E8E-4CA7-AEFB-0D3415DBA064}" type="datetime1">
              <a:rPr lang="fi-FI" noProof="0" smtClean="0"/>
              <a:t>16.8.2024</a:t>
            </a:fld>
            <a:endParaRPr lang="fi-FI" noProof="0"/>
          </a:p>
        </p:txBody>
      </p:sp>
      <p:sp>
        <p:nvSpPr>
          <p:cNvPr id="5" name="Footer Placeholder 4">
            <a:extLst>
              <a:ext uri="{FF2B5EF4-FFF2-40B4-BE49-F238E27FC236}">
                <a16:creationId xmlns:a16="http://schemas.microsoft.com/office/drawing/2014/main" id="{AEAB5C31-D7B7-0A4A-9FF1-A8910751F711}"/>
              </a:ext>
            </a:extLst>
          </p:cNvPr>
          <p:cNvSpPr>
            <a:spLocks noGrp="1"/>
          </p:cNvSpPr>
          <p:nvPr>
            <p:ph type="ftr" sz="quarter" idx="11"/>
          </p:nvPr>
        </p:nvSpPr>
        <p:spPr/>
        <p:txBody>
          <a:bodyPr/>
          <a:lstStyle>
            <a:lvl1pPr>
              <a:defRPr>
                <a:noFill/>
              </a:defRPr>
            </a:lvl1pPr>
          </a:lstStyle>
          <a:p>
            <a:r>
              <a:rPr lang="en-US" noProof="0"/>
              <a:t>© Confederation of Finnish Construction Industries RT</a:t>
            </a:r>
            <a:endParaRPr lang="fi-FI" noProof="0"/>
          </a:p>
        </p:txBody>
      </p:sp>
      <p:sp>
        <p:nvSpPr>
          <p:cNvPr id="6" name="Slide Number Placeholder 5">
            <a:extLst>
              <a:ext uri="{FF2B5EF4-FFF2-40B4-BE49-F238E27FC236}">
                <a16:creationId xmlns:a16="http://schemas.microsoft.com/office/drawing/2014/main" id="{92B9B765-A518-625F-2D82-59131FF13DC6}"/>
              </a:ext>
            </a:extLst>
          </p:cNvPr>
          <p:cNvSpPr>
            <a:spLocks noGrp="1"/>
          </p:cNvSpPr>
          <p:nvPr>
            <p:ph type="sldNum" sz="quarter" idx="12"/>
          </p:nvPr>
        </p:nvSpPr>
        <p:spPr/>
        <p:txBody>
          <a:bodyPr/>
          <a:lstStyle>
            <a:lvl1pPr>
              <a:defRPr>
                <a:noFill/>
              </a:defRPr>
            </a:lvl1pPr>
          </a:lstStyle>
          <a:p>
            <a:fld id="{DFD61EF7-2460-4EE9-A031-27FEBC4F9A95}" type="slidenum">
              <a:rPr lang="fi-FI" noProof="0" smtClean="0"/>
              <a:pPr/>
              <a:t>‹#›</a:t>
            </a:fld>
            <a:endParaRPr lang="fi-FI" noProof="0"/>
          </a:p>
        </p:txBody>
      </p:sp>
      <p:sp>
        <p:nvSpPr>
          <p:cNvPr id="7" name="Freeform 5">
            <a:extLst>
              <a:ext uri="{FF2B5EF4-FFF2-40B4-BE49-F238E27FC236}">
                <a16:creationId xmlns:a16="http://schemas.microsoft.com/office/drawing/2014/main" id="{5CD5646D-347F-0693-85B7-82EEFAEE1F74}"/>
              </a:ext>
            </a:extLst>
          </p:cNvPr>
          <p:cNvSpPr>
            <a:spLocks noChangeAspect="1" noEditPoints="1"/>
          </p:cNvSpPr>
          <p:nvPr userDrawn="1"/>
        </p:nvSpPr>
        <p:spPr bwMode="auto">
          <a:xfrm>
            <a:off x="407368" y="333375"/>
            <a:ext cx="2325003" cy="504000"/>
          </a:xfrm>
          <a:custGeom>
            <a:avLst/>
            <a:gdLst>
              <a:gd name="T0" fmla="*/ 11 w 4507"/>
              <a:gd name="T1" fmla="*/ 18 h 1954"/>
              <a:gd name="T2" fmla="*/ 659 w 4507"/>
              <a:gd name="T3" fmla="*/ 297 h 1954"/>
              <a:gd name="T4" fmla="*/ 666 w 4507"/>
              <a:gd name="T5" fmla="*/ 916 h 1954"/>
              <a:gd name="T6" fmla="*/ 347 w 4507"/>
              <a:gd name="T7" fmla="*/ 880 h 1954"/>
              <a:gd name="T8" fmla="*/ 471 w 4507"/>
              <a:gd name="T9" fmla="*/ 675 h 1954"/>
              <a:gd name="T10" fmla="*/ 375 w 4507"/>
              <a:gd name="T11" fmla="*/ 401 h 1954"/>
              <a:gd name="T12" fmla="*/ 1722 w 4507"/>
              <a:gd name="T13" fmla="*/ 26 h 1954"/>
              <a:gd name="T14" fmla="*/ 1804 w 4507"/>
              <a:gd name="T15" fmla="*/ 309 h 1954"/>
              <a:gd name="T16" fmla="*/ 1741 w 4507"/>
              <a:gd name="T17" fmla="*/ 269 h 1954"/>
              <a:gd name="T18" fmla="*/ 1854 w 4507"/>
              <a:gd name="T19" fmla="*/ 788 h 1954"/>
              <a:gd name="T20" fmla="*/ 2410 w 4507"/>
              <a:gd name="T21" fmla="*/ 18 h 1954"/>
              <a:gd name="T22" fmla="*/ 3053 w 4507"/>
              <a:gd name="T23" fmla="*/ 553 h 1954"/>
              <a:gd name="T24" fmla="*/ 3419 w 4507"/>
              <a:gd name="T25" fmla="*/ 539 h 1954"/>
              <a:gd name="T26" fmla="*/ 3595 w 4507"/>
              <a:gd name="T27" fmla="*/ 659 h 1954"/>
              <a:gd name="T28" fmla="*/ 3699 w 4507"/>
              <a:gd name="T29" fmla="*/ 697 h 1954"/>
              <a:gd name="T30" fmla="*/ 3842 w 4507"/>
              <a:gd name="T31" fmla="*/ 595 h 1954"/>
              <a:gd name="T32" fmla="*/ 3700 w 4507"/>
              <a:gd name="T33" fmla="*/ 806 h 1954"/>
              <a:gd name="T34" fmla="*/ 3943 w 4507"/>
              <a:gd name="T35" fmla="*/ 725 h 1954"/>
              <a:gd name="T36" fmla="*/ 4018 w 4507"/>
              <a:gd name="T37" fmla="*/ 689 h 1954"/>
              <a:gd name="T38" fmla="*/ 4124 w 4507"/>
              <a:gd name="T39" fmla="*/ 581 h 1954"/>
              <a:gd name="T40" fmla="*/ 3931 w 4507"/>
              <a:gd name="T41" fmla="*/ 269 h 1954"/>
              <a:gd name="T42" fmla="*/ 4017 w 4507"/>
              <a:gd name="T43" fmla="*/ 6 h 1954"/>
              <a:gd name="T44" fmla="*/ 4117 w 4507"/>
              <a:gd name="T45" fmla="*/ 228 h 1954"/>
              <a:gd name="T46" fmla="*/ 4005 w 4507"/>
              <a:gd name="T47" fmla="*/ 134 h 1954"/>
              <a:gd name="T48" fmla="*/ 4123 w 4507"/>
              <a:gd name="T49" fmla="*/ 383 h 1954"/>
              <a:gd name="T50" fmla="*/ 4174 w 4507"/>
              <a:gd name="T51" fmla="*/ 697 h 1954"/>
              <a:gd name="T52" fmla="*/ 1767 w 4507"/>
              <a:gd name="T53" fmla="*/ 1273 h 1954"/>
              <a:gd name="T54" fmla="*/ 2197 w 4507"/>
              <a:gd name="T55" fmla="*/ 1926 h 1954"/>
              <a:gd name="T56" fmla="*/ 2114 w 4507"/>
              <a:gd name="T57" fmla="*/ 1551 h 1954"/>
              <a:gd name="T58" fmla="*/ 2226 w 4507"/>
              <a:gd name="T59" fmla="*/ 1156 h 1954"/>
              <a:gd name="T60" fmla="*/ 2385 w 4507"/>
              <a:gd name="T61" fmla="*/ 1313 h 1954"/>
              <a:gd name="T62" fmla="*/ 2373 w 4507"/>
              <a:gd name="T63" fmla="*/ 1834 h 1954"/>
              <a:gd name="T64" fmla="*/ 2227 w 4507"/>
              <a:gd name="T65" fmla="*/ 1271 h 1954"/>
              <a:gd name="T66" fmla="*/ 2192 w 4507"/>
              <a:gd name="T67" fmla="*/ 1738 h 1954"/>
              <a:gd name="T68" fmla="*/ 2323 w 4507"/>
              <a:gd name="T69" fmla="*/ 1760 h 1954"/>
              <a:gd name="T70" fmla="*/ 2273 w 4507"/>
              <a:gd name="T71" fmla="*/ 1259 h 1954"/>
              <a:gd name="T72" fmla="*/ 3321 w 4507"/>
              <a:gd name="T73" fmla="*/ 1954 h 1954"/>
              <a:gd name="T74" fmla="*/ 3265 w 4507"/>
              <a:gd name="T75" fmla="*/ 1693 h 1954"/>
              <a:gd name="T76" fmla="*/ 3380 w 4507"/>
              <a:gd name="T77" fmla="*/ 1832 h 1954"/>
              <a:gd name="T78" fmla="*/ 3369 w 4507"/>
              <a:gd name="T79" fmla="*/ 1625 h 1954"/>
              <a:gd name="T80" fmla="*/ 3218 w 4507"/>
              <a:gd name="T81" fmla="*/ 1279 h 1954"/>
              <a:gd name="T82" fmla="*/ 3426 w 4507"/>
              <a:gd name="T83" fmla="*/ 1198 h 1954"/>
              <a:gd name="T84" fmla="*/ 3370 w 4507"/>
              <a:gd name="T85" fmla="*/ 1265 h 1954"/>
              <a:gd name="T86" fmla="*/ 3279 w 4507"/>
              <a:gd name="T87" fmla="*/ 1379 h 1954"/>
              <a:gd name="T88" fmla="*/ 3471 w 4507"/>
              <a:gd name="T89" fmla="*/ 1675 h 1954"/>
              <a:gd name="T90" fmla="*/ 3381 w 4507"/>
              <a:gd name="T91" fmla="*/ 1946 h 1954"/>
              <a:gd name="T92" fmla="*/ 3620 w 4507"/>
              <a:gd name="T93" fmla="*/ 1772 h 1954"/>
              <a:gd name="T94" fmla="*/ 3736 w 4507"/>
              <a:gd name="T95" fmla="*/ 1772 h 1954"/>
              <a:gd name="T96" fmla="*/ 3756 w 4507"/>
              <a:gd name="T97" fmla="*/ 1914 h 1954"/>
              <a:gd name="T98" fmla="*/ 3915 w 4507"/>
              <a:gd name="T99" fmla="*/ 1828 h 1954"/>
              <a:gd name="T100" fmla="*/ 4005 w 4507"/>
              <a:gd name="T101" fmla="*/ 1838 h 1954"/>
              <a:gd name="T102" fmla="*/ 4160 w 4507"/>
              <a:gd name="T103" fmla="*/ 1697 h 1954"/>
              <a:gd name="T104" fmla="*/ 4039 w 4507"/>
              <a:gd name="T105" fmla="*/ 1954 h 1954"/>
              <a:gd name="T106" fmla="*/ 4268 w 4507"/>
              <a:gd name="T107" fmla="*/ 1888 h 1954"/>
              <a:gd name="T108" fmla="*/ 4324 w 4507"/>
              <a:gd name="T109" fmla="*/ 1824 h 1954"/>
              <a:gd name="T110" fmla="*/ 4442 w 4507"/>
              <a:gd name="T111" fmla="*/ 1752 h 1954"/>
              <a:gd name="T112" fmla="*/ 4255 w 4507"/>
              <a:gd name="T113" fmla="*/ 1447 h 1954"/>
              <a:gd name="T114" fmla="*/ 4311 w 4507"/>
              <a:gd name="T115" fmla="*/ 1166 h 1954"/>
              <a:gd name="T116" fmla="*/ 4497 w 4507"/>
              <a:gd name="T117" fmla="*/ 1331 h 1954"/>
              <a:gd name="T118" fmla="*/ 4336 w 4507"/>
              <a:gd name="T119" fmla="*/ 1267 h 1954"/>
              <a:gd name="T120" fmla="*/ 4359 w 4507"/>
              <a:gd name="T121" fmla="*/ 1457 h 1954"/>
              <a:gd name="T122" fmla="*/ 4499 w 4507"/>
              <a:gd name="T123" fmla="*/ 1814 h 1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507" h="1954">
                <a:moveTo>
                  <a:pt x="4307" y="327"/>
                </a:moveTo>
                <a:lnTo>
                  <a:pt x="4377" y="327"/>
                </a:lnTo>
                <a:lnTo>
                  <a:pt x="4377" y="463"/>
                </a:lnTo>
                <a:lnTo>
                  <a:pt x="4307" y="463"/>
                </a:lnTo>
                <a:lnTo>
                  <a:pt x="4307" y="327"/>
                </a:lnTo>
                <a:close/>
                <a:moveTo>
                  <a:pt x="1248" y="18"/>
                </a:moveTo>
                <a:lnTo>
                  <a:pt x="1248" y="473"/>
                </a:lnTo>
                <a:lnTo>
                  <a:pt x="1051" y="473"/>
                </a:lnTo>
                <a:lnTo>
                  <a:pt x="1051" y="1936"/>
                </a:lnTo>
                <a:lnTo>
                  <a:pt x="821" y="1936"/>
                </a:lnTo>
                <a:lnTo>
                  <a:pt x="821" y="473"/>
                </a:lnTo>
                <a:lnTo>
                  <a:pt x="655" y="18"/>
                </a:lnTo>
                <a:lnTo>
                  <a:pt x="1248" y="18"/>
                </a:lnTo>
                <a:close/>
                <a:moveTo>
                  <a:pt x="0" y="1481"/>
                </a:moveTo>
                <a:lnTo>
                  <a:pt x="230" y="1481"/>
                </a:lnTo>
                <a:lnTo>
                  <a:pt x="230" y="1936"/>
                </a:lnTo>
                <a:lnTo>
                  <a:pt x="0" y="1936"/>
                </a:lnTo>
                <a:lnTo>
                  <a:pt x="0" y="1481"/>
                </a:lnTo>
                <a:close/>
                <a:moveTo>
                  <a:pt x="487" y="1186"/>
                </a:moveTo>
                <a:lnTo>
                  <a:pt x="752" y="1936"/>
                </a:lnTo>
                <a:lnTo>
                  <a:pt x="495" y="1936"/>
                </a:lnTo>
                <a:lnTo>
                  <a:pt x="11" y="559"/>
                </a:lnTo>
                <a:lnTo>
                  <a:pt x="11" y="18"/>
                </a:lnTo>
                <a:lnTo>
                  <a:pt x="309" y="18"/>
                </a:lnTo>
                <a:lnTo>
                  <a:pt x="335" y="18"/>
                </a:lnTo>
                <a:lnTo>
                  <a:pt x="359" y="20"/>
                </a:lnTo>
                <a:lnTo>
                  <a:pt x="382" y="24"/>
                </a:lnTo>
                <a:lnTo>
                  <a:pt x="404" y="30"/>
                </a:lnTo>
                <a:lnTo>
                  <a:pt x="426" y="36"/>
                </a:lnTo>
                <a:lnTo>
                  <a:pt x="447" y="44"/>
                </a:lnTo>
                <a:lnTo>
                  <a:pt x="467" y="52"/>
                </a:lnTo>
                <a:lnTo>
                  <a:pt x="476" y="58"/>
                </a:lnTo>
                <a:lnTo>
                  <a:pt x="486" y="62"/>
                </a:lnTo>
                <a:lnTo>
                  <a:pt x="504" y="74"/>
                </a:lnTo>
                <a:lnTo>
                  <a:pt x="521" y="88"/>
                </a:lnTo>
                <a:lnTo>
                  <a:pt x="538" y="102"/>
                </a:lnTo>
                <a:lnTo>
                  <a:pt x="553" y="116"/>
                </a:lnTo>
                <a:lnTo>
                  <a:pt x="569" y="132"/>
                </a:lnTo>
                <a:lnTo>
                  <a:pt x="583" y="150"/>
                </a:lnTo>
                <a:lnTo>
                  <a:pt x="596" y="168"/>
                </a:lnTo>
                <a:lnTo>
                  <a:pt x="609" y="188"/>
                </a:lnTo>
                <a:lnTo>
                  <a:pt x="620" y="208"/>
                </a:lnTo>
                <a:lnTo>
                  <a:pt x="631" y="230"/>
                </a:lnTo>
                <a:lnTo>
                  <a:pt x="641" y="251"/>
                </a:lnTo>
                <a:lnTo>
                  <a:pt x="650" y="273"/>
                </a:lnTo>
                <a:lnTo>
                  <a:pt x="659" y="297"/>
                </a:lnTo>
                <a:lnTo>
                  <a:pt x="666" y="323"/>
                </a:lnTo>
                <a:lnTo>
                  <a:pt x="673" y="349"/>
                </a:lnTo>
                <a:lnTo>
                  <a:pt x="680" y="375"/>
                </a:lnTo>
                <a:lnTo>
                  <a:pt x="685" y="401"/>
                </a:lnTo>
                <a:lnTo>
                  <a:pt x="690" y="429"/>
                </a:lnTo>
                <a:lnTo>
                  <a:pt x="694" y="459"/>
                </a:lnTo>
                <a:lnTo>
                  <a:pt x="697" y="487"/>
                </a:lnTo>
                <a:lnTo>
                  <a:pt x="699" y="517"/>
                </a:lnTo>
                <a:lnTo>
                  <a:pt x="701" y="547"/>
                </a:lnTo>
                <a:lnTo>
                  <a:pt x="702" y="579"/>
                </a:lnTo>
                <a:lnTo>
                  <a:pt x="703" y="611"/>
                </a:lnTo>
                <a:lnTo>
                  <a:pt x="702" y="661"/>
                </a:lnTo>
                <a:lnTo>
                  <a:pt x="701" y="687"/>
                </a:lnTo>
                <a:lnTo>
                  <a:pt x="699" y="711"/>
                </a:lnTo>
                <a:lnTo>
                  <a:pt x="697" y="735"/>
                </a:lnTo>
                <a:lnTo>
                  <a:pt x="695" y="758"/>
                </a:lnTo>
                <a:lnTo>
                  <a:pt x="692" y="782"/>
                </a:lnTo>
                <a:lnTo>
                  <a:pt x="689" y="806"/>
                </a:lnTo>
                <a:lnTo>
                  <a:pt x="685" y="830"/>
                </a:lnTo>
                <a:lnTo>
                  <a:pt x="681" y="852"/>
                </a:lnTo>
                <a:lnTo>
                  <a:pt x="677" y="874"/>
                </a:lnTo>
                <a:lnTo>
                  <a:pt x="672" y="896"/>
                </a:lnTo>
                <a:lnTo>
                  <a:pt x="666" y="916"/>
                </a:lnTo>
                <a:lnTo>
                  <a:pt x="661" y="938"/>
                </a:lnTo>
                <a:lnTo>
                  <a:pt x="655" y="958"/>
                </a:lnTo>
                <a:lnTo>
                  <a:pt x="648" y="976"/>
                </a:lnTo>
                <a:lnTo>
                  <a:pt x="641" y="996"/>
                </a:lnTo>
                <a:lnTo>
                  <a:pt x="634" y="1014"/>
                </a:lnTo>
                <a:lnTo>
                  <a:pt x="626" y="1030"/>
                </a:lnTo>
                <a:lnTo>
                  <a:pt x="618" y="1048"/>
                </a:lnTo>
                <a:lnTo>
                  <a:pt x="609" y="1064"/>
                </a:lnTo>
                <a:lnTo>
                  <a:pt x="600" y="1080"/>
                </a:lnTo>
                <a:lnTo>
                  <a:pt x="591" y="1094"/>
                </a:lnTo>
                <a:lnTo>
                  <a:pt x="581" y="1108"/>
                </a:lnTo>
                <a:lnTo>
                  <a:pt x="571" y="1120"/>
                </a:lnTo>
                <a:lnTo>
                  <a:pt x="559" y="1132"/>
                </a:lnTo>
                <a:lnTo>
                  <a:pt x="548" y="1144"/>
                </a:lnTo>
                <a:lnTo>
                  <a:pt x="537" y="1154"/>
                </a:lnTo>
                <a:lnTo>
                  <a:pt x="525" y="1164"/>
                </a:lnTo>
                <a:lnTo>
                  <a:pt x="513" y="1172"/>
                </a:lnTo>
                <a:lnTo>
                  <a:pt x="500" y="1180"/>
                </a:lnTo>
                <a:lnTo>
                  <a:pt x="487" y="1186"/>
                </a:lnTo>
                <a:close/>
                <a:moveTo>
                  <a:pt x="239" y="391"/>
                </a:moveTo>
                <a:lnTo>
                  <a:pt x="239" y="880"/>
                </a:lnTo>
                <a:lnTo>
                  <a:pt x="337" y="880"/>
                </a:lnTo>
                <a:lnTo>
                  <a:pt x="347" y="880"/>
                </a:lnTo>
                <a:lnTo>
                  <a:pt x="357" y="880"/>
                </a:lnTo>
                <a:lnTo>
                  <a:pt x="367" y="878"/>
                </a:lnTo>
                <a:lnTo>
                  <a:pt x="376" y="874"/>
                </a:lnTo>
                <a:lnTo>
                  <a:pt x="384" y="872"/>
                </a:lnTo>
                <a:lnTo>
                  <a:pt x="392" y="868"/>
                </a:lnTo>
                <a:lnTo>
                  <a:pt x="400" y="862"/>
                </a:lnTo>
                <a:lnTo>
                  <a:pt x="407" y="858"/>
                </a:lnTo>
                <a:lnTo>
                  <a:pt x="413" y="852"/>
                </a:lnTo>
                <a:lnTo>
                  <a:pt x="419" y="844"/>
                </a:lnTo>
                <a:lnTo>
                  <a:pt x="425" y="838"/>
                </a:lnTo>
                <a:lnTo>
                  <a:pt x="430" y="830"/>
                </a:lnTo>
                <a:lnTo>
                  <a:pt x="435" y="822"/>
                </a:lnTo>
                <a:lnTo>
                  <a:pt x="440" y="814"/>
                </a:lnTo>
                <a:lnTo>
                  <a:pt x="444" y="806"/>
                </a:lnTo>
                <a:lnTo>
                  <a:pt x="448" y="796"/>
                </a:lnTo>
                <a:lnTo>
                  <a:pt x="451" y="788"/>
                </a:lnTo>
                <a:lnTo>
                  <a:pt x="454" y="778"/>
                </a:lnTo>
                <a:lnTo>
                  <a:pt x="457" y="768"/>
                </a:lnTo>
                <a:lnTo>
                  <a:pt x="460" y="758"/>
                </a:lnTo>
                <a:lnTo>
                  <a:pt x="464" y="738"/>
                </a:lnTo>
                <a:lnTo>
                  <a:pt x="467" y="717"/>
                </a:lnTo>
                <a:lnTo>
                  <a:pt x="470" y="697"/>
                </a:lnTo>
                <a:lnTo>
                  <a:pt x="471" y="675"/>
                </a:lnTo>
                <a:lnTo>
                  <a:pt x="472" y="655"/>
                </a:lnTo>
                <a:lnTo>
                  <a:pt x="472" y="635"/>
                </a:lnTo>
                <a:lnTo>
                  <a:pt x="472" y="615"/>
                </a:lnTo>
                <a:lnTo>
                  <a:pt x="470" y="593"/>
                </a:lnTo>
                <a:lnTo>
                  <a:pt x="468" y="573"/>
                </a:lnTo>
                <a:lnTo>
                  <a:pt x="464" y="551"/>
                </a:lnTo>
                <a:lnTo>
                  <a:pt x="462" y="541"/>
                </a:lnTo>
                <a:lnTo>
                  <a:pt x="459" y="531"/>
                </a:lnTo>
                <a:lnTo>
                  <a:pt x="457" y="521"/>
                </a:lnTo>
                <a:lnTo>
                  <a:pt x="454" y="511"/>
                </a:lnTo>
                <a:lnTo>
                  <a:pt x="447" y="491"/>
                </a:lnTo>
                <a:lnTo>
                  <a:pt x="443" y="483"/>
                </a:lnTo>
                <a:lnTo>
                  <a:pt x="439" y="473"/>
                </a:lnTo>
                <a:lnTo>
                  <a:pt x="435" y="465"/>
                </a:lnTo>
                <a:lnTo>
                  <a:pt x="430" y="457"/>
                </a:lnTo>
                <a:lnTo>
                  <a:pt x="420" y="441"/>
                </a:lnTo>
                <a:lnTo>
                  <a:pt x="414" y="433"/>
                </a:lnTo>
                <a:lnTo>
                  <a:pt x="408" y="427"/>
                </a:lnTo>
                <a:lnTo>
                  <a:pt x="402" y="421"/>
                </a:lnTo>
                <a:lnTo>
                  <a:pt x="396" y="415"/>
                </a:lnTo>
                <a:lnTo>
                  <a:pt x="389" y="409"/>
                </a:lnTo>
                <a:lnTo>
                  <a:pt x="382" y="405"/>
                </a:lnTo>
                <a:lnTo>
                  <a:pt x="375" y="401"/>
                </a:lnTo>
                <a:lnTo>
                  <a:pt x="367" y="397"/>
                </a:lnTo>
                <a:lnTo>
                  <a:pt x="359" y="395"/>
                </a:lnTo>
                <a:lnTo>
                  <a:pt x="351" y="393"/>
                </a:lnTo>
                <a:lnTo>
                  <a:pt x="333" y="391"/>
                </a:lnTo>
                <a:lnTo>
                  <a:pt x="239" y="391"/>
                </a:lnTo>
                <a:close/>
                <a:moveTo>
                  <a:pt x="1780" y="395"/>
                </a:moveTo>
                <a:lnTo>
                  <a:pt x="1776" y="403"/>
                </a:lnTo>
                <a:lnTo>
                  <a:pt x="1772" y="411"/>
                </a:lnTo>
                <a:lnTo>
                  <a:pt x="1763" y="423"/>
                </a:lnTo>
                <a:lnTo>
                  <a:pt x="1754" y="433"/>
                </a:lnTo>
                <a:lnTo>
                  <a:pt x="1743" y="443"/>
                </a:lnTo>
                <a:lnTo>
                  <a:pt x="1814" y="788"/>
                </a:lnTo>
                <a:lnTo>
                  <a:pt x="1742" y="788"/>
                </a:lnTo>
                <a:lnTo>
                  <a:pt x="1683" y="465"/>
                </a:lnTo>
                <a:lnTo>
                  <a:pt x="1607" y="465"/>
                </a:lnTo>
                <a:lnTo>
                  <a:pt x="1607" y="788"/>
                </a:lnTo>
                <a:lnTo>
                  <a:pt x="1543" y="788"/>
                </a:lnTo>
                <a:lnTo>
                  <a:pt x="1543" y="18"/>
                </a:lnTo>
                <a:lnTo>
                  <a:pt x="1681" y="18"/>
                </a:lnTo>
                <a:lnTo>
                  <a:pt x="1696" y="18"/>
                </a:lnTo>
                <a:lnTo>
                  <a:pt x="1703" y="20"/>
                </a:lnTo>
                <a:lnTo>
                  <a:pt x="1710" y="22"/>
                </a:lnTo>
                <a:lnTo>
                  <a:pt x="1722" y="26"/>
                </a:lnTo>
                <a:lnTo>
                  <a:pt x="1734" y="32"/>
                </a:lnTo>
                <a:lnTo>
                  <a:pt x="1745" y="40"/>
                </a:lnTo>
                <a:lnTo>
                  <a:pt x="1755" y="50"/>
                </a:lnTo>
                <a:lnTo>
                  <a:pt x="1765" y="62"/>
                </a:lnTo>
                <a:lnTo>
                  <a:pt x="1769" y="68"/>
                </a:lnTo>
                <a:lnTo>
                  <a:pt x="1773" y="76"/>
                </a:lnTo>
                <a:lnTo>
                  <a:pt x="1781" y="92"/>
                </a:lnTo>
                <a:lnTo>
                  <a:pt x="1788" y="108"/>
                </a:lnTo>
                <a:lnTo>
                  <a:pt x="1791" y="118"/>
                </a:lnTo>
                <a:lnTo>
                  <a:pt x="1794" y="126"/>
                </a:lnTo>
                <a:lnTo>
                  <a:pt x="1799" y="146"/>
                </a:lnTo>
                <a:lnTo>
                  <a:pt x="1803" y="168"/>
                </a:lnTo>
                <a:lnTo>
                  <a:pt x="1805" y="178"/>
                </a:lnTo>
                <a:lnTo>
                  <a:pt x="1806" y="190"/>
                </a:lnTo>
                <a:lnTo>
                  <a:pt x="1807" y="200"/>
                </a:lnTo>
                <a:lnTo>
                  <a:pt x="1808" y="212"/>
                </a:lnTo>
                <a:lnTo>
                  <a:pt x="1808" y="224"/>
                </a:lnTo>
                <a:lnTo>
                  <a:pt x="1808" y="236"/>
                </a:lnTo>
                <a:lnTo>
                  <a:pt x="1808" y="263"/>
                </a:lnTo>
                <a:lnTo>
                  <a:pt x="1807" y="275"/>
                </a:lnTo>
                <a:lnTo>
                  <a:pt x="1806" y="287"/>
                </a:lnTo>
                <a:lnTo>
                  <a:pt x="1805" y="299"/>
                </a:lnTo>
                <a:lnTo>
                  <a:pt x="1804" y="309"/>
                </a:lnTo>
                <a:lnTo>
                  <a:pt x="1801" y="331"/>
                </a:lnTo>
                <a:lnTo>
                  <a:pt x="1797" y="349"/>
                </a:lnTo>
                <a:lnTo>
                  <a:pt x="1792" y="367"/>
                </a:lnTo>
                <a:lnTo>
                  <a:pt x="1786" y="381"/>
                </a:lnTo>
                <a:lnTo>
                  <a:pt x="1780" y="395"/>
                </a:lnTo>
                <a:close/>
                <a:moveTo>
                  <a:pt x="1678" y="122"/>
                </a:moveTo>
                <a:lnTo>
                  <a:pt x="1607" y="122"/>
                </a:lnTo>
                <a:lnTo>
                  <a:pt x="1607" y="365"/>
                </a:lnTo>
                <a:lnTo>
                  <a:pt x="1678" y="365"/>
                </a:lnTo>
                <a:lnTo>
                  <a:pt x="1686" y="363"/>
                </a:lnTo>
                <a:lnTo>
                  <a:pt x="1694" y="361"/>
                </a:lnTo>
                <a:lnTo>
                  <a:pt x="1700" y="359"/>
                </a:lnTo>
                <a:lnTo>
                  <a:pt x="1707" y="355"/>
                </a:lnTo>
                <a:lnTo>
                  <a:pt x="1712" y="351"/>
                </a:lnTo>
                <a:lnTo>
                  <a:pt x="1717" y="345"/>
                </a:lnTo>
                <a:lnTo>
                  <a:pt x="1722" y="339"/>
                </a:lnTo>
                <a:lnTo>
                  <a:pt x="1726" y="331"/>
                </a:lnTo>
                <a:lnTo>
                  <a:pt x="1730" y="323"/>
                </a:lnTo>
                <a:lnTo>
                  <a:pt x="1733" y="313"/>
                </a:lnTo>
                <a:lnTo>
                  <a:pt x="1736" y="303"/>
                </a:lnTo>
                <a:lnTo>
                  <a:pt x="1738" y="293"/>
                </a:lnTo>
                <a:lnTo>
                  <a:pt x="1740" y="281"/>
                </a:lnTo>
                <a:lnTo>
                  <a:pt x="1741" y="269"/>
                </a:lnTo>
                <a:lnTo>
                  <a:pt x="1742" y="257"/>
                </a:lnTo>
                <a:lnTo>
                  <a:pt x="1742" y="244"/>
                </a:lnTo>
                <a:lnTo>
                  <a:pt x="1742" y="230"/>
                </a:lnTo>
                <a:lnTo>
                  <a:pt x="1742" y="218"/>
                </a:lnTo>
                <a:lnTo>
                  <a:pt x="1740" y="206"/>
                </a:lnTo>
                <a:lnTo>
                  <a:pt x="1739" y="194"/>
                </a:lnTo>
                <a:lnTo>
                  <a:pt x="1737" y="184"/>
                </a:lnTo>
                <a:lnTo>
                  <a:pt x="1734" y="174"/>
                </a:lnTo>
                <a:lnTo>
                  <a:pt x="1731" y="164"/>
                </a:lnTo>
                <a:lnTo>
                  <a:pt x="1728" y="156"/>
                </a:lnTo>
                <a:lnTo>
                  <a:pt x="1723" y="148"/>
                </a:lnTo>
                <a:lnTo>
                  <a:pt x="1719" y="142"/>
                </a:lnTo>
                <a:lnTo>
                  <a:pt x="1713" y="136"/>
                </a:lnTo>
                <a:lnTo>
                  <a:pt x="1708" y="132"/>
                </a:lnTo>
                <a:lnTo>
                  <a:pt x="1701" y="128"/>
                </a:lnTo>
                <a:lnTo>
                  <a:pt x="1694" y="124"/>
                </a:lnTo>
                <a:lnTo>
                  <a:pt x="1686" y="122"/>
                </a:lnTo>
                <a:lnTo>
                  <a:pt x="1678" y="122"/>
                </a:lnTo>
                <a:close/>
                <a:moveTo>
                  <a:pt x="2090" y="788"/>
                </a:moveTo>
                <a:lnTo>
                  <a:pt x="2069" y="635"/>
                </a:lnTo>
                <a:lnTo>
                  <a:pt x="1942" y="635"/>
                </a:lnTo>
                <a:lnTo>
                  <a:pt x="1921" y="788"/>
                </a:lnTo>
                <a:lnTo>
                  <a:pt x="1854" y="788"/>
                </a:lnTo>
                <a:lnTo>
                  <a:pt x="1975" y="18"/>
                </a:lnTo>
                <a:lnTo>
                  <a:pt x="2037" y="18"/>
                </a:lnTo>
                <a:lnTo>
                  <a:pt x="2160" y="788"/>
                </a:lnTo>
                <a:lnTo>
                  <a:pt x="2090" y="788"/>
                </a:lnTo>
                <a:close/>
                <a:moveTo>
                  <a:pt x="2026" y="323"/>
                </a:moveTo>
                <a:lnTo>
                  <a:pt x="2015" y="250"/>
                </a:lnTo>
                <a:lnTo>
                  <a:pt x="2010" y="210"/>
                </a:lnTo>
                <a:lnTo>
                  <a:pt x="2006" y="170"/>
                </a:lnTo>
                <a:lnTo>
                  <a:pt x="2001" y="210"/>
                </a:lnTo>
                <a:lnTo>
                  <a:pt x="1996" y="250"/>
                </a:lnTo>
                <a:lnTo>
                  <a:pt x="1986" y="325"/>
                </a:lnTo>
                <a:lnTo>
                  <a:pt x="1957" y="529"/>
                </a:lnTo>
                <a:lnTo>
                  <a:pt x="2053" y="529"/>
                </a:lnTo>
                <a:lnTo>
                  <a:pt x="2026" y="323"/>
                </a:lnTo>
                <a:close/>
                <a:moveTo>
                  <a:pt x="2419" y="788"/>
                </a:moveTo>
                <a:lnTo>
                  <a:pt x="2323" y="431"/>
                </a:lnTo>
                <a:lnTo>
                  <a:pt x="2285" y="527"/>
                </a:lnTo>
                <a:lnTo>
                  <a:pt x="2285" y="788"/>
                </a:lnTo>
                <a:lnTo>
                  <a:pt x="2220" y="788"/>
                </a:lnTo>
                <a:lnTo>
                  <a:pt x="2220" y="18"/>
                </a:lnTo>
                <a:lnTo>
                  <a:pt x="2285" y="18"/>
                </a:lnTo>
                <a:lnTo>
                  <a:pt x="2285" y="347"/>
                </a:lnTo>
                <a:lnTo>
                  <a:pt x="2410" y="18"/>
                </a:lnTo>
                <a:lnTo>
                  <a:pt x="2492" y="18"/>
                </a:lnTo>
                <a:lnTo>
                  <a:pt x="2363" y="333"/>
                </a:lnTo>
                <a:lnTo>
                  <a:pt x="2498" y="788"/>
                </a:lnTo>
                <a:lnTo>
                  <a:pt x="2419" y="788"/>
                </a:lnTo>
                <a:close/>
                <a:moveTo>
                  <a:pt x="2558" y="788"/>
                </a:moveTo>
                <a:lnTo>
                  <a:pt x="2558" y="18"/>
                </a:lnTo>
                <a:lnTo>
                  <a:pt x="2786" y="18"/>
                </a:lnTo>
                <a:lnTo>
                  <a:pt x="2786" y="126"/>
                </a:lnTo>
                <a:lnTo>
                  <a:pt x="2623" y="126"/>
                </a:lnTo>
                <a:lnTo>
                  <a:pt x="2623" y="341"/>
                </a:lnTo>
                <a:lnTo>
                  <a:pt x="2756" y="341"/>
                </a:lnTo>
                <a:lnTo>
                  <a:pt x="2756" y="445"/>
                </a:lnTo>
                <a:lnTo>
                  <a:pt x="2623" y="445"/>
                </a:lnTo>
                <a:lnTo>
                  <a:pt x="2623" y="683"/>
                </a:lnTo>
                <a:lnTo>
                  <a:pt x="2786" y="683"/>
                </a:lnTo>
                <a:lnTo>
                  <a:pt x="2786" y="788"/>
                </a:lnTo>
                <a:lnTo>
                  <a:pt x="2558" y="788"/>
                </a:lnTo>
                <a:close/>
                <a:moveTo>
                  <a:pt x="2939" y="18"/>
                </a:moveTo>
                <a:lnTo>
                  <a:pt x="3030" y="439"/>
                </a:lnTo>
                <a:lnTo>
                  <a:pt x="3038" y="477"/>
                </a:lnTo>
                <a:lnTo>
                  <a:pt x="3042" y="495"/>
                </a:lnTo>
                <a:lnTo>
                  <a:pt x="3046" y="515"/>
                </a:lnTo>
                <a:lnTo>
                  <a:pt x="3053" y="553"/>
                </a:lnTo>
                <a:lnTo>
                  <a:pt x="3060" y="595"/>
                </a:lnTo>
                <a:lnTo>
                  <a:pt x="3060" y="509"/>
                </a:lnTo>
                <a:lnTo>
                  <a:pt x="3059" y="421"/>
                </a:lnTo>
                <a:lnTo>
                  <a:pt x="3059" y="18"/>
                </a:lnTo>
                <a:lnTo>
                  <a:pt x="3124" y="18"/>
                </a:lnTo>
                <a:lnTo>
                  <a:pt x="3124" y="788"/>
                </a:lnTo>
                <a:lnTo>
                  <a:pt x="3046" y="788"/>
                </a:lnTo>
                <a:lnTo>
                  <a:pt x="2954" y="369"/>
                </a:lnTo>
                <a:lnTo>
                  <a:pt x="2946" y="331"/>
                </a:lnTo>
                <a:lnTo>
                  <a:pt x="2938" y="293"/>
                </a:lnTo>
                <a:lnTo>
                  <a:pt x="2931" y="255"/>
                </a:lnTo>
                <a:lnTo>
                  <a:pt x="2923" y="214"/>
                </a:lnTo>
                <a:lnTo>
                  <a:pt x="2924" y="389"/>
                </a:lnTo>
                <a:lnTo>
                  <a:pt x="2924" y="790"/>
                </a:lnTo>
                <a:lnTo>
                  <a:pt x="2859" y="790"/>
                </a:lnTo>
                <a:lnTo>
                  <a:pt x="2859" y="18"/>
                </a:lnTo>
                <a:lnTo>
                  <a:pt x="2939" y="18"/>
                </a:lnTo>
                <a:close/>
                <a:moveTo>
                  <a:pt x="3306" y="18"/>
                </a:moveTo>
                <a:lnTo>
                  <a:pt x="3396" y="425"/>
                </a:lnTo>
                <a:lnTo>
                  <a:pt x="3404" y="463"/>
                </a:lnTo>
                <a:lnTo>
                  <a:pt x="3408" y="481"/>
                </a:lnTo>
                <a:lnTo>
                  <a:pt x="3412" y="501"/>
                </a:lnTo>
                <a:lnTo>
                  <a:pt x="3419" y="539"/>
                </a:lnTo>
                <a:lnTo>
                  <a:pt x="3426" y="581"/>
                </a:lnTo>
                <a:lnTo>
                  <a:pt x="3426" y="495"/>
                </a:lnTo>
                <a:lnTo>
                  <a:pt x="3426" y="407"/>
                </a:lnTo>
                <a:lnTo>
                  <a:pt x="3426" y="18"/>
                </a:lnTo>
                <a:lnTo>
                  <a:pt x="3491" y="18"/>
                </a:lnTo>
                <a:lnTo>
                  <a:pt x="3491" y="788"/>
                </a:lnTo>
                <a:lnTo>
                  <a:pt x="3412" y="788"/>
                </a:lnTo>
                <a:lnTo>
                  <a:pt x="3320" y="383"/>
                </a:lnTo>
                <a:lnTo>
                  <a:pt x="3312" y="345"/>
                </a:lnTo>
                <a:lnTo>
                  <a:pt x="3305" y="307"/>
                </a:lnTo>
                <a:lnTo>
                  <a:pt x="3297" y="269"/>
                </a:lnTo>
                <a:lnTo>
                  <a:pt x="3290" y="228"/>
                </a:lnTo>
                <a:lnTo>
                  <a:pt x="3290" y="403"/>
                </a:lnTo>
                <a:lnTo>
                  <a:pt x="3290" y="788"/>
                </a:lnTo>
                <a:lnTo>
                  <a:pt x="3226" y="788"/>
                </a:lnTo>
                <a:lnTo>
                  <a:pt x="3226" y="18"/>
                </a:lnTo>
                <a:lnTo>
                  <a:pt x="3306" y="18"/>
                </a:lnTo>
                <a:close/>
                <a:moveTo>
                  <a:pt x="3618" y="735"/>
                </a:moveTo>
                <a:lnTo>
                  <a:pt x="3611" y="719"/>
                </a:lnTo>
                <a:lnTo>
                  <a:pt x="3605" y="701"/>
                </a:lnTo>
                <a:lnTo>
                  <a:pt x="3599" y="681"/>
                </a:lnTo>
                <a:lnTo>
                  <a:pt x="3597" y="669"/>
                </a:lnTo>
                <a:lnTo>
                  <a:pt x="3595" y="659"/>
                </a:lnTo>
                <a:lnTo>
                  <a:pt x="3591" y="635"/>
                </a:lnTo>
                <a:lnTo>
                  <a:pt x="3589" y="609"/>
                </a:lnTo>
                <a:lnTo>
                  <a:pt x="3588" y="595"/>
                </a:lnTo>
                <a:lnTo>
                  <a:pt x="3587" y="581"/>
                </a:lnTo>
                <a:lnTo>
                  <a:pt x="3587" y="549"/>
                </a:lnTo>
                <a:lnTo>
                  <a:pt x="3587" y="18"/>
                </a:lnTo>
                <a:lnTo>
                  <a:pt x="3652" y="18"/>
                </a:lnTo>
                <a:lnTo>
                  <a:pt x="3652" y="543"/>
                </a:lnTo>
                <a:lnTo>
                  <a:pt x="3652" y="563"/>
                </a:lnTo>
                <a:lnTo>
                  <a:pt x="3652" y="581"/>
                </a:lnTo>
                <a:lnTo>
                  <a:pt x="3653" y="597"/>
                </a:lnTo>
                <a:lnTo>
                  <a:pt x="3655" y="611"/>
                </a:lnTo>
                <a:lnTo>
                  <a:pt x="3657" y="625"/>
                </a:lnTo>
                <a:lnTo>
                  <a:pt x="3659" y="637"/>
                </a:lnTo>
                <a:lnTo>
                  <a:pt x="3662" y="649"/>
                </a:lnTo>
                <a:lnTo>
                  <a:pt x="3665" y="659"/>
                </a:lnTo>
                <a:lnTo>
                  <a:pt x="3669" y="667"/>
                </a:lnTo>
                <a:lnTo>
                  <a:pt x="3674" y="675"/>
                </a:lnTo>
                <a:lnTo>
                  <a:pt x="3679" y="683"/>
                </a:lnTo>
                <a:lnTo>
                  <a:pt x="3685" y="689"/>
                </a:lnTo>
                <a:lnTo>
                  <a:pt x="3688" y="691"/>
                </a:lnTo>
                <a:lnTo>
                  <a:pt x="3692" y="693"/>
                </a:lnTo>
                <a:lnTo>
                  <a:pt x="3699" y="697"/>
                </a:lnTo>
                <a:lnTo>
                  <a:pt x="3706" y="699"/>
                </a:lnTo>
                <a:lnTo>
                  <a:pt x="3715" y="699"/>
                </a:lnTo>
                <a:lnTo>
                  <a:pt x="3723" y="699"/>
                </a:lnTo>
                <a:lnTo>
                  <a:pt x="3731" y="697"/>
                </a:lnTo>
                <a:lnTo>
                  <a:pt x="3738" y="693"/>
                </a:lnTo>
                <a:lnTo>
                  <a:pt x="3744" y="689"/>
                </a:lnTo>
                <a:lnTo>
                  <a:pt x="3750" y="683"/>
                </a:lnTo>
                <a:lnTo>
                  <a:pt x="3755" y="675"/>
                </a:lnTo>
                <a:lnTo>
                  <a:pt x="3760" y="667"/>
                </a:lnTo>
                <a:lnTo>
                  <a:pt x="3764" y="659"/>
                </a:lnTo>
                <a:lnTo>
                  <a:pt x="3768" y="649"/>
                </a:lnTo>
                <a:lnTo>
                  <a:pt x="3770" y="637"/>
                </a:lnTo>
                <a:lnTo>
                  <a:pt x="3773" y="625"/>
                </a:lnTo>
                <a:lnTo>
                  <a:pt x="3775" y="613"/>
                </a:lnTo>
                <a:lnTo>
                  <a:pt x="3776" y="597"/>
                </a:lnTo>
                <a:lnTo>
                  <a:pt x="3777" y="581"/>
                </a:lnTo>
                <a:lnTo>
                  <a:pt x="3778" y="563"/>
                </a:lnTo>
                <a:lnTo>
                  <a:pt x="3778" y="543"/>
                </a:lnTo>
                <a:lnTo>
                  <a:pt x="3778" y="18"/>
                </a:lnTo>
                <a:lnTo>
                  <a:pt x="3843" y="18"/>
                </a:lnTo>
                <a:lnTo>
                  <a:pt x="3843" y="549"/>
                </a:lnTo>
                <a:lnTo>
                  <a:pt x="3843" y="581"/>
                </a:lnTo>
                <a:lnTo>
                  <a:pt x="3842" y="595"/>
                </a:lnTo>
                <a:lnTo>
                  <a:pt x="3841" y="609"/>
                </a:lnTo>
                <a:lnTo>
                  <a:pt x="3838" y="635"/>
                </a:lnTo>
                <a:lnTo>
                  <a:pt x="3835" y="659"/>
                </a:lnTo>
                <a:lnTo>
                  <a:pt x="3833" y="669"/>
                </a:lnTo>
                <a:lnTo>
                  <a:pt x="3830" y="681"/>
                </a:lnTo>
                <a:lnTo>
                  <a:pt x="3825" y="701"/>
                </a:lnTo>
                <a:lnTo>
                  <a:pt x="3822" y="709"/>
                </a:lnTo>
                <a:lnTo>
                  <a:pt x="3819" y="719"/>
                </a:lnTo>
                <a:lnTo>
                  <a:pt x="3815" y="727"/>
                </a:lnTo>
                <a:lnTo>
                  <a:pt x="3812" y="735"/>
                </a:lnTo>
                <a:lnTo>
                  <a:pt x="3807" y="744"/>
                </a:lnTo>
                <a:lnTo>
                  <a:pt x="3802" y="752"/>
                </a:lnTo>
                <a:lnTo>
                  <a:pt x="3792" y="766"/>
                </a:lnTo>
                <a:lnTo>
                  <a:pt x="3781" y="778"/>
                </a:lnTo>
                <a:lnTo>
                  <a:pt x="3775" y="784"/>
                </a:lnTo>
                <a:lnTo>
                  <a:pt x="3769" y="788"/>
                </a:lnTo>
                <a:lnTo>
                  <a:pt x="3757" y="796"/>
                </a:lnTo>
                <a:lnTo>
                  <a:pt x="3750" y="800"/>
                </a:lnTo>
                <a:lnTo>
                  <a:pt x="3743" y="802"/>
                </a:lnTo>
                <a:lnTo>
                  <a:pt x="3729" y="806"/>
                </a:lnTo>
                <a:lnTo>
                  <a:pt x="3722" y="806"/>
                </a:lnTo>
                <a:lnTo>
                  <a:pt x="3715" y="806"/>
                </a:lnTo>
                <a:lnTo>
                  <a:pt x="3700" y="806"/>
                </a:lnTo>
                <a:lnTo>
                  <a:pt x="3686" y="802"/>
                </a:lnTo>
                <a:lnTo>
                  <a:pt x="3679" y="800"/>
                </a:lnTo>
                <a:lnTo>
                  <a:pt x="3673" y="796"/>
                </a:lnTo>
                <a:lnTo>
                  <a:pt x="3660" y="788"/>
                </a:lnTo>
                <a:lnTo>
                  <a:pt x="3648" y="778"/>
                </a:lnTo>
                <a:lnTo>
                  <a:pt x="3637" y="766"/>
                </a:lnTo>
                <a:lnTo>
                  <a:pt x="3627" y="750"/>
                </a:lnTo>
                <a:lnTo>
                  <a:pt x="3623" y="742"/>
                </a:lnTo>
                <a:lnTo>
                  <a:pt x="3618" y="735"/>
                </a:lnTo>
                <a:close/>
                <a:moveTo>
                  <a:pt x="4052" y="806"/>
                </a:moveTo>
                <a:lnTo>
                  <a:pt x="4036" y="806"/>
                </a:lnTo>
                <a:lnTo>
                  <a:pt x="4020" y="802"/>
                </a:lnTo>
                <a:lnTo>
                  <a:pt x="4006" y="796"/>
                </a:lnTo>
                <a:lnTo>
                  <a:pt x="4000" y="792"/>
                </a:lnTo>
                <a:lnTo>
                  <a:pt x="3993" y="788"/>
                </a:lnTo>
                <a:lnTo>
                  <a:pt x="3981" y="780"/>
                </a:lnTo>
                <a:lnTo>
                  <a:pt x="3975" y="774"/>
                </a:lnTo>
                <a:lnTo>
                  <a:pt x="3970" y="768"/>
                </a:lnTo>
                <a:lnTo>
                  <a:pt x="3960" y="756"/>
                </a:lnTo>
                <a:lnTo>
                  <a:pt x="3956" y="748"/>
                </a:lnTo>
                <a:lnTo>
                  <a:pt x="3951" y="740"/>
                </a:lnTo>
                <a:lnTo>
                  <a:pt x="3947" y="733"/>
                </a:lnTo>
                <a:lnTo>
                  <a:pt x="3943" y="725"/>
                </a:lnTo>
                <a:lnTo>
                  <a:pt x="3939" y="717"/>
                </a:lnTo>
                <a:lnTo>
                  <a:pt x="3936" y="707"/>
                </a:lnTo>
                <a:lnTo>
                  <a:pt x="3930" y="687"/>
                </a:lnTo>
                <a:lnTo>
                  <a:pt x="3926" y="667"/>
                </a:lnTo>
                <a:lnTo>
                  <a:pt x="3924" y="657"/>
                </a:lnTo>
                <a:lnTo>
                  <a:pt x="3922" y="645"/>
                </a:lnTo>
                <a:lnTo>
                  <a:pt x="3919" y="623"/>
                </a:lnTo>
                <a:lnTo>
                  <a:pt x="3918" y="599"/>
                </a:lnTo>
                <a:lnTo>
                  <a:pt x="3917" y="585"/>
                </a:lnTo>
                <a:lnTo>
                  <a:pt x="3917" y="573"/>
                </a:lnTo>
                <a:lnTo>
                  <a:pt x="3980" y="545"/>
                </a:lnTo>
                <a:lnTo>
                  <a:pt x="3981" y="567"/>
                </a:lnTo>
                <a:lnTo>
                  <a:pt x="3982" y="587"/>
                </a:lnTo>
                <a:lnTo>
                  <a:pt x="3984" y="603"/>
                </a:lnTo>
                <a:lnTo>
                  <a:pt x="3986" y="619"/>
                </a:lnTo>
                <a:lnTo>
                  <a:pt x="3988" y="627"/>
                </a:lnTo>
                <a:lnTo>
                  <a:pt x="3989" y="635"/>
                </a:lnTo>
                <a:lnTo>
                  <a:pt x="3993" y="647"/>
                </a:lnTo>
                <a:lnTo>
                  <a:pt x="3997" y="659"/>
                </a:lnTo>
                <a:lnTo>
                  <a:pt x="4001" y="667"/>
                </a:lnTo>
                <a:lnTo>
                  <a:pt x="4006" y="677"/>
                </a:lnTo>
                <a:lnTo>
                  <a:pt x="4012" y="683"/>
                </a:lnTo>
                <a:lnTo>
                  <a:pt x="4018" y="689"/>
                </a:lnTo>
                <a:lnTo>
                  <a:pt x="4025" y="693"/>
                </a:lnTo>
                <a:lnTo>
                  <a:pt x="4032" y="697"/>
                </a:lnTo>
                <a:lnTo>
                  <a:pt x="4039" y="699"/>
                </a:lnTo>
                <a:lnTo>
                  <a:pt x="4047" y="701"/>
                </a:lnTo>
                <a:lnTo>
                  <a:pt x="4056" y="701"/>
                </a:lnTo>
                <a:lnTo>
                  <a:pt x="4063" y="701"/>
                </a:lnTo>
                <a:lnTo>
                  <a:pt x="4070" y="699"/>
                </a:lnTo>
                <a:lnTo>
                  <a:pt x="4077" y="697"/>
                </a:lnTo>
                <a:lnTo>
                  <a:pt x="4083" y="695"/>
                </a:lnTo>
                <a:lnTo>
                  <a:pt x="4089" y="691"/>
                </a:lnTo>
                <a:lnTo>
                  <a:pt x="4095" y="685"/>
                </a:lnTo>
                <a:lnTo>
                  <a:pt x="4100" y="679"/>
                </a:lnTo>
                <a:lnTo>
                  <a:pt x="4105" y="673"/>
                </a:lnTo>
                <a:lnTo>
                  <a:pt x="4109" y="665"/>
                </a:lnTo>
                <a:lnTo>
                  <a:pt x="4113" y="657"/>
                </a:lnTo>
                <a:lnTo>
                  <a:pt x="4116" y="649"/>
                </a:lnTo>
                <a:lnTo>
                  <a:pt x="4119" y="639"/>
                </a:lnTo>
                <a:lnTo>
                  <a:pt x="4121" y="627"/>
                </a:lnTo>
                <a:lnTo>
                  <a:pt x="4122" y="623"/>
                </a:lnTo>
                <a:lnTo>
                  <a:pt x="4123" y="617"/>
                </a:lnTo>
                <a:lnTo>
                  <a:pt x="4124" y="605"/>
                </a:lnTo>
                <a:lnTo>
                  <a:pt x="4124" y="591"/>
                </a:lnTo>
                <a:lnTo>
                  <a:pt x="4124" y="581"/>
                </a:lnTo>
                <a:lnTo>
                  <a:pt x="4123" y="571"/>
                </a:lnTo>
                <a:lnTo>
                  <a:pt x="4122" y="563"/>
                </a:lnTo>
                <a:lnTo>
                  <a:pt x="4121" y="553"/>
                </a:lnTo>
                <a:lnTo>
                  <a:pt x="4119" y="545"/>
                </a:lnTo>
                <a:lnTo>
                  <a:pt x="4117" y="537"/>
                </a:lnTo>
                <a:lnTo>
                  <a:pt x="4115" y="529"/>
                </a:lnTo>
                <a:lnTo>
                  <a:pt x="4112" y="521"/>
                </a:lnTo>
                <a:lnTo>
                  <a:pt x="4104" y="505"/>
                </a:lnTo>
                <a:lnTo>
                  <a:pt x="4100" y="497"/>
                </a:lnTo>
                <a:lnTo>
                  <a:pt x="4095" y="491"/>
                </a:lnTo>
                <a:lnTo>
                  <a:pt x="4084" y="477"/>
                </a:lnTo>
                <a:lnTo>
                  <a:pt x="4071" y="465"/>
                </a:lnTo>
                <a:lnTo>
                  <a:pt x="4007" y="407"/>
                </a:lnTo>
                <a:lnTo>
                  <a:pt x="3998" y="399"/>
                </a:lnTo>
                <a:lnTo>
                  <a:pt x="3988" y="389"/>
                </a:lnTo>
                <a:lnTo>
                  <a:pt x="3972" y="369"/>
                </a:lnTo>
                <a:lnTo>
                  <a:pt x="3958" y="349"/>
                </a:lnTo>
                <a:lnTo>
                  <a:pt x="3953" y="337"/>
                </a:lnTo>
                <a:lnTo>
                  <a:pt x="3947" y="325"/>
                </a:lnTo>
                <a:lnTo>
                  <a:pt x="3942" y="313"/>
                </a:lnTo>
                <a:lnTo>
                  <a:pt x="3937" y="299"/>
                </a:lnTo>
                <a:lnTo>
                  <a:pt x="3934" y="285"/>
                </a:lnTo>
                <a:lnTo>
                  <a:pt x="3931" y="269"/>
                </a:lnTo>
                <a:lnTo>
                  <a:pt x="3929" y="253"/>
                </a:lnTo>
                <a:lnTo>
                  <a:pt x="3928" y="246"/>
                </a:lnTo>
                <a:lnTo>
                  <a:pt x="3927" y="238"/>
                </a:lnTo>
                <a:lnTo>
                  <a:pt x="3927" y="220"/>
                </a:lnTo>
                <a:lnTo>
                  <a:pt x="3926" y="200"/>
                </a:lnTo>
                <a:lnTo>
                  <a:pt x="3926" y="188"/>
                </a:lnTo>
                <a:lnTo>
                  <a:pt x="3927" y="176"/>
                </a:lnTo>
                <a:lnTo>
                  <a:pt x="3928" y="164"/>
                </a:lnTo>
                <a:lnTo>
                  <a:pt x="3929" y="152"/>
                </a:lnTo>
                <a:lnTo>
                  <a:pt x="3930" y="142"/>
                </a:lnTo>
                <a:lnTo>
                  <a:pt x="3932" y="132"/>
                </a:lnTo>
                <a:lnTo>
                  <a:pt x="3936" y="112"/>
                </a:lnTo>
                <a:lnTo>
                  <a:pt x="3939" y="102"/>
                </a:lnTo>
                <a:lnTo>
                  <a:pt x="3942" y="94"/>
                </a:lnTo>
                <a:lnTo>
                  <a:pt x="3949" y="78"/>
                </a:lnTo>
                <a:lnTo>
                  <a:pt x="3957" y="62"/>
                </a:lnTo>
                <a:lnTo>
                  <a:pt x="3961" y="56"/>
                </a:lnTo>
                <a:lnTo>
                  <a:pt x="3965" y="50"/>
                </a:lnTo>
                <a:lnTo>
                  <a:pt x="3974" y="38"/>
                </a:lnTo>
                <a:lnTo>
                  <a:pt x="3984" y="28"/>
                </a:lnTo>
                <a:lnTo>
                  <a:pt x="3994" y="20"/>
                </a:lnTo>
                <a:lnTo>
                  <a:pt x="4005" y="12"/>
                </a:lnTo>
                <a:lnTo>
                  <a:pt x="4017" y="6"/>
                </a:lnTo>
                <a:lnTo>
                  <a:pt x="4029" y="4"/>
                </a:lnTo>
                <a:lnTo>
                  <a:pt x="4042" y="0"/>
                </a:lnTo>
                <a:lnTo>
                  <a:pt x="4055" y="0"/>
                </a:lnTo>
                <a:lnTo>
                  <a:pt x="4070" y="2"/>
                </a:lnTo>
                <a:lnTo>
                  <a:pt x="4085" y="4"/>
                </a:lnTo>
                <a:lnTo>
                  <a:pt x="4098" y="10"/>
                </a:lnTo>
                <a:lnTo>
                  <a:pt x="4104" y="14"/>
                </a:lnTo>
                <a:lnTo>
                  <a:pt x="4110" y="18"/>
                </a:lnTo>
                <a:lnTo>
                  <a:pt x="4122" y="26"/>
                </a:lnTo>
                <a:lnTo>
                  <a:pt x="4132" y="38"/>
                </a:lnTo>
                <a:lnTo>
                  <a:pt x="4141" y="50"/>
                </a:lnTo>
                <a:lnTo>
                  <a:pt x="4149" y="64"/>
                </a:lnTo>
                <a:lnTo>
                  <a:pt x="4153" y="72"/>
                </a:lnTo>
                <a:lnTo>
                  <a:pt x="4156" y="78"/>
                </a:lnTo>
                <a:lnTo>
                  <a:pt x="4159" y="86"/>
                </a:lnTo>
                <a:lnTo>
                  <a:pt x="4162" y="94"/>
                </a:lnTo>
                <a:lnTo>
                  <a:pt x="4167" y="112"/>
                </a:lnTo>
                <a:lnTo>
                  <a:pt x="4172" y="128"/>
                </a:lnTo>
                <a:lnTo>
                  <a:pt x="4175" y="146"/>
                </a:lnTo>
                <a:lnTo>
                  <a:pt x="4177" y="166"/>
                </a:lnTo>
                <a:lnTo>
                  <a:pt x="4179" y="184"/>
                </a:lnTo>
                <a:lnTo>
                  <a:pt x="4179" y="202"/>
                </a:lnTo>
                <a:lnTo>
                  <a:pt x="4117" y="228"/>
                </a:lnTo>
                <a:lnTo>
                  <a:pt x="4117" y="212"/>
                </a:lnTo>
                <a:lnTo>
                  <a:pt x="4115" y="198"/>
                </a:lnTo>
                <a:lnTo>
                  <a:pt x="4114" y="186"/>
                </a:lnTo>
                <a:lnTo>
                  <a:pt x="4112" y="172"/>
                </a:lnTo>
                <a:lnTo>
                  <a:pt x="4109" y="162"/>
                </a:lnTo>
                <a:lnTo>
                  <a:pt x="4106" y="152"/>
                </a:lnTo>
                <a:lnTo>
                  <a:pt x="4103" y="142"/>
                </a:lnTo>
                <a:lnTo>
                  <a:pt x="4099" y="136"/>
                </a:lnTo>
                <a:lnTo>
                  <a:pt x="4095" y="128"/>
                </a:lnTo>
                <a:lnTo>
                  <a:pt x="4090" y="122"/>
                </a:lnTo>
                <a:lnTo>
                  <a:pt x="4085" y="118"/>
                </a:lnTo>
                <a:lnTo>
                  <a:pt x="4079" y="114"/>
                </a:lnTo>
                <a:lnTo>
                  <a:pt x="4073" y="110"/>
                </a:lnTo>
                <a:lnTo>
                  <a:pt x="4067" y="108"/>
                </a:lnTo>
                <a:lnTo>
                  <a:pt x="4060" y="108"/>
                </a:lnTo>
                <a:lnTo>
                  <a:pt x="4052" y="106"/>
                </a:lnTo>
                <a:lnTo>
                  <a:pt x="4040" y="108"/>
                </a:lnTo>
                <a:lnTo>
                  <a:pt x="4028" y="112"/>
                </a:lnTo>
                <a:lnTo>
                  <a:pt x="4023" y="116"/>
                </a:lnTo>
                <a:lnTo>
                  <a:pt x="4018" y="120"/>
                </a:lnTo>
                <a:lnTo>
                  <a:pt x="4013" y="124"/>
                </a:lnTo>
                <a:lnTo>
                  <a:pt x="4009" y="128"/>
                </a:lnTo>
                <a:lnTo>
                  <a:pt x="4005" y="134"/>
                </a:lnTo>
                <a:lnTo>
                  <a:pt x="4002" y="140"/>
                </a:lnTo>
                <a:lnTo>
                  <a:pt x="3999" y="148"/>
                </a:lnTo>
                <a:lnTo>
                  <a:pt x="3996" y="156"/>
                </a:lnTo>
                <a:lnTo>
                  <a:pt x="3994" y="164"/>
                </a:lnTo>
                <a:lnTo>
                  <a:pt x="3993" y="174"/>
                </a:lnTo>
                <a:lnTo>
                  <a:pt x="3992" y="184"/>
                </a:lnTo>
                <a:lnTo>
                  <a:pt x="3992" y="194"/>
                </a:lnTo>
                <a:lnTo>
                  <a:pt x="3992" y="204"/>
                </a:lnTo>
                <a:lnTo>
                  <a:pt x="3992" y="214"/>
                </a:lnTo>
                <a:lnTo>
                  <a:pt x="3993" y="224"/>
                </a:lnTo>
                <a:lnTo>
                  <a:pt x="3994" y="232"/>
                </a:lnTo>
                <a:lnTo>
                  <a:pt x="3996" y="240"/>
                </a:lnTo>
                <a:lnTo>
                  <a:pt x="3998" y="248"/>
                </a:lnTo>
                <a:lnTo>
                  <a:pt x="4001" y="255"/>
                </a:lnTo>
                <a:lnTo>
                  <a:pt x="4003" y="261"/>
                </a:lnTo>
                <a:lnTo>
                  <a:pt x="4007" y="267"/>
                </a:lnTo>
                <a:lnTo>
                  <a:pt x="4010" y="273"/>
                </a:lnTo>
                <a:lnTo>
                  <a:pt x="4019" y="285"/>
                </a:lnTo>
                <a:lnTo>
                  <a:pt x="4029" y="297"/>
                </a:lnTo>
                <a:lnTo>
                  <a:pt x="4041" y="309"/>
                </a:lnTo>
                <a:lnTo>
                  <a:pt x="4103" y="363"/>
                </a:lnTo>
                <a:lnTo>
                  <a:pt x="4113" y="373"/>
                </a:lnTo>
                <a:lnTo>
                  <a:pt x="4123" y="383"/>
                </a:lnTo>
                <a:lnTo>
                  <a:pt x="4133" y="393"/>
                </a:lnTo>
                <a:lnTo>
                  <a:pt x="4141" y="405"/>
                </a:lnTo>
                <a:lnTo>
                  <a:pt x="4149" y="417"/>
                </a:lnTo>
                <a:lnTo>
                  <a:pt x="4156" y="427"/>
                </a:lnTo>
                <a:lnTo>
                  <a:pt x="4162" y="441"/>
                </a:lnTo>
                <a:lnTo>
                  <a:pt x="4168" y="453"/>
                </a:lnTo>
                <a:lnTo>
                  <a:pt x="4173" y="467"/>
                </a:lnTo>
                <a:lnTo>
                  <a:pt x="4177" y="481"/>
                </a:lnTo>
                <a:lnTo>
                  <a:pt x="4181" y="495"/>
                </a:lnTo>
                <a:lnTo>
                  <a:pt x="4184" y="511"/>
                </a:lnTo>
                <a:lnTo>
                  <a:pt x="4186" y="527"/>
                </a:lnTo>
                <a:lnTo>
                  <a:pt x="4187" y="537"/>
                </a:lnTo>
                <a:lnTo>
                  <a:pt x="4187" y="545"/>
                </a:lnTo>
                <a:lnTo>
                  <a:pt x="4188" y="563"/>
                </a:lnTo>
                <a:lnTo>
                  <a:pt x="4189" y="583"/>
                </a:lnTo>
                <a:lnTo>
                  <a:pt x="4188" y="609"/>
                </a:lnTo>
                <a:lnTo>
                  <a:pt x="4186" y="633"/>
                </a:lnTo>
                <a:lnTo>
                  <a:pt x="4185" y="645"/>
                </a:lnTo>
                <a:lnTo>
                  <a:pt x="4183" y="655"/>
                </a:lnTo>
                <a:lnTo>
                  <a:pt x="4181" y="667"/>
                </a:lnTo>
                <a:lnTo>
                  <a:pt x="4179" y="677"/>
                </a:lnTo>
                <a:lnTo>
                  <a:pt x="4177" y="687"/>
                </a:lnTo>
                <a:lnTo>
                  <a:pt x="4174" y="697"/>
                </a:lnTo>
                <a:lnTo>
                  <a:pt x="4167" y="715"/>
                </a:lnTo>
                <a:lnTo>
                  <a:pt x="4164" y="723"/>
                </a:lnTo>
                <a:lnTo>
                  <a:pt x="4160" y="733"/>
                </a:lnTo>
                <a:lnTo>
                  <a:pt x="4152" y="746"/>
                </a:lnTo>
                <a:lnTo>
                  <a:pt x="4147" y="754"/>
                </a:lnTo>
                <a:lnTo>
                  <a:pt x="4142" y="760"/>
                </a:lnTo>
                <a:lnTo>
                  <a:pt x="4137" y="766"/>
                </a:lnTo>
                <a:lnTo>
                  <a:pt x="4132" y="772"/>
                </a:lnTo>
                <a:lnTo>
                  <a:pt x="4121" y="782"/>
                </a:lnTo>
                <a:lnTo>
                  <a:pt x="4109" y="790"/>
                </a:lnTo>
                <a:lnTo>
                  <a:pt x="4096" y="798"/>
                </a:lnTo>
                <a:lnTo>
                  <a:pt x="4082" y="802"/>
                </a:lnTo>
                <a:lnTo>
                  <a:pt x="4075" y="804"/>
                </a:lnTo>
                <a:lnTo>
                  <a:pt x="4068" y="804"/>
                </a:lnTo>
                <a:lnTo>
                  <a:pt x="4052" y="806"/>
                </a:lnTo>
                <a:close/>
                <a:moveTo>
                  <a:pt x="1669" y="1273"/>
                </a:moveTo>
                <a:lnTo>
                  <a:pt x="1669" y="1936"/>
                </a:lnTo>
                <a:lnTo>
                  <a:pt x="1604" y="1936"/>
                </a:lnTo>
                <a:lnTo>
                  <a:pt x="1604" y="1273"/>
                </a:lnTo>
                <a:lnTo>
                  <a:pt x="1506" y="1273"/>
                </a:lnTo>
                <a:lnTo>
                  <a:pt x="1506" y="1166"/>
                </a:lnTo>
                <a:lnTo>
                  <a:pt x="1767" y="1166"/>
                </a:lnTo>
                <a:lnTo>
                  <a:pt x="1767" y="1273"/>
                </a:lnTo>
                <a:lnTo>
                  <a:pt x="1669" y="1273"/>
                </a:lnTo>
                <a:close/>
                <a:moveTo>
                  <a:pt x="1832" y="1936"/>
                </a:moveTo>
                <a:lnTo>
                  <a:pt x="1832" y="1166"/>
                </a:lnTo>
                <a:lnTo>
                  <a:pt x="2060" y="1166"/>
                </a:lnTo>
                <a:lnTo>
                  <a:pt x="2060" y="1273"/>
                </a:lnTo>
                <a:lnTo>
                  <a:pt x="1897" y="1273"/>
                </a:lnTo>
                <a:lnTo>
                  <a:pt x="1897" y="1489"/>
                </a:lnTo>
                <a:lnTo>
                  <a:pt x="2030" y="1489"/>
                </a:lnTo>
                <a:lnTo>
                  <a:pt x="2030" y="1593"/>
                </a:lnTo>
                <a:lnTo>
                  <a:pt x="1897" y="1593"/>
                </a:lnTo>
                <a:lnTo>
                  <a:pt x="1897" y="1828"/>
                </a:lnTo>
                <a:lnTo>
                  <a:pt x="2060" y="1828"/>
                </a:lnTo>
                <a:lnTo>
                  <a:pt x="2060" y="1936"/>
                </a:lnTo>
                <a:lnTo>
                  <a:pt x="1832" y="1936"/>
                </a:lnTo>
                <a:close/>
                <a:moveTo>
                  <a:pt x="2260" y="1954"/>
                </a:moveTo>
                <a:lnTo>
                  <a:pt x="2251" y="1954"/>
                </a:lnTo>
                <a:lnTo>
                  <a:pt x="2242" y="1952"/>
                </a:lnTo>
                <a:lnTo>
                  <a:pt x="2234" y="1950"/>
                </a:lnTo>
                <a:lnTo>
                  <a:pt x="2226" y="1948"/>
                </a:lnTo>
                <a:lnTo>
                  <a:pt x="2218" y="1944"/>
                </a:lnTo>
                <a:lnTo>
                  <a:pt x="2211" y="1938"/>
                </a:lnTo>
                <a:lnTo>
                  <a:pt x="2204" y="1932"/>
                </a:lnTo>
                <a:lnTo>
                  <a:pt x="2197" y="1926"/>
                </a:lnTo>
                <a:lnTo>
                  <a:pt x="2190" y="1920"/>
                </a:lnTo>
                <a:lnTo>
                  <a:pt x="2184" y="1912"/>
                </a:lnTo>
                <a:lnTo>
                  <a:pt x="2178" y="1902"/>
                </a:lnTo>
                <a:lnTo>
                  <a:pt x="2172" y="1892"/>
                </a:lnTo>
                <a:lnTo>
                  <a:pt x="2166" y="1882"/>
                </a:lnTo>
                <a:lnTo>
                  <a:pt x="2161" y="1872"/>
                </a:lnTo>
                <a:lnTo>
                  <a:pt x="2156" y="1860"/>
                </a:lnTo>
                <a:lnTo>
                  <a:pt x="2151" y="1846"/>
                </a:lnTo>
                <a:lnTo>
                  <a:pt x="2147" y="1834"/>
                </a:lnTo>
                <a:lnTo>
                  <a:pt x="2143" y="1820"/>
                </a:lnTo>
                <a:lnTo>
                  <a:pt x="2139" y="1804"/>
                </a:lnTo>
                <a:lnTo>
                  <a:pt x="2135" y="1788"/>
                </a:lnTo>
                <a:lnTo>
                  <a:pt x="2132" y="1772"/>
                </a:lnTo>
                <a:lnTo>
                  <a:pt x="2129" y="1756"/>
                </a:lnTo>
                <a:lnTo>
                  <a:pt x="2126" y="1738"/>
                </a:lnTo>
                <a:lnTo>
                  <a:pt x="2124" y="1720"/>
                </a:lnTo>
                <a:lnTo>
                  <a:pt x="2121" y="1701"/>
                </a:lnTo>
                <a:lnTo>
                  <a:pt x="2120" y="1681"/>
                </a:lnTo>
                <a:lnTo>
                  <a:pt x="2118" y="1661"/>
                </a:lnTo>
                <a:lnTo>
                  <a:pt x="2117" y="1641"/>
                </a:lnTo>
                <a:lnTo>
                  <a:pt x="2115" y="1597"/>
                </a:lnTo>
                <a:lnTo>
                  <a:pt x="2114" y="1575"/>
                </a:lnTo>
                <a:lnTo>
                  <a:pt x="2114" y="1551"/>
                </a:lnTo>
                <a:lnTo>
                  <a:pt x="2115" y="1505"/>
                </a:lnTo>
                <a:lnTo>
                  <a:pt x="2117" y="1461"/>
                </a:lnTo>
                <a:lnTo>
                  <a:pt x="2118" y="1441"/>
                </a:lnTo>
                <a:lnTo>
                  <a:pt x="2120" y="1421"/>
                </a:lnTo>
                <a:lnTo>
                  <a:pt x="2124" y="1383"/>
                </a:lnTo>
                <a:lnTo>
                  <a:pt x="2126" y="1363"/>
                </a:lnTo>
                <a:lnTo>
                  <a:pt x="2129" y="1347"/>
                </a:lnTo>
                <a:lnTo>
                  <a:pt x="2135" y="1313"/>
                </a:lnTo>
                <a:lnTo>
                  <a:pt x="2139" y="1297"/>
                </a:lnTo>
                <a:lnTo>
                  <a:pt x="2143" y="1283"/>
                </a:lnTo>
                <a:lnTo>
                  <a:pt x="2147" y="1269"/>
                </a:lnTo>
                <a:lnTo>
                  <a:pt x="2151" y="1255"/>
                </a:lnTo>
                <a:lnTo>
                  <a:pt x="2156" y="1243"/>
                </a:lnTo>
                <a:lnTo>
                  <a:pt x="2161" y="1231"/>
                </a:lnTo>
                <a:lnTo>
                  <a:pt x="2166" y="1220"/>
                </a:lnTo>
                <a:lnTo>
                  <a:pt x="2172" y="1210"/>
                </a:lnTo>
                <a:lnTo>
                  <a:pt x="2178" y="1200"/>
                </a:lnTo>
                <a:lnTo>
                  <a:pt x="2184" y="1192"/>
                </a:lnTo>
                <a:lnTo>
                  <a:pt x="2197" y="1176"/>
                </a:lnTo>
                <a:lnTo>
                  <a:pt x="2204" y="1170"/>
                </a:lnTo>
                <a:lnTo>
                  <a:pt x="2211" y="1164"/>
                </a:lnTo>
                <a:lnTo>
                  <a:pt x="2218" y="1160"/>
                </a:lnTo>
                <a:lnTo>
                  <a:pt x="2226" y="1156"/>
                </a:lnTo>
                <a:lnTo>
                  <a:pt x="2234" y="1152"/>
                </a:lnTo>
                <a:lnTo>
                  <a:pt x="2242" y="1150"/>
                </a:lnTo>
                <a:lnTo>
                  <a:pt x="2251" y="1148"/>
                </a:lnTo>
                <a:lnTo>
                  <a:pt x="2260" y="1148"/>
                </a:lnTo>
                <a:lnTo>
                  <a:pt x="2268" y="1148"/>
                </a:lnTo>
                <a:lnTo>
                  <a:pt x="2277" y="1150"/>
                </a:lnTo>
                <a:lnTo>
                  <a:pt x="2285" y="1152"/>
                </a:lnTo>
                <a:lnTo>
                  <a:pt x="2293" y="1156"/>
                </a:lnTo>
                <a:lnTo>
                  <a:pt x="2301" y="1160"/>
                </a:lnTo>
                <a:lnTo>
                  <a:pt x="2308" y="1164"/>
                </a:lnTo>
                <a:lnTo>
                  <a:pt x="2316" y="1170"/>
                </a:lnTo>
                <a:lnTo>
                  <a:pt x="2323" y="1176"/>
                </a:lnTo>
                <a:lnTo>
                  <a:pt x="2329" y="1184"/>
                </a:lnTo>
                <a:lnTo>
                  <a:pt x="2336" y="1192"/>
                </a:lnTo>
                <a:lnTo>
                  <a:pt x="2342" y="1200"/>
                </a:lnTo>
                <a:lnTo>
                  <a:pt x="2348" y="1210"/>
                </a:lnTo>
                <a:lnTo>
                  <a:pt x="2353" y="1220"/>
                </a:lnTo>
                <a:lnTo>
                  <a:pt x="2359" y="1229"/>
                </a:lnTo>
                <a:lnTo>
                  <a:pt x="2364" y="1241"/>
                </a:lnTo>
                <a:lnTo>
                  <a:pt x="2368" y="1255"/>
                </a:lnTo>
                <a:lnTo>
                  <a:pt x="2377" y="1283"/>
                </a:lnTo>
                <a:lnTo>
                  <a:pt x="2381" y="1297"/>
                </a:lnTo>
                <a:lnTo>
                  <a:pt x="2385" y="1313"/>
                </a:lnTo>
                <a:lnTo>
                  <a:pt x="2391" y="1345"/>
                </a:lnTo>
                <a:lnTo>
                  <a:pt x="2394" y="1363"/>
                </a:lnTo>
                <a:lnTo>
                  <a:pt x="2396" y="1381"/>
                </a:lnTo>
                <a:lnTo>
                  <a:pt x="2398" y="1401"/>
                </a:lnTo>
                <a:lnTo>
                  <a:pt x="2400" y="1421"/>
                </a:lnTo>
                <a:lnTo>
                  <a:pt x="2402" y="1441"/>
                </a:lnTo>
                <a:lnTo>
                  <a:pt x="2403" y="1461"/>
                </a:lnTo>
                <a:lnTo>
                  <a:pt x="2404" y="1483"/>
                </a:lnTo>
                <a:lnTo>
                  <a:pt x="2405" y="1505"/>
                </a:lnTo>
                <a:lnTo>
                  <a:pt x="2405" y="1527"/>
                </a:lnTo>
                <a:lnTo>
                  <a:pt x="2406" y="1551"/>
                </a:lnTo>
                <a:lnTo>
                  <a:pt x="2405" y="1597"/>
                </a:lnTo>
                <a:lnTo>
                  <a:pt x="2403" y="1641"/>
                </a:lnTo>
                <a:lnTo>
                  <a:pt x="2402" y="1663"/>
                </a:lnTo>
                <a:lnTo>
                  <a:pt x="2400" y="1683"/>
                </a:lnTo>
                <a:lnTo>
                  <a:pt x="2396" y="1720"/>
                </a:lnTo>
                <a:lnTo>
                  <a:pt x="2394" y="1738"/>
                </a:lnTo>
                <a:lnTo>
                  <a:pt x="2391" y="1756"/>
                </a:lnTo>
                <a:lnTo>
                  <a:pt x="2388" y="1772"/>
                </a:lnTo>
                <a:lnTo>
                  <a:pt x="2385" y="1790"/>
                </a:lnTo>
                <a:lnTo>
                  <a:pt x="2381" y="1804"/>
                </a:lnTo>
                <a:lnTo>
                  <a:pt x="2377" y="1820"/>
                </a:lnTo>
                <a:lnTo>
                  <a:pt x="2373" y="1834"/>
                </a:lnTo>
                <a:lnTo>
                  <a:pt x="2368" y="1846"/>
                </a:lnTo>
                <a:lnTo>
                  <a:pt x="2364" y="1860"/>
                </a:lnTo>
                <a:lnTo>
                  <a:pt x="2359" y="1872"/>
                </a:lnTo>
                <a:lnTo>
                  <a:pt x="2353" y="1882"/>
                </a:lnTo>
                <a:lnTo>
                  <a:pt x="2348" y="1894"/>
                </a:lnTo>
                <a:lnTo>
                  <a:pt x="2342" y="1902"/>
                </a:lnTo>
                <a:lnTo>
                  <a:pt x="2336" y="1912"/>
                </a:lnTo>
                <a:lnTo>
                  <a:pt x="2329" y="1920"/>
                </a:lnTo>
                <a:lnTo>
                  <a:pt x="2323" y="1926"/>
                </a:lnTo>
                <a:lnTo>
                  <a:pt x="2316" y="1934"/>
                </a:lnTo>
                <a:lnTo>
                  <a:pt x="2308" y="1938"/>
                </a:lnTo>
                <a:lnTo>
                  <a:pt x="2301" y="1944"/>
                </a:lnTo>
                <a:lnTo>
                  <a:pt x="2293" y="1948"/>
                </a:lnTo>
                <a:lnTo>
                  <a:pt x="2285" y="1950"/>
                </a:lnTo>
                <a:lnTo>
                  <a:pt x="2277" y="1952"/>
                </a:lnTo>
                <a:lnTo>
                  <a:pt x="2268" y="1954"/>
                </a:lnTo>
                <a:lnTo>
                  <a:pt x="2260" y="1954"/>
                </a:lnTo>
                <a:close/>
                <a:moveTo>
                  <a:pt x="2260" y="1257"/>
                </a:moveTo>
                <a:lnTo>
                  <a:pt x="2251" y="1257"/>
                </a:lnTo>
                <a:lnTo>
                  <a:pt x="2246" y="1259"/>
                </a:lnTo>
                <a:lnTo>
                  <a:pt x="2242" y="1259"/>
                </a:lnTo>
                <a:lnTo>
                  <a:pt x="2234" y="1265"/>
                </a:lnTo>
                <a:lnTo>
                  <a:pt x="2227" y="1271"/>
                </a:lnTo>
                <a:lnTo>
                  <a:pt x="2223" y="1275"/>
                </a:lnTo>
                <a:lnTo>
                  <a:pt x="2220" y="1281"/>
                </a:lnTo>
                <a:lnTo>
                  <a:pt x="2216" y="1287"/>
                </a:lnTo>
                <a:lnTo>
                  <a:pt x="2213" y="1293"/>
                </a:lnTo>
                <a:lnTo>
                  <a:pt x="2210" y="1299"/>
                </a:lnTo>
                <a:lnTo>
                  <a:pt x="2207" y="1307"/>
                </a:lnTo>
                <a:lnTo>
                  <a:pt x="2201" y="1323"/>
                </a:lnTo>
                <a:lnTo>
                  <a:pt x="2199" y="1331"/>
                </a:lnTo>
                <a:lnTo>
                  <a:pt x="2196" y="1341"/>
                </a:lnTo>
                <a:lnTo>
                  <a:pt x="2192" y="1363"/>
                </a:lnTo>
                <a:lnTo>
                  <a:pt x="2188" y="1387"/>
                </a:lnTo>
                <a:lnTo>
                  <a:pt x="2187" y="1399"/>
                </a:lnTo>
                <a:lnTo>
                  <a:pt x="2185" y="1413"/>
                </a:lnTo>
                <a:lnTo>
                  <a:pt x="2183" y="1443"/>
                </a:lnTo>
                <a:lnTo>
                  <a:pt x="2181" y="1477"/>
                </a:lnTo>
                <a:lnTo>
                  <a:pt x="2180" y="1513"/>
                </a:lnTo>
                <a:lnTo>
                  <a:pt x="2180" y="1551"/>
                </a:lnTo>
                <a:lnTo>
                  <a:pt x="2180" y="1591"/>
                </a:lnTo>
                <a:lnTo>
                  <a:pt x="2181" y="1627"/>
                </a:lnTo>
                <a:lnTo>
                  <a:pt x="2183" y="1659"/>
                </a:lnTo>
                <a:lnTo>
                  <a:pt x="2185" y="1689"/>
                </a:lnTo>
                <a:lnTo>
                  <a:pt x="2188" y="1714"/>
                </a:lnTo>
                <a:lnTo>
                  <a:pt x="2192" y="1738"/>
                </a:lnTo>
                <a:lnTo>
                  <a:pt x="2196" y="1760"/>
                </a:lnTo>
                <a:lnTo>
                  <a:pt x="2201" y="1780"/>
                </a:lnTo>
                <a:lnTo>
                  <a:pt x="2207" y="1796"/>
                </a:lnTo>
                <a:lnTo>
                  <a:pt x="2213" y="1810"/>
                </a:lnTo>
                <a:lnTo>
                  <a:pt x="2220" y="1820"/>
                </a:lnTo>
                <a:lnTo>
                  <a:pt x="2227" y="1830"/>
                </a:lnTo>
                <a:lnTo>
                  <a:pt x="2234" y="1836"/>
                </a:lnTo>
                <a:lnTo>
                  <a:pt x="2242" y="1842"/>
                </a:lnTo>
                <a:lnTo>
                  <a:pt x="2251" y="1844"/>
                </a:lnTo>
                <a:lnTo>
                  <a:pt x="2260" y="1846"/>
                </a:lnTo>
                <a:lnTo>
                  <a:pt x="2269" y="1844"/>
                </a:lnTo>
                <a:lnTo>
                  <a:pt x="2273" y="1844"/>
                </a:lnTo>
                <a:lnTo>
                  <a:pt x="2277" y="1842"/>
                </a:lnTo>
                <a:lnTo>
                  <a:pt x="2285" y="1836"/>
                </a:lnTo>
                <a:lnTo>
                  <a:pt x="2293" y="1830"/>
                </a:lnTo>
                <a:lnTo>
                  <a:pt x="2296" y="1826"/>
                </a:lnTo>
                <a:lnTo>
                  <a:pt x="2300" y="1820"/>
                </a:lnTo>
                <a:lnTo>
                  <a:pt x="2306" y="1808"/>
                </a:lnTo>
                <a:lnTo>
                  <a:pt x="2309" y="1802"/>
                </a:lnTo>
                <a:lnTo>
                  <a:pt x="2312" y="1796"/>
                </a:lnTo>
                <a:lnTo>
                  <a:pt x="2318" y="1778"/>
                </a:lnTo>
                <a:lnTo>
                  <a:pt x="2320" y="1770"/>
                </a:lnTo>
                <a:lnTo>
                  <a:pt x="2323" y="1760"/>
                </a:lnTo>
                <a:lnTo>
                  <a:pt x="2327" y="1738"/>
                </a:lnTo>
                <a:lnTo>
                  <a:pt x="2331" y="1714"/>
                </a:lnTo>
                <a:lnTo>
                  <a:pt x="2332" y="1703"/>
                </a:lnTo>
                <a:lnTo>
                  <a:pt x="2334" y="1689"/>
                </a:lnTo>
                <a:lnTo>
                  <a:pt x="2336" y="1659"/>
                </a:lnTo>
                <a:lnTo>
                  <a:pt x="2338" y="1625"/>
                </a:lnTo>
                <a:lnTo>
                  <a:pt x="2339" y="1591"/>
                </a:lnTo>
                <a:lnTo>
                  <a:pt x="2340" y="1551"/>
                </a:lnTo>
                <a:lnTo>
                  <a:pt x="2339" y="1513"/>
                </a:lnTo>
                <a:lnTo>
                  <a:pt x="2338" y="1477"/>
                </a:lnTo>
                <a:lnTo>
                  <a:pt x="2336" y="1443"/>
                </a:lnTo>
                <a:lnTo>
                  <a:pt x="2334" y="1415"/>
                </a:lnTo>
                <a:lnTo>
                  <a:pt x="2331" y="1387"/>
                </a:lnTo>
                <a:lnTo>
                  <a:pt x="2327" y="1363"/>
                </a:lnTo>
                <a:lnTo>
                  <a:pt x="2323" y="1341"/>
                </a:lnTo>
                <a:lnTo>
                  <a:pt x="2318" y="1323"/>
                </a:lnTo>
                <a:lnTo>
                  <a:pt x="2312" y="1307"/>
                </a:lnTo>
                <a:lnTo>
                  <a:pt x="2306" y="1293"/>
                </a:lnTo>
                <a:lnTo>
                  <a:pt x="2300" y="1281"/>
                </a:lnTo>
                <a:lnTo>
                  <a:pt x="2293" y="1271"/>
                </a:lnTo>
                <a:lnTo>
                  <a:pt x="2285" y="1265"/>
                </a:lnTo>
                <a:lnTo>
                  <a:pt x="2277" y="1259"/>
                </a:lnTo>
                <a:lnTo>
                  <a:pt x="2273" y="1259"/>
                </a:lnTo>
                <a:lnTo>
                  <a:pt x="2269" y="1257"/>
                </a:lnTo>
                <a:lnTo>
                  <a:pt x="2260" y="1257"/>
                </a:lnTo>
                <a:close/>
                <a:moveTo>
                  <a:pt x="2485" y="1936"/>
                </a:moveTo>
                <a:lnTo>
                  <a:pt x="2485" y="1166"/>
                </a:lnTo>
                <a:lnTo>
                  <a:pt x="2549" y="1166"/>
                </a:lnTo>
                <a:lnTo>
                  <a:pt x="2549" y="1828"/>
                </a:lnTo>
                <a:lnTo>
                  <a:pt x="2709" y="1828"/>
                </a:lnTo>
                <a:lnTo>
                  <a:pt x="2709" y="1936"/>
                </a:lnTo>
                <a:lnTo>
                  <a:pt x="2485" y="1936"/>
                </a:lnTo>
                <a:close/>
                <a:moveTo>
                  <a:pt x="2769" y="1936"/>
                </a:moveTo>
                <a:lnTo>
                  <a:pt x="2769" y="1166"/>
                </a:lnTo>
                <a:lnTo>
                  <a:pt x="2835" y="1166"/>
                </a:lnTo>
                <a:lnTo>
                  <a:pt x="2835" y="1828"/>
                </a:lnTo>
                <a:lnTo>
                  <a:pt x="2994" y="1828"/>
                </a:lnTo>
                <a:lnTo>
                  <a:pt x="2994" y="1936"/>
                </a:lnTo>
                <a:lnTo>
                  <a:pt x="2769" y="1936"/>
                </a:lnTo>
                <a:close/>
                <a:moveTo>
                  <a:pt x="3055" y="1166"/>
                </a:moveTo>
                <a:lnTo>
                  <a:pt x="3120" y="1166"/>
                </a:lnTo>
                <a:lnTo>
                  <a:pt x="3120" y="1936"/>
                </a:lnTo>
                <a:lnTo>
                  <a:pt x="3055" y="1936"/>
                </a:lnTo>
                <a:lnTo>
                  <a:pt x="3055" y="1166"/>
                </a:lnTo>
                <a:close/>
                <a:moveTo>
                  <a:pt x="3337" y="1954"/>
                </a:moveTo>
                <a:lnTo>
                  <a:pt x="3321" y="1954"/>
                </a:lnTo>
                <a:lnTo>
                  <a:pt x="3305" y="1950"/>
                </a:lnTo>
                <a:lnTo>
                  <a:pt x="3291" y="1944"/>
                </a:lnTo>
                <a:lnTo>
                  <a:pt x="3284" y="1940"/>
                </a:lnTo>
                <a:lnTo>
                  <a:pt x="3278" y="1936"/>
                </a:lnTo>
                <a:lnTo>
                  <a:pt x="3266" y="1928"/>
                </a:lnTo>
                <a:lnTo>
                  <a:pt x="3260" y="1922"/>
                </a:lnTo>
                <a:lnTo>
                  <a:pt x="3255" y="1916"/>
                </a:lnTo>
                <a:lnTo>
                  <a:pt x="3245" y="1902"/>
                </a:lnTo>
                <a:lnTo>
                  <a:pt x="3241" y="1896"/>
                </a:lnTo>
                <a:lnTo>
                  <a:pt x="3236" y="1888"/>
                </a:lnTo>
                <a:lnTo>
                  <a:pt x="3232" y="1880"/>
                </a:lnTo>
                <a:lnTo>
                  <a:pt x="3229" y="1872"/>
                </a:lnTo>
                <a:lnTo>
                  <a:pt x="3225" y="1864"/>
                </a:lnTo>
                <a:lnTo>
                  <a:pt x="3222" y="1854"/>
                </a:lnTo>
                <a:lnTo>
                  <a:pt x="3216" y="1834"/>
                </a:lnTo>
                <a:lnTo>
                  <a:pt x="3211" y="1814"/>
                </a:lnTo>
                <a:lnTo>
                  <a:pt x="3210" y="1804"/>
                </a:lnTo>
                <a:lnTo>
                  <a:pt x="3208" y="1792"/>
                </a:lnTo>
                <a:lnTo>
                  <a:pt x="3205" y="1770"/>
                </a:lnTo>
                <a:lnTo>
                  <a:pt x="3203" y="1746"/>
                </a:lnTo>
                <a:lnTo>
                  <a:pt x="3203" y="1732"/>
                </a:lnTo>
                <a:lnTo>
                  <a:pt x="3203" y="1720"/>
                </a:lnTo>
                <a:lnTo>
                  <a:pt x="3265" y="1693"/>
                </a:lnTo>
                <a:lnTo>
                  <a:pt x="3266" y="1714"/>
                </a:lnTo>
                <a:lnTo>
                  <a:pt x="3267" y="1734"/>
                </a:lnTo>
                <a:lnTo>
                  <a:pt x="3269" y="1750"/>
                </a:lnTo>
                <a:lnTo>
                  <a:pt x="3271" y="1766"/>
                </a:lnTo>
                <a:lnTo>
                  <a:pt x="3273" y="1774"/>
                </a:lnTo>
                <a:lnTo>
                  <a:pt x="3274" y="1782"/>
                </a:lnTo>
                <a:lnTo>
                  <a:pt x="3278" y="1794"/>
                </a:lnTo>
                <a:lnTo>
                  <a:pt x="3282" y="1804"/>
                </a:lnTo>
                <a:lnTo>
                  <a:pt x="3286" y="1814"/>
                </a:lnTo>
                <a:lnTo>
                  <a:pt x="3291" y="1824"/>
                </a:lnTo>
                <a:lnTo>
                  <a:pt x="3297" y="1830"/>
                </a:lnTo>
                <a:lnTo>
                  <a:pt x="3303" y="1836"/>
                </a:lnTo>
                <a:lnTo>
                  <a:pt x="3310" y="1840"/>
                </a:lnTo>
                <a:lnTo>
                  <a:pt x="3317" y="1844"/>
                </a:lnTo>
                <a:lnTo>
                  <a:pt x="3324" y="1846"/>
                </a:lnTo>
                <a:lnTo>
                  <a:pt x="3332" y="1848"/>
                </a:lnTo>
                <a:lnTo>
                  <a:pt x="3341" y="1848"/>
                </a:lnTo>
                <a:lnTo>
                  <a:pt x="3348" y="1848"/>
                </a:lnTo>
                <a:lnTo>
                  <a:pt x="3355" y="1846"/>
                </a:lnTo>
                <a:lnTo>
                  <a:pt x="3362" y="1844"/>
                </a:lnTo>
                <a:lnTo>
                  <a:pt x="3368" y="1842"/>
                </a:lnTo>
                <a:lnTo>
                  <a:pt x="3374" y="1838"/>
                </a:lnTo>
                <a:lnTo>
                  <a:pt x="3380" y="1832"/>
                </a:lnTo>
                <a:lnTo>
                  <a:pt x="3385" y="1826"/>
                </a:lnTo>
                <a:lnTo>
                  <a:pt x="3390" y="1820"/>
                </a:lnTo>
                <a:lnTo>
                  <a:pt x="3394" y="1812"/>
                </a:lnTo>
                <a:lnTo>
                  <a:pt x="3398" y="1804"/>
                </a:lnTo>
                <a:lnTo>
                  <a:pt x="3401" y="1796"/>
                </a:lnTo>
                <a:lnTo>
                  <a:pt x="3404" y="1786"/>
                </a:lnTo>
                <a:lnTo>
                  <a:pt x="3406" y="1774"/>
                </a:lnTo>
                <a:lnTo>
                  <a:pt x="3407" y="1770"/>
                </a:lnTo>
                <a:lnTo>
                  <a:pt x="3408" y="1764"/>
                </a:lnTo>
                <a:lnTo>
                  <a:pt x="3409" y="1752"/>
                </a:lnTo>
                <a:lnTo>
                  <a:pt x="3409" y="1738"/>
                </a:lnTo>
                <a:lnTo>
                  <a:pt x="3409" y="1728"/>
                </a:lnTo>
                <a:lnTo>
                  <a:pt x="3408" y="1718"/>
                </a:lnTo>
                <a:lnTo>
                  <a:pt x="3407" y="1711"/>
                </a:lnTo>
                <a:lnTo>
                  <a:pt x="3406" y="1701"/>
                </a:lnTo>
                <a:lnTo>
                  <a:pt x="3404" y="1693"/>
                </a:lnTo>
                <a:lnTo>
                  <a:pt x="3402" y="1685"/>
                </a:lnTo>
                <a:lnTo>
                  <a:pt x="3400" y="1677"/>
                </a:lnTo>
                <a:lnTo>
                  <a:pt x="3396" y="1669"/>
                </a:lnTo>
                <a:lnTo>
                  <a:pt x="3389" y="1653"/>
                </a:lnTo>
                <a:lnTo>
                  <a:pt x="3385" y="1645"/>
                </a:lnTo>
                <a:lnTo>
                  <a:pt x="3380" y="1639"/>
                </a:lnTo>
                <a:lnTo>
                  <a:pt x="3369" y="1625"/>
                </a:lnTo>
                <a:lnTo>
                  <a:pt x="3356" y="1613"/>
                </a:lnTo>
                <a:lnTo>
                  <a:pt x="3292" y="1555"/>
                </a:lnTo>
                <a:lnTo>
                  <a:pt x="3282" y="1547"/>
                </a:lnTo>
                <a:lnTo>
                  <a:pt x="3273" y="1537"/>
                </a:lnTo>
                <a:lnTo>
                  <a:pt x="3257" y="1517"/>
                </a:lnTo>
                <a:lnTo>
                  <a:pt x="3243" y="1497"/>
                </a:lnTo>
                <a:lnTo>
                  <a:pt x="3237" y="1485"/>
                </a:lnTo>
                <a:lnTo>
                  <a:pt x="3232" y="1473"/>
                </a:lnTo>
                <a:lnTo>
                  <a:pt x="3227" y="1461"/>
                </a:lnTo>
                <a:lnTo>
                  <a:pt x="3223" y="1447"/>
                </a:lnTo>
                <a:lnTo>
                  <a:pt x="3220" y="1433"/>
                </a:lnTo>
                <a:lnTo>
                  <a:pt x="3217" y="1417"/>
                </a:lnTo>
                <a:lnTo>
                  <a:pt x="3215" y="1401"/>
                </a:lnTo>
                <a:lnTo>
                  <a:pt x="3214" y="1393"/>
                </a:lnTo>
                <a:lnTo>
                  <a:pt x="3213" y="1385"/>
                </a:lnTo>
                <a:lnTo>
                  <a:pt x="3212" y="1367"/>
                </a:lnTo>
                <a:lnTo>
                  <a:pt x="3212" y="1347"/>
                </a:lnTo>
                <a:lnTo>
                  <a:pt x="3212" y="1335"/>
                </a:lnTo>
                <a:lnTo>
                  <a:pt x="3213" y="1323"/>
                </a:lnTo>
                <a:lnTo>
                  <a:pt x="3214" y="1311"/>
                </a:lnTo>
                <a:lnTo>
                  <a:pt x="3215" y="1299"/>
                </a:lnTo>
                <a:lnTo>
                  <a:pt x="3216" y="1289"/>
                </a:lnTo>
                <a:lnTo>
                  <a:pt x="3218" y="1279"/>
                </a:lnTo>
                <a:lnTo>
                  <a:pt x="3222" y="1259"/>
                </a:lnTo>
                <a:lnTo>
                  <a:pt x="3225" y="1249"/>
                </a:lnTo>
                <a:lnTo>
                  <a:pt x="3228" y="1241"/>
                </a:lnTo>
                <a:lnTo>
                  <a:pt x="3234" y="1225"/>
                </a:lnTo>
                <a:lnTo>
                  <a:pt x="3241" y="1210"/>
                </a:lnTo>
                <a:lnTo>
                  <a:pt x="3245" y="1204"/>
                </a:lnTo>
                <a:lnTo>
                  <a:pt x="3250" y="1198"/>
                </a:lnTo>
                <a:lnTo>
                  <a:pt x="3259" y="1186"/>
                </a:lnTo>
                <a:lnTo>
                  <a:pt x="3269" y="1176"/>
                </a:lnTo>
                <a:lnTo>
                  <a:pt x="3279" y="1166"/>
                </a:lnTo>
                <a:lnTo>
                  <a:pt x="3290" y="1160"/>
                </a:lnTo>
                <a:lnTo>
                  <a:pt x="3302" y="1154"/>
                </a:lnTo>
                <a:lnTo>
                  <a:pt x="3314" y="1150"/>
                </a:lnTo>
                <a:lnTo>
                  <a:pt x="3327" y="1148"/>
                </a:lnTo>
                <a:lnTo>
                  <a:pt x="3340" y="1148"/>
                </a:lnTo>
                <a:lnTo>
                  <a:pt x="3355" y="1150"/>
                </a:lnTo>
                <a:lnTo>
                  <a:pt x="3370" y="1152"/>
                </a:lnTo>
                <a:lnTo>
                  <a:pt x="3383" y="1158"/>
                </a:lnTo>
                <a:lnTo>
                  <a:pt x="3389" y="1162"/>
                </a:lnTo>
                <a:lnTo>
                  <a:pt x="3395" y="1166"/>
                </a:lnTo>
                <a:lnTo>
                  <a:pt x="3407" y="1174"/>
                </a:lnTo>
                <a:lnTo>
                  <a:pt x="3417" y="1186"/>
                </a:lnTo>
                <a:lnTo>
                  <a:pt x="3426" y="1198"/>
                </a:lnTo>
                <a:lnTo>
                  <a:pt x="3434" y="1212"/>
                </a:lnTo>
                <a:lnTo>
                  <a:pt x="3438" y="1218"/>
                </a:lnTo>
                <a:lnTo>
                  <a:pt x="3441" y="1225"/>
                </a:lnTo>
                <a:lnTo>
                  <a:pt x="3444" y="1233"/>
                </a:lnTo>
                <a:lnTo>
                  <a:pt x="3447" y="1241"/>
                </a:lnTo>
                <a:lnTo>
                  <a:pt x="3452" y="1259"/>
                </a:lnTo>
                <a:lnTo>
                  <a:pt x="3457" y="1275"/>
                </a:lnTo>
                <a:lnTo>
                  <a:pt x="3460" y="1293"/>
                </a:lnTo>
                <a:lnTo>
                  <a:pt x="3462" y="1313"/>
                </a:lnTo>
                <a:lnTo>
                  <a:pt x="3464" y="1331"/>
                </a:lnTo>
                <a:lnTo>
                  <a:pt x="3464" y="1349"/>
                </a:lnTo>
                <a:lnTo>
                  <a:pt x="3402" y="1375"/>
                </a:lnTo>
                <a:lnTo>
                  <a:pt x="3402" y="1359"/>
                </a:lnTo>
                <a:lnTo>
                  <a:pt x="3400" y="1345"/>
                </a:lnTo>
                <a:lnTo>
                  <a:pt x="3399" y="1331"/>
                </a:lnTo>
                <a:lnTo>
                  <a:pt x="3397" y="1319"/>
                </a:lnTo>
                <a:lnTo>
                  <a:pt x="3394" y="1309"/>
                </a:lnTo>
                <a:lnTo>
                  <a:pt x="3391" y="1299"/>
                </a:lnTo>
                <a:lnTo>
                  <a:pt x="3388" y="1289"/>
                </a:lnTo>
                <a:lnTo>
                  <a:pt x="3384" y="1281"/>
                </a:lnTo>
                <a:lnTo>
                  <a:pt x="3380" y="1275"/>
                </a:lnTo>
                <a:lnTo>
                  <a:pt x="3375" y="1269"/>
                </a:lnTo>
                <a:lnTo>
                  <a:pt x="3370" y="1265"/>
                </a:lnTo>
                <a:lnTo>
                  <a:pt x="3364" y="1261"/>
                </a:lnTo>
                <a:lnTo>
                  <a:pt x="3358" y="1257"/>
                </a:lnTo>
                <a:lnTo>
                  <a:pt x="3352" y="1255"/>
                </a:lnTo>
                <a:lnTo>
                  <a:pt x="3345" y="1255"/>
                </a:lnTo>
                <a:lnTo>
                  <a:pt x="3337" y="1253"/>
                </a:lnTo>
                <a:lnTo>
                  <a:pt x="3325" y="1255"/>
                </a:lnTo>
                <a:lnTo>
                  <a:pt x="3313" y="1259"/>
                </a:lnTo>
                <a:lnTo>
                  <a:pt x="3308" y="1263"/>
                </a:lnTo>
                <a:lnTo>
                  <a:pt x="3303" y="1267"/>
                </a:lnTo>
                <a:lnTo>
                  <a:pt x="3298" y="1271"/>
                </a:lnTo>
                <a:lnTo>
                  <a:pt x="3294" y="1275"/>
                </a:lnTo>
                <a:lnTo>
                  <a:pt x="3290" y="1281"/>
                </a:lnTo>
                <a:lnTo>
                  <a:pt x="3287" y="1287"/>
                </a:lnTo>
                <a:lnTo>
                  <a:pt x="3284" y="1295"/>
                </a:lnTo>
                <a:lnTo>
                  <a:pt x="3281" y="1303"/>
                </a:lnTo>
                <a:lnTo>
                  <a:pt x="3279" y="1311"/>
                </a:lnTo>
                <a:lnTo>
                  <a:pt x="3278" y="1321"/>
                </a:lnTo>
                <a:lnTo>
                  <a:pt x="3277" y="1331"/>
                </a:lnTo>
                <a:lnTo>
                  <a:pt x="3276" y="1341"/>
                </a:lnTo>
                <a:lnTo>
                  <a:pt x="3277" y="1351"/>
                </a:lnTo>
                <a:lnTo>
                  <a:pt x="3277" y="1361"/>
                </a:lnTo>
                <a:lnTo>
                  <a:pt x="3278" y="1371"/>
                </a:lnTo>
                <a:lnTo>
                  <a:pt x="3279" y="1379"/>
                </a:lnTo>
                <a:lnTo>
                  <a:pt x="3281" y="1387"/>
                </a:lnTo>
                <a:lnTo>
                  <a:pt x="3283" y="1395"/>
                </a:lnTo>
                <a:lnTo>
                  <a:pt x="3286" y="1403"/>
                </a:lnTo>
                <a:lnTo>
                  <a:pt x="3288" y="1409"/>
                </a:lnTo>
                <a:lnTo>
                  <a:pt x="3292" y="1415"/>
                </a:lnTo>
                <a:lnTo>
                  <a:pt x="3295" y="1421"/>
                </a:lnTo>
                <a:lnTo>
                  <a:pt x="3304" y="1433"/>
                </a:lnTo>
                <a:lnTo>
                  <a:pt x="3314" y="1445"/>
                </a:lnTo>
                <a:lnTo>
                  <a:pt x="3326" y="1457"/>
                </a:lnTo>
                <a:lnTo>
                  <a:pt x="3388" y="1511"/>
                </a:lnTo>
                <a:lnTo>
                  <a:pt x="3398" y="1521"/>
                </a:lnTo>
                <a:lnTo>
                  <a:pt x="3408" y="1531"/>
                </a:lnTo>
                <a:lnTo>
                  <a:pt x="3418" y="1541"/>
                </a:lnTo>
                <a:lnTo>
                  <a:pt x="3426" y="1553"/>
                </a:lnTo>
                <a:lnTo>
                  <a:pt x="3434" y="1565"/>
                </a:lnTo>
                <a:lnTo>
                  <a:pt x="3441" y="1575"/>
                </a:lnTo>
                <a:lnTo>
                  <a:pt x="3447" y="1589"/>
                </a:lnTo>
                <a:lnTo>
                  <a:pt x="3453" y="1601"/>
                </a:lnTo>
                <a:lnTo>
                  <a:pt x="3458" y="1615"/>
                </a:lnTo>
                <a:lnTo>
                  <a:pt x="3462" y="1629"/>
                </a:lnTo>
                <a:lnTo>
                  <a:pt x="3466" y="1643"/>
                </a:lnTo>
                <a:lnTo>
                  <a:pt x="3469" y="1659"/>
                </a:lnTo>
                <a:lnTo>
                  <a:pt x="3471" y="1675"/>
                </a:lnTo>
                <a:lnTo>
                  <a:pt x="3472" y="1685"/>
                </a:lnTo>
                <a:lnTo>
                  <a:pt x="3472" y="1693"/>
                </a:lnTo>
                <a:lnTo>
                  <a:pt x="3473" y="1711"/>
                </a:lnTo>
                <a:lnTo>
                  <a:pt x="3474" y="1730"/>
                </a:lnTo>
                <a:lnTo>
                  <a:pt x="3473" y="1756"/>
                </a:lnTo>
                <a:lnTo>
                  <a:pt x="3471" y="1780"/>
                </a:lnTo>
                <a:lnTo>
                  <a:pt x="3470" y="1792"/>
                </a:lnTo>
                <a:lnTo>
                  <a:pt x="3468" y="1802"/>
                </a:lnTo>
                <a:lnTo>
                  <a:pt x="3466" y="1814"/>
                </a:lnTo>
                <a:lnTo>
                  <a:pt x="3464" y="1824"/>
                </a:lnTo>
                <a:lnTo>
                  <a:pt x="3461" y="1834"/>
                </a:lnTo>
                <a:lnTo>
                  <a:pt x="3459" y="1844"/>
                </a:lnTo>
                <a:lnTo>
                  <a:pt x="3452" y="1862"/>
                </a:lnTo>
                <a:lnTo>
                  <a:pt x="3449" y="1870"/>
                </a:lnTo>
                <a:lnTo>
                  <a:pt x="3445" y="1880"/>
                </a:lnTo>
                <a:lnTo>
                  <a:pt x="3437" y="1894"/>
                </a:lnTo>
                <a:lnTo>
                  <a:pt x="3432" y="1902"/>
                </a:lnTo>
                <a:lnTo>
                  <a:pt x="3427" y="1908"/>
                </a:lnTo>
                <a:lnTo>
                  <a:pt x="3422" y="1914"/>
                </a:lnTo>
                <a:lnTo>
                  <a:pt x="3417" y="1920"/>
                </a:lnTo>
                <a:lnTo>
                  <a:pt x="3406" y="1930"/>
                </a:lnTo>
                <a:lnTo>
                  <a:pt x="3394" y="1938"/>
                </a:lnTo>
                <a:lnTo>
                  <a:pt x="3381" y="1946"/>
                </a:lnTo>
                <a:lnTo>
                  <a:pt x="3367" y="1950"/>
                </a:lnTo>
                <a:lnTo>
                  <a:pt x="3360" y="1952"/>
                </a:lnTo>
                <a:lnTo>
                  <a:pt x="3353" y="1952"/>
                </a:lnTo>
                <a:lnTo>
                  <a:pt x="3337" y="1954"/>
                </a:lnTo>
                <a:close/>
                <a:moveTo>
                  <a:pt x="3582" y="1882"/>
                </a:moveTo>
                <a:lnTo>
                  <a:pt x="3574" y="1866"/>
                </a:lnTo>
                <a:lnTo>
                  <a:pt x="3567" y="1848"/>
                </a:lnTo>
                <a:lnTo>
                  <a:pt x="3562" y="1828"/>
                </a:lnTo>
                <a:lnTo>
                  <a:pt x="3559" y="1816"/>
                </a:lnTo>
                <a:lnTo>
                  <a:pt x="3557" y="1806"/>
                </a:lnTo>
                <a:lnTo>
                  <a:pt x="3554" y="1782"/>
                </a:lnTo>
                <a:lnTo>
                  <a:pt x="3551" y="1756"/>
                </a:lnTo>
                <a:lnTo>
                  <a:pt x="3550" y="1742"/>
                </a:lnTo>
                <a:lnTo>
                  <a:pt x="3550" y="1726"/>
                </a:lnTo>
                <a:lnTo>
                  <a:pt x="3549" y="1697"/>
                </a:lnTo>
                <a:lnTo>
                  <a:pt x="3549" y="1166"/>
                </a:lnTo>
                <a:lnTo>
                  <a:pt x="3615" y="1166"/>
                </a:lnTo>
                <a:lnTo>
                  <a:pt x="3615" y="1691"/>
                </a:lnTo>
                <a:lnTo>
                  <a:pt x="3615" y="1711"/>
                </a:lnTo>
                <a:lnTo>
                  <a:pt x="3616" y="1728"/>
                </a:lnTo>
                <a:lnTo>
                  <a:pt x="3617" y="1744"/>
                </a:lnTo>
                <a:lnTo>
                  <a:pt x="3618" y="1758"/>
                </a:lnTo>
                <a:lnTo>
                  <a:pt x="3620" y="1772"/>
                </a:lnTo>
                <a:lnTo>
                  <a:pt x="3623" y="1784"/>
                </a:lnTo>
                <a:lnTo>
                  <a:pt x="3625" y="1796"/>
                </a:lnTo>
                <a:lnTo>
                  <a:pt x="3629" y="1804"/>
                </a:lnTo>
                <a:lnTo>
                  <a:pt x="3633" y="1814"/>
                </a:lnTo>
                <a:lnTo>
                  <a:pt x="3637" y="1822"/>
                </a:lnTo>
                <a:lnTo>
                  <a:pt x="3643" y="1830"/>
                </a:lnTo>
                <a:lnTo>
                  <a:pt x="3649" y="1836"/>
                </a:lnTo>
                <a:lnTo>
                  <a:pt x="3652" y="1838"/>
                </a:lnTo>
                <a:lnTo>
                  <a:pt x="3655" y="1840"/>
                </a:lnTo>
                <a:lnTo>
                  <a:pt x="3662" y="1844"/>
                </a:lnTo>
                <a:lnTo>
                  <a:pt x="3670" y="1846"/>
                </a:lnTo>
                <a:lnTo>
                  <a:pt x="3678" y="1846"/>
                </a:lnTo>
                <a:lnTo>
                  <a:pt x="3686" y="1846"/>
                </a:lnTo>
                <a:lnTo>
                  <a:pt x="3694" y="1844"/>
                </a:lnTo>
                <a:lnTo>
                  <a:pt x="3701" y="1840"/>
                </a:lnTo>
                <a:lnTo>
                  <a:pt x="3708" y="1836"/>
                </a:lnTo>
                <a:lnTo>
                  <a:pt x="3713" y="1830"/>
                </a:lnTo>
                <a:lnTo>
                  <a:pt x="3719" y="1822"/>
                </a:lnTo>
                <a:lnTo>
                  <a:pt x="3723" y="1814"/>
                </a:lnTo>
                <a:lnTo>
                  <a:pt x="3728" y="1804"/>
                </a:lnTo>
                <a:lnTo>
                  <a:pt x="3731" y="1796"/>
                </a:lnTo>
                <a:lnTo>
                  <a:pt x="3734" y="1784"/>
                </a:lnTo>
                <a:lnTo>
                  <a:pt x="3736" y="1772"/>
                </a:lnTo>
                <a:lnTo>
                  <a:pt x="3738" y="1758"/>
                </a:lnTo>
                <a:lnTo>
                  <a:pt x="3740" y="1744"/>
                </a:lnTo>
                <a:lnTo>
                  <a:pt x="3741" y="1728"/>
                </a:lnTo>
                <a:lnTo>
                  <a:pt x="3741" y="1711"/>
                </a:lnTo>
                <a:lnTo>
                  <a:pt x="3741" y="1691"/>
                </a:lnTo>
                <a:lnTo>
                  <a:pt x="3741" y="1166"/>
                </a:lnTo>
                <a:lnTo>
                  <a:pt x="3807" y="1166"/>
                </a:lnTo>
                <a:lnTo>
                  <a:pt x="3807" y="1697"/>
                </a:lnTo>
                <a:lnTo>
                  <a:pt x="3806" y="1726"/>
                </a:lnTo>
                <a:lnTo>
                  <a:pt x="3805" y="1742"/>
                </a:lnTo>
                <a:lnTo>
                  <a:pt x="3805" y="1756"/>
                </a:lnTo>
                <a:lnTo>
                  <a:pt x="3802" y="1782"/>
                </a:lnTo>
                <a:lnTo>
                  <a:pt x="3798" y="1806"/>
                </a:lnTo>
                <a:lnTo>
                  <a:pt x="3796" y="1816"/>
                </a:lnTo>
                <a:lnTo>
                  <a:pt x="3794" y="1828"/>
                </a:lnTo>
                <a:lnTo>
                  <a:pt x="3788" y="1848"/>
                </a:lnTo>
                <a:lnTo>
                  <a:pt x="3785" y="1856"/>
                </a:lnTo>
                <a:lnTo>
                  <a:pt x="3782" y="1866"/>
                </a:lnTo>
                <a:lnTo>
                  <a:pt x="3779" y="1874"/>
                </a:lnTo>
                <a:lnTo>
                  <a:pt x="3775" y="1882"/>
                </a:lnTo>
                <a:lnTo>
                  <a:pt x="3771" y="1890"/>
                </a:lnTo>
                <a:lnTo>
                  <a:pt x="3766" y="1898"/>
                </a:lnTo>
                <a:lnTo>
                  <a:pt x="3756" y="1914"/>
                </a:lnTo>
                <a:lnTo>
                  <a:pt x="3745" y="1926"/>
                </a:lnTo>
                <a:lnTo>
                  <a:pt x="3739" y="1930"/>
                </a:lnTo>
                <a:lnTo>
                  <a:pt x="3733" y="1936"/>
                </a:lnTo>
                <a:lnTo>
                  <a:pt x="3720" y="1944"/>
                </a:lnTo>
                <a:lnTo>
                  <a:pt x="3714" y="1946"/>
                </a:lnTo>
                <a:lnTo>
                  <a:pt x="3707" y="1950"/>
                </a:lnTo>
                <a:lnTo>
                  <a:pt x="3693" y="1952"/>
                </a:lnTo>
                <a:lnTo>
                  <a:pt x="3685" y="1954"/>
                </a:lnTo>
                <a:lnTo>
                  <a:pt x="3678" y="1954"/>
                </a:lnTo>
                <a:lnTo>
                  <a:pt x="3663" y="1952"/>
                </a:lnTo>
                <a:lnTo>
                  <a:pt x="3649" y="1950"/>
                </a:lnTo>
                <a:lnTo>
                  <a:pt x="3643" y="1946"/>
                </a:lnTo>
                <a:lnTo>
                  <a:pt x="3636" y="1944"/>
                </a:lnTo>
                <a:lnTo>
                  <a:pt x="3624" y="1936"/>
                </a:lnTo>
                <a:lnTo>
                  <a:pt x="3612" y="1926"/>
                </a:lnTo>
                <a:lnTo>
                  <a:pt x="3601" y="1914"/>
                </a:lnTo>
                <a:lnTo>
                  <a:pt x="3591" y="1898"/>
                </a:lnTo>
                <a:lnTo>
                  <a:pt x="3586" y="1890"/>
                </a:lnTo>
                <a:lnTo>
                  <a:pt x="3582" y="1882"/>
                </a:lnTo>
                <a:close/>
                <a:moveTo>
                  <a:pt x="3934" y="1882"/>
                </a:moveTo>
                <a:lnTo>
                  <a:pt x="3927" y="1866"/>
                </a:lnTo>
                <a:lnTo>
                  <a:pt x="3920" y="1848"/>
                </a:lnTo>
                <a:lnTo>
                  <a:pt x="3915" y="1828"/>
                </a:lnTo>
                <a:lnTo>
                  <a:pt x="3912" y="1816"/>
                </a:lnTo>
                <a:lnTo>
                  <a:pt x="3910" y="1806"/>
                </a:lnTo>
                <a:lnTo>
                  <a:pt x="3907" y="1782"/>
                </a:lnTo>
                <a:lnTo>
                  <a:pt x="3904" y="1756"/>
                </a:lnTo>
                <a:lnTo>
                  <a:pt x="3903" y="1742"/>
                </a:lnTo>
                <a:lnTo>
                  <a:pt x="3903" y="1726"/>
                </a:lnTo>
                <a:lnTo>
                  <a:pt x="3902" y="1697"/>
                </a:lnTo>
                <a:lnTo>
                  <a:pt x="3902" y="1166"/>
                </a:lnTo>
                <a:lnTo>
                  <a:pt x="3968" y="1166"/>
                </a:lnTo>
                <a:lnTo>
                  <a:pt x="3968" y="1691"/>
                </a:lnTo>
                <a:lnTo>
                  <a:pt x="3968" y="1711"/>
                </a:lnTo>
                <a:lnTo>
                  <a:pt x="3969" y="1728"/>
                </a:lnTo>
                <a:lnTo>
                  <a:pt x="3970" y="1744"/>
                </a:lnTo>
                <a:lnTo>
                  <a:pt x="3972" y="1758"/>
                </a:lnTo>
                <a:lnTo>
                  <a:pt x="3973" y="1772"/>
                </a:lnTo>
                <a:lnTo>
                  <a:pt x="3976" y="1784"/>
                </a:lnTo>
                <a:lnTo>
                  <a:pt x="3979" y="1796"/>
                </a:lnTo>
                <a:lnTo>
                  <a:pt x="3982" y="1804"/>
                </a:lnTo>
                <a:lnTo>
                  <a:pt x="3986" y="1814"/>
                </a:lnTo>
                <a:lnTo>
                  <a:pt x="3991" y="1822"/>
                </a:lnTo>
                <a:lnTo>
                  <a:pt x="3996" y="1830"/>
                </a:lnTo>
                <a:lnTo>
                  <a:pt x="4002" y="1836"/>
                </a:lnTo>
                <a:lnTo>
                  <a:pt x="4005" y="1838"/>
                </a:lnTo>
                <a:lnTo>
                  <a:pt x="4008" y="1840"/>
                </a:lnTo>
                <a:lnTo>
                  <a:pt x="4015" y="1844"/>
                </a:lnTo>
                <a:lnTo>
                  <a:pt x="4023" y="1846"/>
                </a:lnTo>
                <a:lnTo>
                  <a:pt x="4031" y="1846"/>
                </a:lnTo>
                <a:lnTo>
                  <a:pt x="4040" y="1846"/>
                </a:lnTo>
                <a:lnTo>
                  <a:pt x="4047" y="1844"/>
                </a:lnTo>
                <a:lnTo>
                  <a:pt x="4054" y="1840"/>
                </a:lnTo>
                <a:lnTo>
                  <a:pt x="4061" y="1836"/>
                </a:lnTo>
                <a:lnTo>
                  <a:pt x="4067" y="1830"/>
                </a:lnTo>
                <a:lnTo>
                  <a:pt x="4072" y="1822"/>
                </a:lnTo>
                <a:lnTo>
                  <a:pt x="4077" y="1814"/>
                </a:lnTo>
                <a:lnTo>
                  <a:pt x="4081" y="1804"/>
                </a:lnTo>
                <a:lnTo>
                  <a:pt x="4084" y="1796"/>
                </a:lnTo>
                <a:lnTo>
                  <a:pt x="4087" y="1784"/>
                </a:lnTo>
                <a:lnTo>
                  <a:pt x="4090" y="1772"/>
                </a:lnTo>
                <a:lnTo>
                  <a:pt x="4091" y="1758"/>
                </a:lnTo>
                <a:lnTo>
                  <a:pt x="4093" y="1744"/>
                </a:lnTo>
                <a:lnTo>
                  <a:pt x="4094" y="1728"/>
                </a:lnTo>
                <a:lnTo>
                  <a:pt x="4094" y="1711"/>
                </a:lnTo>
                <a:lnTo>
                  <a:pt x="4094" y="1691"/>
                </a:lnTo>
                <a:lnTo>
                  <a:pt x="4094" y="1166"/>
                </a:lnTo>
                <a:lnTo>
                  <a:pt x="4160" y="1166"/>
                </a:lnTo>
                <a:lnTo>
                  <a:pt x="4160" y="1697"/>
                </a:lnTo>
                <a:lnTo>
                  <a:pt x="4159" y="1726"/>
                </a:lnTo>
                <a:lnTo>
                  <a:pt x="4159" y="1742"/>
                </a:lnTo>
                <a:lnTo>
                  <a:pt x="4158" y="1756"/>
                </a:lnTo>
                <a:lnTo>
                  <a:pt x="4155" y="1782"/>
                </a:lnTo>
                <a:lnTo>
                  <a:pt x="4152" y="1806"/>
                </a:lnTo>
                <a:lnTo>
                  <a:pt x="4149" y="1816"/>
                </a:lnTo>
                <a:lnTo>
                  <a:pt x="4147" y="1828"/>
                </a:lnTo>
                <a:lnTo>
                  <a:pt x="4142" y="1848"/>
                </a:lnTo>
                <a:lnTo>
                  <a:pt x="4139" y="1856"/>
                </a:lnTo>
                <a:lnTo>
                  <a:pt x="4135" y="1866"/>
                </a:lnTo>
                <a:lnTo>
                  <a:pt x="4132" y="1874"/>
                </a:lnTo>
                <a:lnTo>
                  <a:pt x="4128" y="1882"/>
                </a:lnTo>
                <a:lnTo>
                  <a:pt x="4124" y="1890"/>
                </a:lnTo>
                <a:lnTo>
                  <a:pt x="4119" y="1898"/>
                </a:lnTo>
                <a:lnTo>
                  <a:pt x="4109" y="1914"/>
                </a:lnTo>
                <a:lnTo>
                  <a:pt x="4098" y="1926"/>
                </a:lnTo>
                <a:lnTo>
                  <a:pt x="4092" y="1930"/>
                </a:lnTo>
                <a:lnTo>
                  <a:pt x="4086" y="1936"/>
                </a:lnTo>
                <a:lnTo>
                  <a:pt x="4073" y="1944"/>
                </a:lnTo>
                <a:lnTo>
                  <a:pt x="4067" y="1946"/>
                </a:lnTo>
                <a:lnTo>
                  <a:pt x="4060" y="1950"/>
                </a:lnTo>
                <a:lnTo>
                  <a:pt x="4046" y="1952"/>
                </a:lnTo>
                <a:lnTo>
                  <a:pt x="4039" y="1954"/>
                </a:lnTo>
                <a:lnTo>
                  <a:pt x="4031" y="1954"/>
                </a:lnTo>
                <a:lnTo>
                  <a:pt x="4017" y="1952"/>
                </a:lnTo>
                <a:lnTo>
                  <a:pt x="4003" y="1950"/>
                </a:lnTo>
                <a:lnTo>
                  <a:pt x="3996" y="1946"/>
                </a:lnTo>
                <a:lnTo>
                  <a:pt x="3989" y="1944"/>
                </a:lnTo>
                <a:lnTo>
                  <a:pt x="3977" y="1936"/>
                </a:lnTo>
                <a:lnTo>
                  <a:pt x="3965" y="1926"/>
                </a:lnTo>
                <a:lnTo>
                  <a:pt x="3954" y="1914"/>
                </a:lnTo>
                <a:lnTo>
                  <a:pt x="3943" y="1898"/>
                </a:lnTo>
                <a:lnTo>
                  <a:pt x="3938" y="1890"/>
                </a:lnTo>
                <a:lnTo>
                  <a:pt x="3934" y="1882"/>
                </a:lnTo>
                <a:close/>
                <a:moveTo>
                  <a:pt x="4370" y="1954"/>
                </a:moveTo>
                <a:lnTo>
                  <a:pt x="4354" y="1954"/>
                </a:lnTo>
                <a:lnTo>
                  <a:pt x="4339" y="1950"/>
                </a:lnTo>
                <a:lnTo>
                  <a:pt x="4324" y="1944"/>
                </a:lnTo>
                <a:lnTo>
                  <a:pt x="4317" y="1940"/>
                </a:lnTo>
                <a:lnTo>
                  <a:pt x="4310" y="1936"/>
                </a:lnTo>
                <a:lnTo>
                  <a:pt x="4298" y="1928"/>
                </a:lnTo>
                <a:lnTo>
                  <a:pt x="4292" y="1922"/>
                </a:lnTo>
                <a:lnTo>
                  <a:pt x="4287" y="1916"/>
                </a:lnTo>
                <a:lnTo>
                  <a:pt x="4277" y="1902"/>
                </a:lnTo>
                <a:lnTo>
                  <a:pt x="4273" y="1896"/>
                </a:lnTo>
                <a:lnTo>
                  <a:pt x="4268" y="1888"/>
                </a:lnTo>
                <a:lnTo>
                  <a:pt x="4264" y="1880"/>
                </a:lnTo>
                <a:lnTo>
                  <a:pt x="4261" y="1872"/>
                </a:lnTo>
                <a:lnTo>
                  <a:pt x="4257" y="1864"/>
                </a:lnTo>
                <a:lnTo>
                  <a:pt x="4254" y="1854"/>
                </a:lnTo>
                <a:lnTo>
                  <a:pt x="4248" y="1834"/>
                </a:lnTo>
                <a:lnTo>
                  <a:pt x="4244" y="1814"/>
                </a:lnTo>
                <a:lnTo>
                  <a:pt x="4242" y="1804"/>
                </a:lnTo>
                <a:lnTo>
                  <a:pt x="4240" y="1792"/>
                </a:lnTo>
                <a:lnTo>
                  <a:pt x="4237" y="1770"/>
                </a:lnTo>
                <a:lnTo>
                  <a:pt x="4236" y="1746"/>
                </a:lnTo>
                <a:lnTo>
                  <a:pt x="4235" y="1732"/>
                </a:lnTo>
                <a:lnTo>
                  <a:pt x="4235" y="1720"/>
                </a:lnTo>
                <a:lnTo>
                  <a:pt x="4298" y="1693"/>
                </a:lnTo>
                <a:lnTo>
                  <a:pt x="4298" y="1714"/>
                </a:lnTo>
                <a:lnTo>
                  <a:pt x="4299" y="1734"/>
                </a:lnTo>
                <a:lnTo>
                  <a:pt x="4301" y="1750"/>
                </a:lnTo>
                <a:lnTo>
                  <a:pt x="4303" y="1766"/>
                </a:lnTo>
                <a:lnTo>
                  <a:pt x="4305" y="1774"/>
                </a:lnTo>
                <a:lnTo>
                  <a:pt x="4306" y="1782"/>
                </a:lnTo>
                <a:lnTo>
                  <a:pt x="4310" y="1794"/>
                </a:lnTo>
                <a:lnTo>
                  <a:pt x="4314" y="1804"/>
                </a:lnTo>
                <a:lnTo>
                  <a:pt x="4318" y="1814"/>
                </a:lnTo>
                <a:lnTo>
                  <a:pt x="4324" y="1824"/>
                </a:lnTo>
                <a:lnTo>
                  <a:pt x="4330" y="1830"/>
                </a:lnTo>
                <a:lnTo>
                  <a:pt x="4336" y="1836"/>
                </a:lnTo>
                <a:lnTo>
                  <a:pt x="4343" y="1840"/>
                </a:lnTo>
                <a:lnTo>
                  <a:pt x="4350" y="1844"/>
                </a:lnTo>
                <a:lnTo>
                  <a:pt x="4357" y="1846"/>
                </a:lnTo>
                <a:lnTo>
                  <a:pt x="4365" y="1848"/>
                </a:lnTo>
                <a:lnTo>
                  <a:pt x="4374" y="1848"/>
                </a:lnTo>
                <a:lnTo>
                  <a:pt x="4381" y="1848"/>
                </a:lnTo>
                <a:lnTo>
                  <a:pt x="4388" y="1846"/>
                </a:lnTo>
                <a:lnTo>
                  <a:pt x="4395" y="1844"/>
                </a:lnTo>
                <a:lnTo>
                  <a:pt x="4401" y="1842"/>
                </a:lnTo>
                <a:lnTo>
                  <a:pt x="4407" y="1838"/>
                </a:lnTo>
                <a:lnTo>
                  <a:pt x="4413" y="1832"/>
                </a:lnTo>
                <a:lnTo>
                  <a:pt x="4418" y="1826"/>
                </a:lnTo>
                <a:lnTo>
                  <a:pt x="4423" y="1820"/>
                </a:lnTo>
                <a:lnTo>
                  <a:pt x="4427" y="1812"/>
                </a:lnTo>
                <a:lnTo>
                  <a:pt x="4431" y="1804"/>
                </a:lnTo>
                <a:lnTo>
                  <a:pt x="4434" y="1796"/>
                </a:lnTo>
                <a:lnTo>
                  <a:pt x="4437" y="1786"/>
                </a:lnTo>
                <a:lnTo>
                  <a:pt x="4439" y="1774"/>
                </a:lnTo>
                <a:lnTo>
                  <a:pt x="4440" y="1770"/>
                </a:lnTo>
                <a:lnTo>
                  <a:pt x="4441" y="1764"/>
                </a:lnTo>
                <a:lnTo>
                  <a:pt x="4442" y="1752"/>
                </a:lnTo>
                <a:lnTo>
                  <a:pt x="4442" y="1738"/>
                </a:lnTo>
                <a:lnTo>
                  <a:pt x="4442" y="1728"/>
                </a:lnTo>
                <a:lnTo>
                  <a:pt x="4442" y="1718"/>
                </a:lnTo>
                <a:lnTo>
                  <a:pt x="4441" y="1711"/>
                </a:lnTo>
                <a:lnTo>
                  <a:pt x="4439" y="1701"/>
                </a:lnTo>
                <a:lnTo>
                  <a:pt x="4437" y="1693"/>
                </a:lnTo>
                <a:lnTo>
                  <a:pt x="4435" y="1685"/>
                </a:lnTo>
                <a:lnTo>
                  <a:pt x="4433" y="1677"/>
                </a:lnTo>
                <a:lnTo>
                  <a:pt x="4430" y="1669"/>
                </a:lnTo>
                <a:lnTo>
                  <a:pt x="4422" y="1653"/>
                </a:lnTo>
                <a:lnTo>
                  <a:pt x="4418" y="1645"/>
                </a:lnTo>
                <a:lnTo>
                  <a:pt x="4413" y="1639"/>
                </a:lnTo>
                <a:lnTo>
                  <a:pt x="4402" y="1625"/>
                </a:lnTo>
                <a:lnTo>
                  <a:pt x="4389" y="1613"/>
                </a:lnTo>
                <a:lnTo>
                  <a:pt x="4325" y="1555"/>
                </a:lnTo>
                <a:lnTo>
                  <a:pt x="4315" y="1547"/>
                </a:lnTo>
                <a:lnTo>
                  <a:pt x="4305" y="1537"/>
                </a:lnTo>
                <a:lnTo>
                  <a:pt x="4289" y="1517"/>
                </a:lnTo>
                <a:lnTo>
                  <a:pt x="4275" y="1497"/>
                </a:lnTo>
                <a:lnTo>
                  <a:pt x="4270" y="1485"/>
                </a:lnTo>
                <a:lnTo>
                  <a:pt x="4264" y="1473"/>
                </a:lnTo>
                <a:lnTo>
                  <a:pt x="4260" y="1461"/>
                </a:lnTo>
                <a:lnTo>
                  <a:pt x="4255" y="1447"/>
                </a:lnTo>
                <a:lnTo>
                  <a:pt x="4252" y="1433"/>
                </a:lnTo>
                <a:lnTo>
                  <a:pt x="4249" y="1417"/>
                </a:lnTo>
                <a:lnTo>
                  <a:pt x="4247" y="1401"/>
                </a:lnTo>
                <a:lnTo>
                  <a:pt x="4246" y="1393"/>
                </a:lnTo>
                <a:lnTo>
                  <a:pt x="4245" y="1385"/>
                </a:lnTo>
                <a:lnTo>
                  <a:pt x="4244" y="1367"/>
                </a:lnTo>
                <a:lnTo>
                  <a:pt x="4244" y="1347"/>
                </a:lnTo>
                <a:lnTo>
                  <a:pt x="4244" y="1335"/>
                </a:lnTo>
                <a:lnTo>
                  <a:pt x="4245" y="1323"/>
                </a:lnTo>
                <a:lnTo>
                  <a:pt x="4246" y="1311"/>
                </a:lnTo>
                <a:lnTo>
                  <a:pt x="4247" y="1299"/>
                </a:lnTo>
                <a:lnTo>
                  <a:pt x="4248" y="1289"/>
                </a:lnTo>
                <a:lnTo>
                  <a:pt x="4250" y="1279"/>
                </a:lnTo>
                <a:lnTo>
                  <a:pt x="4254" y="1259"/>
                </a:lnTo>
                <a:lnTo>
                  <a:pt x="4257" y="1249"/>
                </a:lnTo>
                <a:lnTo>
                  <a:pt x="4260" y="1241"/>
                </a:lnTo>
                <a:lnTo>
                  <a:pt x="4266" y="1225"/>
                </a:lnTo>
                <a:lnTo>
                  <a:pt x="4273" y="1210"/>
                </a:lnTo>
                <a:lnTo>
                  <a:pt x="4277" y="1204"/>
                </a:lnTo>
                <a:lnTo>
                  <a:pt x="4282" y="1198"/>
                </a:lnTo>
                <a:lnTo>
                  <a:pt x="4291" y="1186"/>
                </a:lnTo>
                <a:lnTo>
                  <a:pt x="4301" y="1176"/>
                </a:lnTo>
                <a:lnTo>
                  <a:pt x="4311" y="1166"/>
                </a:lnTo>
                <a:lnTo>
                  <a:pt x="4323" y="1160"/>
                </a:lnTo>
                <a:lnTo>
                  <a:pt x="4335" y="1154"/>
                </a:lnTo>
                <a:lnTo>
                  <a:pt x="4347" y="1150"/>
                </a:lnTo>
                <a:lnTo>
                  <a:pt x="4360" y="1148"/>
                </a:lnTo>
                <a:lnTo>
                  <a:pt x="4373" y="1148"/>
                </a:lnTo>
                <a:lnTo>
                  <a:pt x="4388" y="1150"/>
                </a:lnTo>
                <a:lnTo>
                  <a:pt x="4403" y="1152"/>
                </a:lnTo>
                <a:lnTo>
                  <a:pt x="4416" y="1158"/>
                </a:lnTo>
                <a:lnTo>
                  <a:pt x="4422" y="1162"/>
                </a:lnTo>
                <a:lnTo>
                  <a:pt x="4428" y="1166"/>
                </a:lnTo>
                <a:lnTo>
                  <a:pt x="4440" y="1174"/>
                </a:lnTo>
                <a:lnTo>
                  <a:pt x="4450" y="1186"/>
                </a:lnTo>
                <a:lnTo>
                  <a:pt x="4459" y="1198"/>
                </a:lnTo>
                <a:lnTo>
                  <a:pt x="4467" y="1212"/>
                </a:lnTo>
                <a:lnTo>
                  <a:pt x="4471" y="1218"/>
                </a:lnTo>
                <a:lnTo>
                  <a:pt x="4474" y="1225"/>
                </a:lnTo>
                <a:lnTo>
                  <a:pt x="4477" y="1233"/>
                </a:lnTo>
                <a:lnTo>
                  <a:pt x="4480" y="1241"/>
                </a:lnTo>
                <a:lnTo>
                  <a:pt x="4485" y="1259"/>
                </a:lnTo>
                <a:lnTo>
                  <a:pt x="4490" y="1275"/>
                </a:lnTo>
                <a:lnTo>
                  <a:pt x="4493" y="1293"/>
                </a:lnTo>
                <a:lnTo>
                  <a:pt x="4495" y="1313"/>
                </a:lnTo>
                <a:lnTo>
                  <a:pt x="4497" y="1331"/>
                </a:lnTo>
                <a:lnTo>
                  <a:pt x="4497" y="1349"/>
                </a:lnTo>
                <a:lnTo>
                  <a:pt x="4435" y="1375"/>
                </a:lnTo>
                <a:lnTo>
                  <a:pt x="4435" y="1359"/>
                </a:lnTo>
                <a:lnTo>
                  <a:pt x="4433" y="1345"/>
                </a:lnTo>
                <a:lnTo>
                  <a:pt x="4432" y="1331"/>
                </a:lnTo>
                <a:lnTo>
                  <a:pt x="4430" y="1319"/>
                </a:lnTo>
                <a:lnTo>
                  <a:pt x="4427" y="1309"/>
                </a:lnTo>
                <a:lnTo>
                  <a:pt x="4426" y="1303"/>
                </a:lnTo>
                <a:lnTo>
                  <a:pt x="4424" y="1299"/>
                </a:lnTo>
                <a:lnTo>
                  <a:pt x="4421" y="1289"/>
                </a:lnTo>
                <a:lnTo>
                  <a:pt x="4417" y="1281"/>
                </a:lnTo>
                <a:lnTo>
                  <a:pt x="4413" y="1275"/>
                </a:lnTo>
                <a:lnTo>
                  <a:pt x="4408" y="1269"/>
                </a:lnTo>
                <a:lnTo>
                  <a:pt x="4403" y="1265"/>
                </a:lnTo>
                <a:lnTo>
                  <a:pt x="4397" y="1261"/>
                </a:lnTo>
                <a:lnTo>
                  <a:pt x="4391" y="1257"/>
                </a:lnTo>
                <a:lnTo>
                  <a:pt x="4385" y="1255"/>
                </a:lnTo>
                <a:lnTo>
                  <a:pt x="4378" y="1255"/>
                </a:lnTo>
                <a:lnTo>
                  <a:pt x="4370" y="1253"/>
                </a:lnTo>
                <a:lnTo>
                  <a:pt x="4358" y="1255"/>
                </a:lnTo>
                <a:lnTo>
                  <a:pt x="4346" y="1259"/>
                </a:lnTo>
                <a:lnTo>
                  <a:pt x="4341" y="1263"/>
                </a:lnTo>
                <a:lnTo>
                  <a:pt x="4336" y="1267"/>
                </a:lnTo>
                <a:lnTo>
                  <a:pt x="4331" y="1271"/>
                </a:lnTo>
                <a:lnTo>
                  <a:pt x="4327" y="1275"/>
                </a:lnTo>
                <a:lnTo>
                  <a:pt x="4323" y="1281"/>
                </a:lnTo>
                <a:lnTo>
                  <a:pt x="4319" y="1287"/>
                </a:lnTo>
                <a:lnTo>
                  <a:pt x="4316" y="1295"/>
                </a:lnTo>
                <a:lnTo>
                  <a:pt x="4313" y="1303"/>
                </a:lnTo>
                <a:lnTo>
                  <a:pt x="4311" y="1311"/>
                </a:lnTo>
                <a:lnTo>
                  <a:pt x="4310" y="1321"/>
                </a:lnTo>
                <a:lnTo>
                  <a:pt x="4309" y="1331"/>
                </a:lnTo>
                <a:lnTo>
                  <a:pt x="4308" y="1341"/>
                </a:lnTo>
                <a:lnTo>
                  <a:pt x="4309" y="1351"/>
                </a:lnTo>
                <a:lnTo>
                  <a:pt x="4309" y="1361"/>
                </a:lnTo>
                <a:lnTo>
                  <a:pt x="4310" y="1371"/>
                </a:lnTo>
                <a:lnTo>
                  <a:pt x="4311" y="1379"/>
                </a:lnTo>
                <a:lnTo>
                  <a:pt x="4313" y="1387"/>
                </a:lnTo>
                <a:lnTo>
                  <a:pt x="4315" y="1395"/>
                </a:lnTo>
                <a:lnTo>
                  <a:pt x="4318" y="1403"/>
                </a:lnTo>
                <a:lnTo>
                  <a:pt x="4321" y="1409"/>
                </a:lnTo>
                <a:lnTo>
                  <a:pt x="4325" y="1415"/>
                </a:lnTo>
                <a:lnTo>
                  <a:pt x="4328" y="1421"/>
                </a:lnTo>
                <a:lnTo>
                  <a:pt x="4337" y="1433"/>
                </a:lnTo>
                <a:lnTo>
                  <a:pt x="4347" y="1445"/>
                </a:lnTo>
                <a:lnTo>
                  <a:pt x="4359" y="1457"/>
                </a:lnTo>
                <a:lnTo>
                  <a:pt x="4421" y="1511"/>
                </a:lnTo>
                <a:lnTo>
                  <a:pt x="4431" y="1521"/>
                </a:lnTo>
                <a:lnTo>
                  <a:pt x="4442" y="1531"/>
                </a:lnTo>
                <a:lnTo>
                  <a:pt x="4451" y="1541"/>
                </a:lnTo>
                <a:lnTo>
                  <a:pt x="4459" y="1553"/>
                </a:lnTo>
                <a:lnTo>
                  <a:pt x="4467" y="1565"/>
                </a:lnTo>
                <a:lnTo>
                  <a:pt x="4474" y="1575"/>
                </a:lnTo>
                <a:lnTo>
                  <a:pt x="4480" y="1589"/>
                </a:lnTo>
                <a:lnTo>
                  <a:pt x="4486" y="1601"/>
                </a:lnTo>
                <a:lnTo>
                  <a:pt x="4491" y="1615"/>
                </a:lnTo>
                <a:lnTo>
                  <a:pt x="4495" y="1629"/>
                </a:lnTo>
                <a:lnTo>
                  <a:pt x="4499" y="1643"/>
                </a:lnTo>
                <a:lnTo>
                  <a:pt x="4502" y="1659"/>
                </a:lnTo>
                <a:lnTo>
                  <a:pt x="4504" y="1675"/>
                </a:lnTo>
                <a:lnTo>
                  <a:pt x="4505" y="1685"/>
                </a:lnTo>
                <a:lnTo>
                  <a:pt x="4505" y="1693"/>
                </a:lnTo>
                <a:lnTo>
                  <a:pt x="4506" y="1711"/>
                </a:lnTo>
                <a:lnTo>
                  <a:pt x="4507" y="1730"/>
                </a:lnTo>
                <a:lnTo>
                  <a:pt x="4506" y="1756"/>
                </a:lnTo>
                <a:lnTo>
                  <a:pt x="4504" y="1780"/>
                </a:lnTo>
                <a:lnTo>
                  <a:pt x="4503" y="1792"/>
                </a:lnTo>
                <a:lnTo>
                  <a:pt x="4501" y="1802"/>
                </a:lnTo>
                <a:lnTo>
                  <a:pt x="4499" y="1814"/>
                </a:lnTo>
                <a:lnTo>
                  <a:pt x="4497" y="1824"/>
                </a:lnTo>
                <a:lnTo>
                  <a:pt x="4494" y="1834"/>
                </a:lnTo>
                <a:lnTo>
                  <a:pt x="4492" y="1844"/>
                </a:lnTo>
                <a:lnTo>
                  <a:pt x="4485" y="1862"/>
                </a:lnTo>
                <a:lnTo>
                  <a:pt x="4482" y="1870"/>
                </a:lnTo>
                <a:lnTo>
                  <a:pt x="4478" y="1880"/>
                </a:lnTo>
                <a:lnTo>
                  <a:pt x="4470" y="1894"/>
                </a:lnTo>
                <a:lnTo>
                  <a:pt x="4465" y="1902"/>
                </a:lnTo>
                <a:lnTo>
                  <a:pt x="4460" y="1908"/>
                </a:lnTo>
                <a:lnTo>
                  <a:pt x="4455" y="1914"/>
                </a:lnTo>
                <a:lnTo>
                  <a:pt x="4450" y="1920"/>
                </a:lnTo>
                <a:lnTo>
                  <a:pt x="4439" y="1930"/>
                </a:lnTo>
                <a:lnTo>
                  <a:pt x="4427" y="1938"/>
                </a:lnTo>
                <a:lnTo>
                  <a:pt x="4414" y="1946"/>
                </a:lnTo>
                <a:lnTo>
                  <a:pt x="4400" y="1950"/>
                </a:lnTo>
                <a:lnTo>
                  <a:pt x="4393" y="1952"/>
                </a:lnTo>
                <a:lnTo>
                  <a:pt x="4386" y="1952"/>
                </a:lnTo>
                <a:lnTo>
                  <a:pt x="4370" y="1954"/>
                </a:lnTo>
                <a:close/>
              </a:path>
            </a:pathLst>
          </a:custGeom>
          <a:solidFill>
            <a:schemeClr val="bg1"/>
          </a:solidFill>
          <a:ln>
            <a:noFill/>
          </a:ln>
        </p:spPr>
        <p:txBody>
          <a:bodyPr vert="horz" wrap="square" lIns="0" tIns="0" rIns="0" bIns="0" numCol="1" anchor="t" anchorCtr="0" compatLnSpc="1">
            <a:prstTxWarp prst="textNoShape">
              <a:avLst/>
            </a:prstTxWarp>
            <a:noAutofit/>
          </a:bodyPr>
          <a:lstStyle/>
          <a:p>
            <a:endParaRPr lang="en-GB"/>
          </a:p>
        </p:txBody>
      </p:sp>
      <p:sp>
        <p:nvSpPr>
          <p:cNvPr id="11" name="Text Placeholder 10">
            <a:extLst>
              <a:ext uri="{FF2B5EF4-FFF2-40B4-BE49-F238E27FC236}">
                <a16:creationId xmlns:a16="http://schemas.microsoft.com/office/drawing/2014/main" id="{897DE48D-705B-612C-7DFA-B303012D79EC}"/>
              </a:ext>
            </a:extLst>
          </p:cNvPr>
          <p:cNvSpPr>
            <a:spLocks noGrp="1"/>
          </p:cNvSpPr>
          <p:nvPr>
            <p:ph type="body" sz="quarter" idx="13"/>
          </p:nvPr>
        </p:nvSpPr>
        <p:spPr>
          <a:xfrm>
            <a:off x="1198587" y="5517232"/>
            <a:ext cx="9793263" cy="288032"/>
          </a:xfrm>
        </p:spPr>
        <p:txBody>
          <a:bodyPr/>
          <a:lstStyle>
            <a:lvl1pPr marL="0" indent="0">
              <a:spcBef>
                <a:spcPts val="0"/>
              </a:spcBef>
              <a:buFontTx/>
              <a:buNone/>
              <a:defRPr sz="1600">
                <a:solidFill>
                  <a:schemeClr val="bg1"/>
                </a:solidFill>
              </a:defRPr>
            </a:lvl1pPr>
            <a:lvl2pPr marL="0" indent="0">
              <a:spcBef>
                <a:spcPts val="0"/>
              </a:spcBef>
              <a:buFontTx/>
              <a:buNone/>
              <a:defRPr sz="1600"/>
            </a:lvl2pPr>
            <a:lvl3pPr marL="0" indent="0">
              <a:spcBef>
                <a:spcPts val="0"/>
              </a:spcBef>
              <a:buFontTx/>
              <a:buNone/>
              <a:defRPr sz="1600"/>
            </a:lvl3pPr>
            <a:lvl4pPr marL="0" indent="0">
              <a:spcBef>
                <a:spcPts val="0"/>
              </a:spcBef>
              <a:buFontTx/>
              <a:buNone/>
              <a:defRPr sz="1600"/>
            </a:lvl4pPr>
            <a:lvl5pPr marL="0" indent="0">
              <a:spcBef>
                <a:spcPts val="0"/>
              </a:spcBef>
              <a:buFontTx/>
              <a:buNone/>
              <a:defRPr sz="1600"/>
            </a:lvl5pPr>
            <a:lvl6pPr marL="0" indent="0">
              <a:spcBef>
                <a:spcPts val="0"/>
              </a:spcBef>
              <a:buFontTx/>
              <a:buNone/>
              <a:defRPr sz="1600"/>
            </a:lvl6pPr>
            <a:lvl7pPr marL="0" indent="0">
              <a:spcBef>
                <a:spcPts val="0"/>
              </a:spcBef>
              <a:buFontTx/>
              <a:buNone/>
              <a:defRPr sz="1600"/>
            </a:lvl7pPr>
            <a:lvl8pPr marL="0" indent="0">
              <a:spcBef>
                <a:spcPts val="0"/>
              </a:spcBef>
              <a:buFontTx/>
              <a:buNone/>
              <a:defRPr sz="1600"/>
            </a:lvl8pPr>
            <a:lvl9pPr marL="0" indent="0">
              <a:spcBef>
                <a:spcPts val="0"/>
              </a:spcBef>
              <a:buFontTx/>
              <a:buNone/>
              <a:defRPr sz="1600"/>
            </a:lvl9pPr>
          </a:lstStyle>
          <a:p>
            <a:pPr lvl="0"/>
            <a:r>
              <a:rPr lang="fi-FI" noProof="0"/>
              <a:t>Muokkaa tekstin perustyylejä napsauttamalla</a:t>
            </a:r>
          </a:p>
        </p:txBody>
      </p:sp>
      <p:sp>
        <p:nvSpPr>
          <p:cNvPr id="12" name="Text Placeholder 10">
            <a:extLst>
              <a:ext uri="{FF2B5EF4-FFF2-40B4-BE49-F238E27FC236}">
                <a16:creationId xmlns:a16="http://schemas.microsoft.com/office/drawing/2014/main" id="{CF5A17A4-EA2D-AFFF-38DF-9699B925DCD5}"/>
              </a:ext>
            </a:extLst>
          </p:cNvPr>
          <p:cNvSpPr>
            <a:spLocks noGrp="1"/>
          </p:cNvSpPr>
          <p:nvPr>
            <p:ph type="body" sz="quarter" idx="14"/>
          </p:nvPr>
        </p:nvSpPr>
        <p:spPr>
          <a:xfrm>
            <a:off x="1198587" y="5805264"/>
            <a:ext cx="9793263" cy="288032"/>
          </a:xfrm>
        </p:spPr>
        <p:txBody>
          <a:bodyPr/>
          <a:lstStyle>
            <a:lvl1pPr marL="0" indent="0">
              <a:spcBef>
                <a:spcPts val="0"/>
              </a:spcBef>
              <a:buFontTx/>
              <a:buNone/>
              <a:defRPr sz="1600">
                <a:solidFill>
                  <a:schemeClr val="bg1"/>
                </a:solidFill>
              </a:defRPr>
            </a:lvl1pPr>
            <a:lvl2pPr marL="0" indent="0">
              <a:spcBef>
                <a:spcPts val="0"/>
              </a:spcBef>
              <a:buFontTx/>
              <a:buNone/>
              <a:defRPr sz="1600"/>
            </a:lvl2pPr>
            <a:lvl3pPr marL="0" indent="0">
              <a:spcBef>
                <a:spcPts val="0"/>
              </a:spcBef>
              <a:buFontTx/>
              <a:buNone/>
              <a:defRPr sz="1600"/>
            </a:lvl3pPr>
            <a:lvl4pPr marL="0" indent="0">
              <a:spcBef>
                <a:spcPts val="0"/>
              </a:spcBef>
              <a:buFontTx/>
              <a:buNone/>
              <a:defRPr sz="1600"/>
            </a:lvl4pPr>
            <a:lvl5pPr marL="0" indent="0">
              <a:spcBef>
                <a:spcPts val="0"/>
              </a:spcBef>
              <a:buFontTx/>
              <a:buNone/>
              <a:defRPr sz="1600"/>
            </a:lvl5pPr>
            <a:lvl6pPr marL="0" indent="0">
              <a:spcBef>
                <a:spcPts val="0"/>
              </a:spcBef>
              <a:buFontTx/>
              <a:buNone/>
              <a:defRPr sz="1600"/>
            </a:lvl6pPr>
            <a:lvl7pPr marL="0" indent="0">
              <a:spcBef>
                <a:spcPts val="0"/>
              </a:spcBef>
              <a:buFontTx/>
              <a:buNone/>
              <a:defRPr sz="1600"/>
            </a:lvl7pPr>
            <a:lvl8pPr marL="0" indent="0">
              <a:spcBef>
                <a:spcPts val="0"/>
              </a:spcBef>
              <a:buFontTx/>
              <a:buNone/>
              <a:defRPr sz="1600"/>
            </a:lvl8pPr>
            <a:lvl9pPr marL="0" indent="0">
              <a:spcBef>
                <a:spcPts val="0"/>
              </a:spcBef>
              <a:buFontTx/>
              <a:buNone/>
              <a:defRPr sz="1600"/>
            </a:lvl9pPr>
          </a:lstStyle>
          <a:p>
            <a:pPr lvl="0"/>
            <a:r>
              <a:rPr lang="fi-FI" noProof="0"/>
              <a:t>Muokkaa tekstin perustyylejä napsauttamalla</a:t>
            </a:r>
          </a:p>
        </p:txBody>
      </p:sp>
    </p:spTree>
    <p:extLst>
      <p:ext uri="{BB962C8B-B14F-4D97-AF65-F5344CB8AC3E}">
        <p14:creationId xmlns:p14="http://schemas.microsoft.com/office/powerpoint/2010/main" val="1467990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56">
          <p15:clr>
            <a:srgbClr val="FBAE40"/>
          </p15:clr>
        </p15:guide>
        <p15:guide id="4" pos="6924">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Väliotsikko Vaalea Sininen">
    <p:bg>
      <p:bgPr>
        <a:solidFill>
          <a:schemeClr val="accent2"/>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6C997B08-CDC0-D9DA-023C-33EB2424589C}"/>
              </a:ext>
            </a:extLst>
          </p:cNvPr>
          <p:cNvSpPr>
            <a:spLocks noGrp="1"/>
          </p:cNvSpPr>
          <p:nvPr>
            <p:ph type="dt" sz="half" idx="10"/>
          </p:nvPr>
        </p:nvSpPr>
        <p:spPr/>
        <p:txBody>
          <a:bodyPr/>
          <a:lstStyle>
            <a:lvl1pPr>
              <a:defRPr>
                <a:solidFill>
                  <a:schemeClr val="bg1"/>
                </a:solidFill>
              </a:defRPr>
            </a:lvl1pPr>
          </a:lstStyle>
          <a:p>
            <a:fld id="{BB0A4F16-FC0E-459D-BB96-250DFE6FE4C7}" type="datetime1">
              <a:rPr lang="fi-FI" noProof="0" smtClean="0"/>
              <a:t>16.8.2024</a:t>
            </a:fld>
            <a:endParaRPr lang="fi-FI" noProof="0"/>
          </a:p>
        </p:txBody>
      </p:sp>
      <p:sp>
        <p:nvSpPr>
          <p:cNvPr id="5" name="Footer Placeholder 4">
            <a:extLst>
              <a:ext uri="{FF2B5EF4-FFF2-40B4-BE49-F238E27FC236}">
                <a16:creationId xmlns:a16="http://schemas.microsoft.com/office/drawing/2014/main" id="{B846E968-BF71-89AA-C26E-10EFAEEEC9B7}"/>
              </a:ext>
            </a:extLst>
          </p:cNvPr>
          <p:cNvSpPr>
            <a:spLocks noGrp="1"/>
          </p:cNvSpPr>
          <p:nvPr>
            <p:ph type="ftr" sz="quarter" idx="11"/>
          </p:nvPr>
        </p:nvSpPr>
        <p:spPr/>
        <p:txBody>
          <a:bodyPr/>
          <a:lstStyle>
            <a:lvl1pPr>
              <a:defRPr>
                <a:solidFill>
                  <a:schemeClr val="bg1"/>
                </a:solidFill>
              </a:defRPr>
            </a:lvl1pPr>
          </a:lstStyle>
          <a:p>
            <a:r>
              <a:rPr lang="en-US" noProof="0"/>
              <a:t>© Confederation of Finnish Construction Industries RT</a:t>
            </a:r>
            <a:endParaRPr lang="fi-FI" noProof="0"/>
          </a:p>
        </p:txBody>
      </p:sp>
      <p:sp>
        <p:nvSpPr>
          <p:cNvPr id="6" name="Slide Number Placeholder 5">
            <a:extLst>
              <a:ext uri="{FF2B5EF4-FFF2-40B4-BE49-F238E27FC236}">
                <a16:creationId xmlns:a16="http://schemas.microsoft.com/office/drawing/2014/main" id="{E98EEA2C-E894-50CC-1D3C-CCAA51AAE9A3}"/>
              </a:ext>
            </a:extLst>
          </p:cNvPr>
          <p:cNvSpPr>
            <a:spLocks noGrp="1"/>
          </p:cNvSpPr>
          <p:nvPr>
            <p:ph type="sldNum" sz="quarter" idx="12"/>
          </p:nvPr>
        </p:nvSpPr>
        <p:spPr/>
        <p:txBody>
          <a:bodyPr/>
          <a:lstStyle>
            <a:lvl1pPr>
              <a:defRPr>
                <a:solidFill>
                  <a:schemeClr val="bg1"/>
                </a:solidFill>
              </a:defRPr>
            </a:lvl1pPr>
          </a:lstStyle>
          <a:p>
            <a:fld id="{DFD61EF7-2460-4EE9-A031-27FEBC4F9A95}" type="slidenum">
              <a:rPr lang="fi-FI" noProof="0" smtClean="0"/>
              <a:pPr/>
              <a:t>‹#›</a:t>
            </a:fld>
            <a:endParaRPr lang="fi-FI" noProof="0"/>
          </a:p>
        </p:txBody>
      </p:sp>
      <p:sp>
        <p:nvSpPr>
          <p:cNvPr id="7" name="Title 1">
            <a:extLst>
              <a:ext uri="{FF2B5EF4-FFF2-40B4-BE49-F238E27FC236}">
                <a16:creationId xmlns:a16="http://schemas.microsoft.com/office/drawing/2014/main" id="{0DBC2BCA-6E98-D0FC-A4D9-2479036B5BEB}"/>
              </a:ext>
            </a:extLst>
          </p:cNvPr>
          <p:cNvSpPr>
            <a:spLocks noGrp="1"/>
          </p:cNvSpPr>
          <p:nvPr>
            <p:ph type="ctrTitle"/>
          </p:nvPr>
        </p:nvSpPr>
        <p:spPr>
          <a:xfrm>
            <a:off x="1200150" y="2060575"/>
            <a:ext cx="9792394" cy="1656457"/>
          </a:xfrm>
        </p:spPr>
        <p:txBody>
          <a:bodyPr anchor="t" anchorCtr="0"/>
          <a:lstStyle>
            <a:lvl1pPr algn="l">
              <a:defRPr sz="4800">
                <a:solidFill>
                  <a:schemeClr val="bg1"/>
                </a:solidFill>
              </a:defRPr>
            </a:lvl1pPr>
          </a:lstStyle>
          <a:p>
            <a:r>
              <a:rPr lang="fi-FI" noProof="0"/>
              <a:t>Muokkaa ots. perustyyl. napsautt.</a:t>
            </a:r>
          </a:p>
        </p:txBody>
      </p:sp>
      <p:sp>
        <p:nvSpPr>
          <p:cNvPr id="8" name="Subtitle 2">
            <a:extLst>
              <a:ext uri="{FF2B5EF4-FFF2-40B4-BE49-F238E27FC236}">
                <a16:creationId xmlns:a16="http://schemas.microsoft.com/office/drawing/2014/main" id="{64CB5395-4AF2-9EE9-D682-4F6C29D9E161}"/>
              </a:ext>
            </a:extLst>
          </p:cNvPr>
          <p:cNvSpPr>
            <a:spLocks noGrp="1"/>
          </p:cNvSpPr>
          <p:nvPr>
            <p:ph type="subTitle" idx="1"/>
          </p:nvPr>
        </p:nvSpPr>
        <p:spPr>
          <a:xfrm>
            <a:off x="1200150" y="3861048"/>
            <a:ext cx="9791700" cy="1512168"/>
          </a:xfrm>
        </p:spPr>
        <p:txBody>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sp>
        <p:nvSpPr>
          <p:cNvPr id="2" name="Freeform 9">
            <a:extLst>
              <a:ext uri="{FF2B5EF4-FFF2-40B4-BE49-F238E27FC236}">
                <a16:creationId xmlns:a16="http://schemas.microsoft.com/office/drawing/2014/main" id="{2C197826-9F8E-5472-A8FC-FBC0D76CA5CA}"/>
              </a:ext>
            </a:extLst>
          </p:cNvPr>
          <p:cNvSpPr>
            <a:spLocks noChangeAspect="1" noEditPoints="1"/>
          </p:cNvSpPr>
          <p:nvPr userDrawn="1"/>
        </p:nvSpPr>
        <p:spPr bwMode="auto">
          <a:xfrm>
            <a:off x="11503054" y="6308625"/>
            <a:ext cx="280959" cy="216000"/>
          </a:xfrm>
          <a:custGeom>
            <a:avLst/>
            <a:gdLst>
              <a:gd name="T0" fmla="*/ 1052 w 1250"/>
              <a:gd name="T1" fmla="*/ 228 h 961"/>
              <a:gd name="T2" fmla="*/ 822 w 1250"/>
              <a:gd name="T3" fmla="*/ 228 h 961"/>
              <a:gd name="T4" fmla="*/ 0 w 1250"/>
              <a:gd name="T5" fmla="*/ 733 h 961"/>
              <a:gd name="T6" fmla="*/ 0 w 1250"/>
              <a:gd name="T7" fmla="*/ 961 h 961"/>
              <a:gd name="T8" fmla="*/ 753 w 1250"/>
              <a:gd name="T9" fmla="*/ 961 h 961"/>
              <a:gd name="T10" fmla="*/ 11 w 1250"/>
              <a:gd name="T11" fmla="*/ 0 h 961"/>
              <a:gd name="T12" fmla="*/ 359 w 1250"/>
              <a:gd name="T13" fmla="*/ 1 h 961"/>
              <a:gd name="T14" fmla="*/ 427 w 1250"/>
              <a:gd name="T15" fmla="*/ 9 h 961"/>
              <a:gd name="T16" fmla="*/ 477 w 1250"/>
              <a:gd name="T17" fmla="*/ 19 h 961"/>
              <a:gd name="T18" fmla="*/ 522 w 1250"/>
              <a:gd name="T19" fmla="*/ 34 h 961"/>
              <a:gd name="T20" fmla="*/ 569 w 1250"/>
              <a:gd name="T21" fmla="*/ 57 h 961"/>
              <a:gd name="T22" fmla="*/ 609 w 1250"/>
              <a:gd name="T23" fmla="*/ 84 h 961"/>
              <a:gd name="T24" fmla="*/ 642 w 1250"/>
              <a:gd name="T25" fmla="*/ 116 h 961"/>
              <a:gd name="T26" fmla="*/ 667 w 1250"/>
              <a:gd name="T27" fmla="*/ 152 h 961"/>
              <a:gd name="T28" fmla="*/ 686 w 1250"/>
              <a:gd name="T29" fmla="*/ 192 h 961"/>
              <a:gd name="T30" fmla="*/ 698 w 1250"/>
              <a:gd name="T31" fmla="*/ 235 h 961"/>
              <a:gd name="T32" fmla="*/ 703 w 1250"/>
              <a:gd name="T33" fmla="*/ 281 h 961"/>
              <a:gd name="T34" fmla="*/ 702 w 1250"/>
              <a:gd name="T35" fmla="*/ 334 h 961"/>
              <a:gd name="T36" fmla="*/ 696 w 1250"/>
              <a:gd name="T37" fmla="*/ 371 h 961"/>
              <a:gd name="T38" fmla="*/ 686 w 1250"/>
              <a:gd name="T39" fmla="*/ 406 h 961"/>
              <a:gd name="T40" fmla="*/ 673 w 1250"/>
              <a:gd name="T41" fmla="*/ 439 h 961"/>
              <a:gd name="T42" fmla="*/ 656 w 1250"/>
              <a:gd name="T43" fmla="*/ 470 h 961"/>
              <a:gd name="T44" fmla="*/ 635 w 1250"/>
              <a:gd name="T45" fmla="*/ 498 h 961"/>
              <a:gd name="T46" fmla="*/ 609 w 1250"/>
              <a:gd name="T47" fmla="*/ 524 h 961"/>
              <a:gd name="T48" fmla="*/ 581 w 1250"/>
              <a:gd name="T49" fmla="*/ 545 h 961"/>
              <a:gd name="T50" fmla="*/ 549 w 1250"/>
              <a:gd name="T51" fmla="*/ 564 h 961"/>
              <a:gd name="T52" fmla="*/ 514 w 1250"/>
              <a:gd name="T53" fmla="*/ 578 h 961"/>
              <a:gd name="T54" fmla="*/ 239 w 1250"/>
              <a:gd name="T55" fmla="*/ 187 h 961"/>
              <a:gd name="T56" fmla="*/ 347 w 1250"/>
              <a:gd name="T57" fmla="*/ 432 h 961"/>
              <a:gd name="T58" fmla="*/ 377 w 1250"/>
              <a:gd name="T59" fmla="*/ 429 h 961"/>
              <a:gd name="T60" fmla="*/ 401 w 1250"/>
              <a:gd name="T61" fmla="*/ 423 h 961"/>
              <a:gd name="T62" fmla="*/ 420 w 1250"/>
              <a:gd name="T63" fmla="*/ 414 h 961"/>
              <a:gd name="T64" fmla="*/ 436 w 1250"/>
              <a:gd name="T65" fmla="*/ 403 h 961"/>
              <a:gd name="T66" fmla="*/ 449 w 1250"/>
              <a:gd name="T67" fmla="*/ 390 h 961"/>
              <a:gd name="T68" fmla="*/ 458 w 1250"/>
              <a:gd name="T69" fmla="*/ 376 h 961"/>
              <a:gd name="T70" fmla="*/ 468 w 1250"/>
              <a:gd name="T71" fmla="*/ 350 h 961"/>
              <a:gd name="T72" fmla="*/ 473 w 1250"/>
              <a:gd name="T73" fmla="*/ 319 h 961"/>
              <a:gd name="T74" fmla="*/ 471 w 1250"/>
              <a:gd name="T75" fmla="*/ 288 h 961"/>
              <a:gd name="T76" fmla="*/ 463 w 1250"/>
              <a:gd name="T77" fmla="*/ 262 h 961"/>
              <a:gd name="T78" fmla="*/ 455 w 1250"/>
              <a:gd name="T79" fmla="*/ 247 h 961"/>
              <a:gd name="T80" fmla="*/ 440 w 1250"/>
              <a:gd name="T81" fmla="*/ 228 h 961"/>
              <a:gd name="T82" fmla="*/ 421 w 1250"/>
              <a:gd name="T83" fmla="*/ 211 h 961"/>
              <a:gd name="T84" fmla="*/ 403 w 1250"/>
              <a:gd name="T85" fmla="*/ 201 h 961"/>
              <a:gd name="T86" fmla="*/ 383 w 1250"/>
              <a:gd name="T87" fmla="*/ 194 h 961"/>
              <a:gd name="T88" fmla="*/ 359 w 1250"/>
              <a:gd name="T89" fmla="*/ 189 h 961"/>
              <a:gd name="T90" fmla="*/ 239 w 1250"/>
              <a:gd name="T91" fmla="*/ 187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50" h="961">
                <a:moveTo>
                  <a:pt x="1250" y="0"/>
                </a:moveTo>
                <a:lnTo>
                  <a:pt x="1250" y="228"/>
                </a:lnTo>
                <a:lnTo>
                  <a:pt x="1052" y="228"/>
                </a:lnTo>
                <a:lnTo>
                  <a:pt x="1052" y="961"/>
                </a:lnTo>
                <a:lnTo>
                  <a:pt x="822" y="961"/>
                </a:lnTo>
                <a:lnTo>
                  <a:pt x="822" y="228"/>
                </a:lnTo>
                <a:lnTo>
                  <a:pt x="656" y="0"/>
                </a:lnTo>
                <a:lnTo>
                  <a:pt x="1250" y="0"/>
                </a:lnTo>
                <a:close/>
                <a:moveTo>
                  <a:pt x="0" y="733"/>
                </a:moveTo>
                <a:lnTo>
                  <a:pt x="230" y="733"/>
                </a:lnTo>
                <a:lnTo>
                  <a:pt x="230" y="961"/>
                </a:lnTo>
                <a:lnTo>
                  <a:pt x="0" y="961"/>
                </a:lnTo>
                <a:lnTo>
                  <a:pt x="0" y="733"/>
                </a:lnTo>
                <a:close/>
                <a:moveTo>
                  <a:pt x="488" y="585"/>
                </a:moveTo>
                <a:lnTo>
                  <a:pt x="753" y="961"/>
                </a:lnTo>
                <a:lnTo>
                  <a:pt x="496" y="961"/>
                </a:lnTo>
                <a:lnTo>
                  <a:pt x="11" y="271"/>
                </a:lnTo>
                <a:lnTo>
                  <a:pt x="11" y="0"/>
                </a:lnTo>
                <a:lnTo>
                  <a:pt x="309" y="0"/>
                </a:lnTo>
                <a:lnTo>
                  <a:pt x="335" y="0"/>
                </a:lnTo>
                <a:lnTo>
                  <a:pt x="359" y="1"/>
                </a:lnTo>
                <a:lnTo>
                  <a:pt x="383" y="3"/>
                </a:lnTo>
                <a:lnTo>
                  <a:pt x="405" y="5"/>
                </a:lnTo>
                <a:lnTo>
                  <a:pt x="427" y="9"/>
                </a:lnTo>
                <a:lnTo>
                  <a:pt x="448" y="12"/>
                </a:lnTo>
                <a:lnTo>
                  <a:pt x="468" y="17"/>
                </a:lnTo>
                <a:lnTo>
                  <a:pt x="477" y="19"/>
                </a:lnTo>
                <a:lnTo>
                  <a:pt x="487" y="22"/>
                </a:lnTo>
                <a:lnTo>
                  <a:pt x="505" y="28"/>
                </a:lnTo>
                <a:lnTo>
                  <a:pt x="522" y="34"/>
                </a:lnTo>
                <a:lnTo>
                  <a:pt x="539" y="41"/>
                </a:lnTo>
                <a:lnTo>
                  <a:pt x="554" y="49"/>
                </a:lnTo>
                <a:lnTo>
                  <a:pt x="569" y="57"/>
                </a:lnTo>
                <a:lnTo>
                  <a:pt x="583" y="66"/>
                </a:lnTo>
                <a:lnTo>
                  <a:pt x="596" y="75"/>
                </a:lnTo>
                <a:lnTo>
                  <a:pt x="609" y="84"/>
                </a:lnTo>
                <a:lnTo>
                  <a:pt x="620" y="95"/>
                </a:lnTo>
                <a:lnTo>
                  <a:pt x="632" y="105"/>
                </a:lnTo>
                <a:lnTo>
                  <a:pt x="642" y="116"/>
                </a:lnTo>
                <a:lnTo>
                  <a:pt x="651" y="128"/>
                </a:lnTo>
                <a:lnTo>
                  <a:pt x="660" y="140"/>
                </a:lnTo>
                <a:lnTo>
                  <a:pt x="667" y="152"/>
                </a:lnTo>
                <a:lnTo>
                  <a:pt x="674" y="165"/>
                </a:lnTo>
                <a:lnTo>
                  <a:pt x="681" y="179"/>
                </a:lnTo>
                <a:lnTo>
                  <a:pt x="686" y="192"/>
                </a:lnTo>
                <a:lnTo>
                  <a:pt x="691" y="206"/>
                </a:lnTo>
                <a:lnTo>
                  <a:pt x="695" y="220"/>
                </a:lnTo>
                <a:lnTo>
                  <a:pt x="698" y="235"/>
                </a:lnTo>
                <a:lnTo>
                  <a:pt x="700" y="250"/>
                </a:lnTo>
                <a:lnTo>
                  <a:pt x="702" y="265"/>
                </a:lnTo>
                <a:lnTo>
                  <a:pt x="703" y="281"/>
                </a:lnTo>
                <a:lnTo>
                  <a:pt x="704" y="296"/>
                </a:lnTo>
                <a:lnTo>
                  <a:pt x="703" y="322"/>
                </a:lnTo>
                <a:lnTo>
                  <a:pt x="702" y="334"/>
                </a:lnTo>
                <a:lnTo>
                  <a:pt x="700" y="347"/>
                </a:lnTo>
                <a:lnTo>
                  <a:pt x="698" y="359"/>
                </a:lnTo>
                <a:lnTo>
                  <a:pt x="696" y="371"/>
                </a:lnTo>
                <a:lnTo>
                  <a:pt x="693" y="383"/>
                </a:lnTo>
                <a:lnTo>
                  <a:pt x="690" y="395"/>
                </a:lnTo>
                <a:lnTo>
                  <a:pt x="686" y="406"/>
                </a:lnTo>
                <a:lnTo>
                  <a:pt x="682" y="418"/>
                </a:lnTo>
                <a:lnTo>
                  <a:pt x="678" y="429"/>
                </a:lnTo>
                <a:lnTo>
                  <a:pt x="673" y="439"/>
                </a:lnTo>
                <a:lnTo>
                  <a:pt x="667" y="450"/>
                </a:lnTo>
                <a:lnTo>
                  <a:pt x="662" y="460"/>
                </a:lnTo>
                <a:lnTo>
                  <a:pt x="656" y="470"/>
                </a:lnTo>
                <a:lnTo>
                  <a:pt x="649" y="480"/>
                </a:lnTo>
                <a:lnTo>
                  <a:pt x="642" y="489"/>
                </a:lnTo>
                <a:lnTo>
                  <a:pt x="635" y="498"/>
                </a:lnTo>
                <a:lnTo>
                  <a:pt x="627" y="507"/>
                </a:lnTo>
                <a:lnTo>
                  <a:pt x="618" y="516"/>
                </a:lnTo>
                <a:lnTo>
                  <a:pt x="609" y="524"/>
                </a:lnTo>
                <a:lnTo>
                  <a:pt x="600" y="531"/>
                </a:lnTo>
                <a:lnTo>
                  <a:pt x="591" y="539"/>
                </a:lnTo>
                <a:lnTo>
                  <a:pt x="581" y="545"/>
                </a:lnTo>
                <a:lnTo>
                  <a:pt x="571" y="552"/>
                </a:lnTo>
                <a:lnTo>
                  <a:pt x="560" y="558"/>
                </a:lnTo>
                <a:lnTo>
                  <a:pt x="549" y="564"/>
                </a:lnTo>
                <a:lnTo>
                  <a:pt x="538" y="569"/>
                </a:lnTo>
                <a:lnTo>
                  <a:pt x="526" y="574"/>
                </a:lnTo>
                <a:lnTo>
                  <a:pt x="514" y="578"/>
                </a:lnTo>
                <a:lnTo>
                  <a:pt x="501" y="582"/>
                </a:lnTo>
                <a:lnTo>
                  <a:pt x="488" y="585"/>
                </a:lnTo>
                <a:close/>
                <a:moveTo>
                  <a:pt x="239" y="187"/>
                </a:moveTo>
                <a:lnTo>
                  <a:pt x="239" y="432"/>
                </a:lnTo>
                <a:lnTo>
                  <a:pt x="337" y="432"/>
                </a:lnTo>
                <a:lnTo>
                  <a:pt x="347" y="432"/>
                </a:lnTo>
                <a:lnTo>
                  <a:pt x="357" y="431"/>
                </a:lnTo>
                <a:lnTo>
                  <a:pt x="367" y="430"/>
                </a:lnTo>
                <a:lnTo>
                  <a:pt x="377" y="429"/>
                </a:lnTo>
                <a:lnTo>
                  <a:pt x="385" y="427"/>
                </a:lnTo>
                <a:lnTo>
                  <a:pt x="393" y="425"/>
                </a:lnTo>
                <a:lnTo>
                  <a:pt x="401" y="423"/>
                </a:lnTo>
                <a:lnTo>
                  <a:pt x="408" y="420"/>
                </a:lnTo>
                <a:lnTo>
                  <a:pt x="414" y="417"/>
                </a:lnTo>
                <a:lnTo>
                  <a:pt x="420" y="414"/>
                </a:lnTo>
                <a:lnTo>
                  <a:pt x="426" y="411"/>
                </a:lnTo>
                <a:lnTo>
                  <a:pt x="431" y="407"/>
                </a:lnTo>
                <a:lnTo>
                  <a:pt x="436" y="403"/>
                </a:lnTo>
                <a:lnTo>
                  <a:pt x="441" y="399"/>
                </a:lnTo>
                <a:lnTo>
                  <a:pt x="445" y="395"/>
                </a:lnTo>
                <a:lnTo>
                  <a:pt x="449" y="390"/>
                </a:lnTo>
                <a:lnTo>
                  <a:pt x="452" y="386"/>
                </a:lnTo>
                <a:lnTo>
                  <a:pt x="455" y="381"/>
                </a:lnTo>
                <a:lnTo>
                  <a:pt x="458" y="376"/>
                </a:lnTo>
                <a:lnTo>
                  <a:pt x="461" y="371"/>
                </a:lnTo>
                <a:lnTo>
                  <a:pt x="465" y="361"/>
                </a:lnTo>
                <a:lnTo>
                  <a:pt x="468" y="350"/>
                </a:lnTo>
                <a:lnTo>
                  <a:pt x="471" y="340"/>
                </a:lnTo>
                <a:lnTo>
                  <a:pt x="472" y="329"/>
                </a:lnTo>
                <a:lnTo>
                  <a:pt x="473" y="319"/>
                </a:lnTo>
                <a:lnTo>
                  <a:pt x="473" y="308"/>
                </a:lnTo>
                <a:lnTo>
                  <a:pt x="473" y="298"/>
                </a:lnTo>
                <a:lnTo>
                  <a:pt x="471" y="288"/>
                </a:lnTo>
                <a:lnTo>
                  <a:pt x="469" y="278"/>
                </a:lnTo>
                <a:lnTo>
                  <a:pt x="465" y="267"/>
                </a:lnTo>
                <a:lnTo>
                  <a:pt x="463" y="262"/>
                </a:lnTo>
                <a:lnTo>
                  <a:pt x="460" y="257"/>
                </a:lnTo>
                <a:lnTo>
                  <a:pt x="458" y="252"/>
                </a:lnTo>
                <a:lnTo>
                  <a:pt x="455" y="247"/>
                </a:lnTo>
                <a:lnTo>
                  <a:pt x="448" y="237"/>
                </a:lnTo>
                <a:lnTo>
                  <a:pt x="444" y="232"/>
                </a:lnTo>
                <a:lnTo>
                  <a:pt x="440" y="228"/>
                </a:lnTo>
                <a:lnTo>
                  <a:pt x="436" y="223"/>
                </a:lnTo>
                <a:lnTo>
                  <a:pt x="431" y="219"/>
                </a:lnTo>
                <a:lnTo>
                  <a:pt x="421" y="211"/>
                </a:lnTo>
                <a:lnTo>
                  <a:pt x="415" y="208"/>
                </a:lnTo>
                <a:lnTo>
                  <a:pt x="409" y="204"/>
                </a:lnTo>
                <a:lnTo>
                  <a:pt x="403" y="201"/>
                </a:lnTo>
                <a:lnTo>
                  <a:pt x="397" y="199"/>
                </a:lnTo>
                <a:lnTo>
                  <a:pt x="390" y="196"/>
                </a:lnTo>
                <a:lnTo>
                  <a:pt x="383" y="194"/>
                </a:lnTo>
                <a:lnTo>
                  <a:pt x="375" y="192"/>
                </a:lnTo>
                <a:lnTo>
                  <a:pt x="367" y="190"/>
                </a:lnTo>
                <a:lnTo>
                  <a:pt x="359" y="189"/>
                </a:lnTo>
                <a:lnTo>
                  <a:pt x="351" y="188"/>
                </a:lnTo>
                <a:lnTo>
                  <a:pt x="333" y="187"/>
                </a:lnTo>
                <a:lnTo>
                  <a:pt x="239" y="187"/>
                </a:lnTo>
                <a:close/>
              </a:path>
            </a:pathLst>
          </a:custGeom>
          <a:solidFill>
            <a:schemeClr val="bg1"/>
          </a:solidFill>
          <a:ln>
            <a:noFill/>
          </a:ln>
        </p:spPr>
        <p:txBody>
          <a:bodyPr vert="horz" wrap="square" lIns="0" tIns="0" rIns="0" bIns="0" numCol="1" anchor="t" anchorCtr="0" compatLnSpc="1">
            <a:prstTxWarp prst="textNoShape">
              <a:avLst/>
            </a:prstTxWarp>
            <a:noAutofit/>
          </a:bodyPr>
          <a:lstStyle/>
          <a:p>
            <a:endParaRPr lang="en-GB">
              <a:solidFill>
                <a:schemeClr val="tx1"/>
              </a:solidFill>
            </a:endParaRPr>
          </a:p>
        </p:txBody>
      </p:sp>
    </p:spTree>
    <p:extLst>
      <p:ext uri="{BB962C8B-B14F-4D97-AF65-F5344CB8AC3E}">
        <p14:creationId xmlns:p14="http://schemas.microsoft.com/office/powerpoint/2010/main" val="2326998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Väliotsikko Sininen">
    <p:bg>
      <p:bgPr>
        <a:solidFill>
          <a:schemeClr val="accent1"/>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6C997B08-CDC0-D9DA-023C-33EB2424589C}"/>
              </a:ext>
            </a:extLst>
          </p:cNvPr>
          <p:cNvSpPr>
            <a:spLocks noGrp="1"/>
          </p:cNvSpPr>
          <p:nvPr>
            <p:ph type="dt" sz="half" idx="10"/>
          </p:nvPr>
        </p:nvSpPr>
        <p:spPr/>
        <p:txBody>
          <a:bodyPr/>
          <a:lstStyle>
            <a:lvl1pPr>
              <a:defRPr>
                <a:solidFill>
                  <a:schemeClr val="bg1"/>
                </a:solidFill>
              </a:defRPr>
            </a:lvl1pPr>
          </a:lstStyle>
          <a:p>
            <a:fld id="{D795BE6F-34F0-4D20-8193-2B1C5388ACA5}" type="datetime1">
              <a:rPr lang="fi-FI" noProof="0" smtClean="0"/>
              <a:t>16.8.2024</a:t>
            </a:fld>
            <a:endParaRPr lang="fi-FI" noProof="0"/>
          </a:p>
        </p:txBody>
      </p:sp>
      <p:sp>
        <p:nvSpPr>
          <p:cNvPr id="5" name="Footer Placeholder 4">
            <a:extLst>
              <a:ext uri="{FF2B5EF4-FFF2-40B4-BE49-F238E27FC236}">
                <a16:creationId xmlns:a16="http://schemas.microsoft.com/office/drawing/2014/main" id="{B846E968-BF71-89AA-C26E-10EFAEEEC9B7}"/>
              </a:ext>
            </a:extLst>
          </p:cNvPr>
          <p:cNvSpPr>
            <a:spLocks noGrp="1"/>
          </p:cNvSpPr>
          <p:nvPr>
            <p:ph type="ftr" sz="quarter" idx="11"/>
          </p:nvPr>
        </p:nvSpPr>
        <p:spPr/>
        <p:txBody>
          <a:bodyPr/>
          <a:lstStyle>
            <a:lvl1pPr>
              <a:defRPr>
                <a:solidFill>
                  <a:schemeClr val="bg1"/>
                </a:solidFill>
              </a:defRPr>
            </a:lvl1pPr>
          </a:lstStyle>
          <a:p>
            <a:r>
              <a:rPr lang="en-US" noProof="0"/>
              <a:t>© Confederation of Finnish Construction Industries RT</a:t>
            </a:r>
            <a:endParaRPr lang="fi-FI" noProof="0"/>
          </a:p>
        </p:txBody>
      </p:sp>
      <p:sp>
        <p:nvSpPr>
          <p:cNvPr id="6" name="Slide Number Placeholder 5">
            <a:extLst>
              <a:ext uri="{FF2B5EF4-FFF2-40B4-BE49-F238E27FC236}">
                <a16:creationId xmlns:a16="http://schemas.microsoft.com/office/drawing/2014/main" id="{E98EEA2C-E894-50CC-1D3C-CCAA51AAE9A3}"/>
              </a:ext>
            </a:extLst>
          </p:cNvPr>
          <p:cNvSpPr>
            <a:spLocks noGrp="1"/>
          </p:cNvSpPr>
          <p:nvPr>
            <p:ph type="sldNum" sz="quarter" idx="12"/>
          </p:nvPr>
        </p:nvSpPr>
        <p:spPr/>
        <p:txBody>
          <a:bodyPr/>
          <a:lstStyle>
            <a:lvl1pPr>
              <a:defRPr>
                <a:solidFill>
                  <a:schemeClr val="bg1"/>
                </a:solidFill>
              </a:defRPr>
            </a:lvl1pPr>
          </a:lstStyle>
          <a:p>
            <a:fld id="{DFD61EF7-2460-4EE9-A031-27FEBC4F9A95}" type="slidenum">
              <a:rPr lang="fi-FI" noProof="0" smtClean="0"/>
              <a:pPr/>
              <a:t>‹#›</a:t>
            </a:fld>
            <a:endParaRPr lang="fi-FI" noProof="0"/>
          </a:p>
        </p:txBody>
      </p:sp>
      <p:sp>
        <p:nvSpPr>
          <p:cNvPr id="7" name="Title 1">
            <a:extLst>
              <a:ext uri="{FF2B5EF4-FFF2-40B4-BE49-F238E27FC236}">
                <a16:creationId xmlns:a16="http://schemas.microsoft.com/office/drawing/2014/main" id="{0DBC2BCA-6E98-D0FC-A4D9-2479036B5BEB}"/>
              </a:ext>
            </a:extLst>
          </p:cNvPr>
          <p:cNvSpPr>
            <a:spLocks noGrp="1"/>
          </p:cNvSpPr>
          <p:nvPr>
            <p:ph type="ctrTitle"/>
          </p:nvPr>
        </p:nvSpPr>
        <p:spPr>
          <a:xfrm>
            <a:off x="1200150" y="2060575"/>
            <a:ext cx="9792394" cy="1656457"/>
          </a:xfrm>
        </p:spPr>
        <p:txBody>
          <a:bodyPr anchor="t" anchorCtr="0"/>
          <a:lstStyle>
            <a:lvl1pPr algn="l">
              <a:defRPr sz="4800">
                <a:solidFill>
                  <a:schemeClr val="bg1"/>
                </a:solidFill>
              </a:defRPr>
            </a:lvl1pPr>
          </a:lstStyle>
          <a:p>
            <a:r>
              <a:rPr lang="fi-FI" noProof="0"/>
              <a:t>Muokkaa ots. perustyyl. napsautt.</a:t>
            </a:r>
          </a:p>
        </p:txBody>
      </p:sp>
      <p:sp>
        <p:nvSpPr>
          <p:cNvPr id="8" name="Subtitle 2">
            <a:extLst>
              <a:ext uri="{FF2B5EF4-FFF2-40B4-BE49-F238E27FC236}">
                <a16:creationId xmlns:a16="http://schemas.microsoft.com/office/drawing/2014/main" id="{64CB5395-4AF2-9EE9-D682-4F6C29D9E161}"/>
              </a:ext>
            </a:extLst>
          </p:cNvPr>
          <p:cNvSpPr>
            <a:spLocks noGrp="1"/>
          </p:cNvSpPr>
          <p:nvPr>
            <p:ph type="subTitle" idx="1"/>
          </p:nvPr>
        </p:nvSpPr>
        <p:spPr>
          <a:xfrm>
            <a:off x="1200150" y="3861048"/>
            <a:ext cx="9791700" cy="1512168"/>
          </a:xfrm>
        </p:spPr>
        <p:txBody>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sp>
        <p:nvSpPr>
          <p:cNvPr id="2" name="Freeform 9">
            <a:extLst>
              <a:ext uri="{FF2B5EF4-FFF2-40B4-BE49-F238E27FC236}">
                <a16:creationId xmlns:a16="http://schemas.microsoft.com/office/drawing/2014/main" id="{2C197826-9F8E-5472-A8FC-FBC0D76CA5CA}"/>
              </a:ext>
            </a:extLst>
          </p:cNvPr>
          <p:cNvSpPr>
            <a:spLocks noChangeAspect="1" noEditPoints="1"/>
          </p:cNvSpPr>
          <p:nvPr userDrawn="1"/>
        </p:nvSpPr>
        <p:spPr bwMode="auto">
          <a:xfrm>
            <a:off x="11503054" y="6308625"/>
            <a:ext cx="280959" cy="216000"/>
          </a:xfrm>
          <a:custGeom>
            <a:avLst/>
            <a:gdLst>
              <a:gd name="T0" fmla="*/ 1052 w 1250"/>
              <a:gd name="T1" fmla="*/ 228 h 961"/>
              <a:gd name="T2" fmla="*/ 822 w 1250"/>
              <a:gd name="T3" fmla="*/ 228 h 961"/>
              <a:gd name="T4" fmla="*/ 0 w 1250"/>
              <a:gd name="T5" fmla="*/ 733 h 961"/>
              <a:gd name="T6" fmla="*/ 0 w 1250"/>
              <a:gd name="T7" fmla="*/ 961 h 961"/>
              <a:gd name="T8" fmla="*/ 753 w 1250"/>
              <a:gd name="T9" fmla="*/ 961 h 961"/>
              <a:gd name="T10" fmla="*/ 11 w 1250"/>
              <a:gd name="T11" fmla="*/ 0 h 961"/>
              <a:gd name="T12" fmla="*/ 359 w 1250"/>
              <a:gd name="T13" fmla="*/ 1 h 961"/>
              <a:gd name="T14" fmla="*/ 427 w 1250"/>
              <a:gd name="T15" fmla="*/ 9 h 961"/>
              <a:gd name="T16" fmla="*/ 477 w 1250"/>
              <a:gd name="T17" fmla="*/ 19 h 961"/>
              <a:gd name="T18" fmla="*/ 522 w 1250"/>
              <a:gd name="T19" fmla="*/ 34 h 961"/>
              <a:gd name="T20" fmla="*/ 569 w 1250"/>
              <a:gd name="T21" fmla="*/ 57 h 961"/>
              <a:gd name="T22" fmla="*/ 609 w 1250"/>
              <a:gd name="T23" fmla="*/ 84 h 961"/>
              <a:gd name="T24" fmla="*/ 642 w 1250"/>
              <a:gd name="T25" fmla="*/ 116 h 961"/>
              <a:gd name="T26" fmla="*/ 667 w 1250"/>
              <a:gd name="T27" fmla="*/ 152 h 961"/>
              <a:gd name="T28" fmla="*/ 686 w 1250"/>
              <a:gd name="T29" fmla="*/ 192 h 961"/>
              <a:gd name="T30" fmla="*/ 698 w 1250"/>
              <a:gd name="T31" fmla="*/ 235 h 961"/>
              <a:gd name="T32" fmla="*/ 703 w 1250"/>
              <a:gd name="T33" fmla="*/ 281 h 961"/>
              <a:gd name="T34" fmla="*/ 702 w 1250"/>
              <a:gd name="T35" fmla="*/ 334 h 961"/>
              <a:gd name="T36" fmla="*/ 696 w 1250"/>
              <a:gd name="T37" fmla="*/ 371 h 961"/>
              <a:gd name="T38" fmla="*/ 686 w 1250"/>
              <a:gd name="T39" fmla="*/ 406 h 961"/>
              <a:gd name="T40" fmla="*/ 673 w 1250"/>
              <a:gd name="T41" fmla="*/ 439 h 961"/>
              <a:gd name="T42" fmla="*/ 656 w 1250"/>
              <a:gd name="T43" fmla="*/ 470 h 961"/>
              <a:gd name="T44" fmla="*/ 635 w 1250"/>
              <a:gd name="T45" fmla="*/ 498 h 961"/>
              <a:gd name="T46" fmla="*/ 609 w 1250"/>
              <a:gd name="T47" fmla="*/ 524 h 961"/>
              <a:gd name="T48" fmla="*/ 581 w 1250"/>
              <a:gd name="T49" fmla="*/ 545 h 961"/>
              <a:gd name="T50" fmla="*/ 549 w 1250"/>
              <a:gd name="T51" fmla="*/ 564 h 961"/>
              <a:gd name="T52" fmla="*/ 514 w 1250"/>
              <a:gd name="T53" fmla="*/ 578 h 961"/>
              <a:gd name="T54" fmla="*/ 239 w 1250"/>
              <a:gd name="T55" fmla="*/ 187 h 961"/>
              <a:gd name="T56" fmla="*/ 347 w 1250"/>
              <a:gd name="T57" fmla="*/ 432 h 961"/>
              <a:gd name="T58" fmla="*/ 377 w 1250"/>
              <a:gd name="T59" fmla="*/ 429 h 961"/>
              <a:gd name="T60" fmla="*/ 401 w 1250"/>
              <a:gd name="T61" fmla="*/ 423 h 961"/>
              <a:gd name="T62" fmla="*/ 420 w 1250"/>
              <a:gd name="T63" fmla="*/ 414 h 961"/>
              <a:gd name="T64" fmla="*/ 436 w 1250"/>
              <a:gd name="T65" fmla="*/ 403 h 961"/>
              <a:gd name="T66" fmla="*/ 449 w 1250"/>
              <a:gd name="T67" fmla="*/ 390 h 961"/>
              <a:gd name="T68" fmla="*/ 458 w 1250"/>
              <a:gd name="T69" fmla="*/ 376 h 961"/>
              <a:gd name="T70" fmla="*/ 468 w 1250"/>
              <a:gd name="T71" fmla="*/ 350 h 961"/>
              <a:gd name="T72" fmla="*/ 473 w 1250"/>
              <a:gd name="T73" fmla="*/ 319 h 961"/>
              <a:gd name="T74" fmla="*/ 471 w 1250"/>
              <a:gd name="T75" fmla="*/ 288 h 961"/>
              <a:gd name="T76" fmla="*/ 463 w 1250"/>
              <a:gd name="T77" fmla="*/ 262 h 961"/>
              <a:gd name="T78" fmla="*/ 455 w 1250"/>
              <a:gd name="T79" fmla="*/ 247 h 961"/>
              <a:gd name="T80" fmla="*/ 440 w 1250"/>
              <a:gd name="T81" fmla="*/ 228 h 961"/>
              <a:gd name="T82" fmla="*/ 421 w 1250"/>
              <a:gd name="T83" fmla="*/ 211 h 961"/>
              <a:gd name="T84" fmla="*/ 403 w 1250"/>
              <a:gd name="T85" fmla="*/ 201 h 961"/>
              <a:gd name="T86" fmla="*/ 383 w 1250"/>
              <a:gd name="T87" fmla="*/ 194 h 961"/>
              <a:gd name="T88" fmla="*/ 359 w 1250"/>
              <a:gd name="T89" fmla="*/ 189 h 961"/>
              <a:gd name="T90" fmla="*/ 239 w 1250"/>
              <a:gd name="T91" fmla="*/ 187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50" h="961">
                <a:moveTo>
                  <a:pt x="1250" y="0"/>
                </a:moveTo>
                <a:lnTo>
                  <a:pt x="1250" y="228"/>
                </a:lnTo>
                <a:lnTo>
                  <a:pt x="1052" y="228"/>
                </a:lnTo>
                <a:lnTo>
                  <a:pt x="1052" y="961"/>
                </a:lnTo>
                <a:lnTo>
                  <a:pt x="822" y="961"/>
                </a:lnTo>
                <a:lnTo>
                  <a:pt x="822" y="228"/>
                </a:lnTo>
                <a:lnTo>
                  <a:pt x="656" y="0"/>
                </a:lnTo>
                <a:lnTo>
                  <a:pt x="1250" y="0"/>
                </a:lnTo>
                <a:close/>
                <a:moveTo>
                  <a:pt x="0" y="733"/>
                </a:moveTo>
                <a:lnTo>
                  <a:pt x="230" y="733"/>
                </a:lnTo>
                <a:lnTo>
                  <a:pt x="230" y="961"/>
                </a:lnTo>
                <a:lnTo>
                  <a:pt x="0" y="961"/>
                </a:lnTo>
                <a:lnTo>
                  <a:pt x="0" y="733"/>
                </a:lnTo>
                <a:close/>
                <a:moveTo>
                  <a:pt x="488" y="585"/>
                </a:moveTo>
                <a:lnTo>
                  <a:pt x="753" y="961"/>
                </a:lnTo>
                <a:lnTo>
                  <a:pt x="496" y="961"/>
                </a:lnTo>
                <a:lnTo>
                  <a:pt x="11" y="271"/>
                </a:lnTo>
                <a:lnTo>
                  <a:pt x="11" y="0"/>
                </a:lnTo>
                <a:lnTo>
                  <a:pt x="309" y="0"/>
                </a:lnTo>
                <a:lnTo>
                  <a:pt x="335" y="0"/>
                </a:lnTo>
                <a:lnTo>
                  <a:pt x="359" y="1"/>
                </a:lnTo>
                <a:lnTo>
                  <a:pt x="383" y="3"/>
                </a:lnTo>
                <a:lnTo>
                  <a:pt x="405" y="5"/>
                </a:lnTo>
                <a:lnTo>
                  <a:pt x="427" y="9"/>
                </a:lnTo>
                <a:lnTo>
                  <a:pt x="448" y="12"/>
                </a:lnTo>
                <a:lnTo>
                  <a:pt x="468" y="17"/>
                </a:lnTo>
                <a:lnTo>
                  <a:pt x="477" y="19"/>
                </a:lnTo>
                <a:lnTo>
                  <a:pt x="487" y="22"/>
                </a:lnTo>
                <a:lnTo>
                  <a:pt x="505" y="28"/>
                </a:lnTo>
                <a:lnTo>
                  <a:pt x="522" y="34"/>
                </a:lnTo>
                <a:lnTo>
                  <a:pt x="539" y="41"/>
                </a:lnTo>
                <a:lnTo>
                  <a:pt x="554" y="49"/>
                </a:lnTo>
                <a:lnTo>
                  <a:pt x="569" y="57"/>
                </a:lnTo>
                <a:lnTo>
                  <a:pt x="583" y="66"/>
                </a:lnTo>
                <a:lnTo>
                  <a:pt x="596" y="75"/>
                </a:lnTo>
                <a:lnTo>
                  <a:pt x="609" y="84"/>
                </a:lnTo>
                <a:lnTo>
                  <a:pt x="620" y="95"/>
                </a:lnTo>
                <a:lnTo>
                  <a:pt x="632" y="105"/>
                </a:lnTo>
                <a:lnTo>
                  <a:pt x="642" y="116"/>
                </a:lnTo>
                <a:lnTo>
                  <a:pt x="651" y="128"/>
                </a:lnTo>
                <a:lnTo>
                  <a:pt x="660" y="140"/>
                </a:lnTo>
                <a:lnTo>
                  <a:pt x="667" y="152"/>
                </a:lnTo>
                <a:lnTo>
                  <a:pt x="674" y="165"/>
                </a:lnTo>
                <a:lnTo>
                  <a:pt x="681" y="179"/>
                </a:lnTo>
                <a:lnTo>
                  <a:pt x="686" y="192"/>
                </a:lnTo>
                <a:lnTo>
                  <a:pt x="691" y="206"/>
                </a:lnTo>
                <a:lnTo>
                  <a:pt x="695" y="220"/>
                </a:lnTo>
                <a:lnTo>
                  <a:pt x="698" y="235"/>
                </a:lnTo>
                <a:lnTo>
                  <a:pt x="700" y="250"/>
                </a:lnTo>
                <a:lnTo>
                  <a:pt x="702" y="265"/>
                </a:lnTo>
                <a:lnTo>
                  <a:pt x="703" y="281"/>
                </a:lnTo>
                <a:lnTo>
                  <a:pt x="704" y="296"/>
                </a:lnTo>
                <a:lnTo>
                  <a:pt x="703" y="322"/>
                </a:lnTo>
                <a:lnTo>
                  <a:pt x="702" y="334"/>
                </a:lnTo>
                <a:lnTo>
                  <a:pt x="700" y="347"/>
                </a:lnTo>
                <a:lnTo>
                  <a:pt x="698" y="359"/>
                </a:lnTo>
                <a:lnTo>
                  <a:pt x="696" y="371"/>
                </a:lnTo>
                <a:lnTo>
                  <a:pt x="693" y="383"/>
                </a:lnTo>
                <a:lnTo>
                  <a:pt x="690" y="395"/>
                </a:lnTo>
                <a:lnTo>
                  <a:pt x="686" y="406"/>
                </a:lnTo>
                <a:lnTo>
                  <a:pt x="682" y="418"/>
                </a:lnTo>
                <a:lnTo>
                  <a:pt x="678" y="429"/>
                </a:lnTo>
                <a:lnTo>
                  <a:pt x="673" y="439"/>
                </a:lnTo>
                <a:lnTo>
                  <a:pt x="667" y="450"/>
                </a:lnTo>
                <a:lnTo>
                  <a:pt x="662" y="460"/>
                </a:lnTo>
                <a:lnTo>
                  <a:pt x="656" y="470"/>
                </a:lnTo>
                <a:lnTo>
                  <a:pt x="649" y="480"/>
                </a:lnTo>
                <a:lnTo>
                  <a:pt x="642" y="489"/>
                </a:lnTo>
                <a:lnTo>
                  <a:pt x="635" y="498"/>
                </a:lnTo>
                <a:lnTo>
                  <a:pt x="627" y="507"/>
                </a:lnTo>
                <a:lnTo>
                  <a:pt x="618" y="516"/>
                </a:lnTo>
                <a:lnTo>
                  <a:pt x="609" y="524"/>
                </a:lnTo>
                <a:lnTo>
                  <a:pt x="600" y="531"/>
                </a:lnTo>
                <a:lnTo>
                  <a:pt x="591" y="539"/>
                </a:lnTo>
                <a:lnTo>
                  <a:pt x="581" y="545"/>
                </a:lnTo>
                <a:lnTo>
                  <a:pt x="571" y="552"/>
                </a:lnTo>
                <a:lnTo>
                  <a:pt x="560" y="558"/>
                </a:lnTo>
                <a:lnTo>
                  <a:pt x="549" y="564"/>
                </a:lnTo>
                <a:lnTo>
                  <a:pt x="538" y="569"/>
                </a:lnTo>
                <a:lnTo>
                  <a:pt x="526" y="574"/>
                </a:lnTo>
                <a:lnTo>
                  <a:pt x="514" y="578"/>
                </a:lnTo>
                <a:lnTo>
                  <a:pt x="501" y="582"/>
                </a:lnTo>
                <a:lnTo>
                  <a:pt x="488" y="585"/>
                </a:lnTo>
                <a:close/>
                <a:moveTo>
                  <a:pt x="239" y="187"/>
                </a:moveTo>
                <a:lnTo>
                  <a:pt x="239" y="432"/>
                </a:lnTo>
                <a:lnTo>
                  <a:pt x="337" y="432"/>
                </a:lnTo>
                <a:lnTo>
                  <a:pt x="347" y="432"/>
                </a:lnTo>
                <a:lnTo>
                  <a:pt x="357" y="431"/>
                </a:lnTo>
                <a:lnTo>
                  <a:pt x="367" y="430"/>
                </a:lnTo>
                <a:lnTo>
                  <a:pt x="377" y="429"/>
                </a:lnTo>
                <a:lnTo>
                  <a:pt x="385" y="427"/>
                </a:lnTo>
                <a:lnTo>
                  <a:pt x="393" y="425"/>
                </a:lnTo>
                <a:lnTo>
                  <a:pt x="401" y="423"/>
                </a:lnTo>
                <a:lnTo>
                  <a:pt x="408" y="420"/>
                </a:lnTo>
                <a:lnTo>
                  <a:pt x="414" y="417"/>
                </a:lnTo>
                <a:lnTo>
                  <a:pt x="420" y="414"/>
                </a:lnTo>
                <a:lnTo>
                  <a:pt x="426" y="411"/>
                </a:lnTo>
                <a:lnTo>
                  <a:pt x="431" y="407"/>
                </a:lnTo>
                <a:lnTo>
                  <a:pt x="436" y="403"/>
                </a:lnTo>
                <a:lnTo>
                  <a:pt x="441" y="399"/>
                </a:lnTo>
                <a:lnTo>
                  <a:pt x="445" y="395"/>
                </a:lnTo>
                <a:lnTo>
                  <a:pt x="449" y="390"/>
                </a:lnTo>
                <a:lnTo>
                  <a:pt x="452" y="386"/>
                </a:lnTo>
                <a:lnTo>
                  <a:pt x="455" y="381"/>
                </a:lnTo>
                <a:lnTo>
                  <a:pt x="458" y="376"/>
                </a:lnTo>
                <a:lnTo>
                  <a:pt x="461" y="371"/>
                </a:lnTo>
                <a:lnTo>
                  <a:pt x="465" y="361"/>
                </a:lnTo>
                <a:lnTo>
                  <a:pt x="468" y="350"/>
                </a:lnTo>
                <a:lnTo>
                  <a:pt x="471" y="340"/>
                </a:lnTo>
                <a:lnTo>
                  <a:pt x="472" y="329"/>
                </a:lnTo>
                <a:lnTo>
                  <a:pt x="473" y="319"/>
                </a:lnTo>
                <a:lnTo>
                  <a:pt x="473" y="308"/>
                </a:lnTo>
                <a:lnTo>
                  <a:pt x="473" y="298"/>
                </a:lnTo>
                <a:lnTo>
                  <a:pt x="471" y="288"/>
                </a:lnTo>
                <a:lnTo>
                  <a:pt x="469" y="278"/>
                </a:lnTo>
                <a:lnTo>
                  <a:pt x="465" y="267"/>
                </a:lnTo>
                <a:lnTo>
                  <a:pt x="463" y="262"/>
                </a:lnTo>
                <a:lnTo>
                  <a:pt x="460" y="257"/>
                </a:lnTo>
                <a:lnTo>
                  <a:pt x="458" y="252"/>
                </a:lnTo>
                <a:lnTo>
                  <a:pt x="455" y="247"/>
                </a:lnTo>
                <a:lnTo>
                  <a:pt x="448" y="237"/>
                </a:lnTo>
                <a:lnTo>
                  <a:pt x="444" y="232"/>
                </a:lnTo>
                <a:lnTo>
                  <a:pt x="440" y="228"/>
                </a:lnTo>
                <a:lnTo>
                  <a:pt x="436" y="223"/>
                </a:lnTo>
                <a:lnTo>
                  <a:pt x="431" y="219"/>
                </a:lnTo>
                <a:lnTo>
                  <a:pt x="421" y="211"/>
                </a:lnTo>
                <a:lnTo>
                  <a:pt x="415" y="208"/>
                </a:lnTo>
                <a:lnTo>
                  <a:pt x="409" y="204"/>
                </a:lnTo>
                <a:lnTo>
                  <a:pt x="403" y="201"/>
                </a:lnTo>
                <a:lnTo>
                  <a:pt x="397" y="199"/>
                </a:lnTo>
                <a:lnTo>
                  <a:pt x="390" y="196"/>
                </a:lnTo>
                <a:lnTo>
                  <a:pt x="383" y="194"/>
                </a:lnTo>
                <a:lnTo>
                  <a:pt x="375" y="192"/>
                </a:lnTo>
                <a:lnTo>
                  <a:pt x="367" y="190"/>
                </a:lnTo>
                <a:lnTo>
                  <a:pt x="359" y="189"/>
                </a:lnTo>
                <a:lnTo>
                  <a:pt x="351" y="188"/>
                </a:lnTo>
                <a:lnTo>
                  <a:pt x="333" y="187"/>
                </a:lnTo>
                <a:lnTo>
                  <a:pt x="239" y="187"/>
                </a:lnTo>
                <a:close/>
              </a:path>
            </a:pathLst>
          </a:custGeom>
          <a:solidFill>
            <a:schemeClr val="bg1"/>
          </a:solidFill>
          <a:ln>
            <a:noFill/>
          </a:ln>
        </p:spPr>
        <p:txBody>
          <a:bodyPr vert="horz" wrap="square" lIns="0" tIns="0" rIns="0" bIns="0" numCol="1" anchor="t" anchorCtr="0" compatLnSpc="1">
            <a:prstTxWarp prst="textNoShape">
              <a:avLst/>
            </a:prstTxWarp>
            <a:noAutofit/>
          </a:bodyPr>
          <a:lstStyle/>
          <a:p>
            <a:endParaRPr lang="en-GB">
              <a:solidFill>
                <a:schemeClr val="tx1"/>
              </a:solidFill>
            </a:endParaRPr>
          </a:p>
        </p:txBody>
      </p:sp>
    </p:spTree>
    <p:extLst>
      <p:ext uri="{BB962C8B-B14F-4D97-AF65-F5344CB8AC3E}">
        <p14:creationId xmlns:p14="http://schemas.microsoft.com/office/powerpoint/2010/main" val="12718995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Väliotsikko Oranssi">
    <p:bg>
      <p:bgPr>
        <a:solidFill>
          <a:schemeClr val="accent6"/>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6C997B08-CDC0-D9DA-023C-33EB2424589C}"/>
              </a:ext>
            </a:extLst>
          </p:cNvPr>
          <p:cNvSpPr>
            <a:spLocks noGrp="1"/>
          </p:cNvSpPr>
          <p:nvPr>
            <p:ph type="dt" sz="half" idx="10"/>
          </p:nvPr>
        </p:nvSpPr>
        <p:spPr/>
        <p:txBody>
          <a:bodyPr/>
          <a:lstStyle>
            <a:lvl1pPr>
              <a:defRPr>
                <a:solidFill>
                  <a:schemeClr val="bg1"/>
                </a:solidFill>
              </a:defRPr>
            </a:lvl1pPr>
          </a:lstStyle>
          <a:p>
            <a:fld id="{F6A760AC-8145-4AE2-AE0F-46B61105865A}" type="datetime1">
              <a:rPr lang="fi-FI" noProof="0" smtClean="0"/>
              <a:t>16.8.2024</a:t>
            </a:fld>
            <a:endParaRPr lang="fi-FI" noProof="0"/>
          </a:p>
        </p:txBody>
      </p:sp>
      <p:sp>
        <p:nvSpPr>
          <p:cNvPr id="5" name="Footer Placeholder 4">
            <a:extLst>
              <a:ext uri="{FF2B5EF4-FFF2-40B4-BE49-F238E27FC236}">
                <a16:creationId xmlns:a16="http://schemas.microsoft.com/office/drawing/2014/main" id="{B846E968-BF71-89AA-C26E-10EFAEEEC9B7}"/>
              </a:ext>
            </a:extLst>
          </p:cNvPr>
          <p:cNvSpPr>
            <a:spLocks noGrp="1"/>
          </p:cNvSpPr>
          <p:nvPr>
            <p:ph type="ftr" sz="quarter" idx="11"/>
          </p:nvPr>
        </p:nvSpPr>
        <p:spPr/>
        <p:txBody>
          <a:bodyPr/>
          <a:lstStyle>
            <a:lvl1pPr>
              <a:defRPr>
                <a:solidFill>
                  <a:schemeClr val="bg1"/>
                </a:solidFill>
              </a:defRPr>
            </a:lvl1pPr>
          </a:lstStyle>
          <a:p>
            <a:r>
              <a:rPr lang="en-US" noProof="0"/>
              <a:t>© Confederation of Finnish Construction Industries RT</a:t>
            </a:r>
            <a:endParaRPr lang="fi-FI" noProof="0"/>
          </a:p>
        </p:txBody>
      </p:sp>
      <p:sp>
        <p:nvSpPr>
          <p:cNvPr id="6" name="Slide Number Placeholder 5">
            <a:extLst>
              <a:ext uri="{FF2B5EF4-FFF2-40B4-BE49-F238E27FC236}">
                <a16:creationId xmlns:a16="http://schemas.microsoft.com/office/drawing/2014/main" id="{E98EEA2C-E894-50CC-1D3C-CCAA51AAE9A3}"/>
              </a:ext>
            </a:extLst>
          </p:cNvPr>
          <p:cNvSpPr>
            <a:spLocks noGrp="1"/>
          </p:cNvSpPr>
          <p:nvPr>
            <p:ph type="sldNum" sz="quarter" idx="12"/>
          </p:nvPr>
        </p:nvSpPr>
        <p:spPr/>
        <p:txBody>
          <a:bodyPr/>
          <a:lstStyle>
            <a:lvl1pPr>
              <a:defRPr>
                <a:solidFill>
                  <a:schemeClr val="bg1"/>
                </a:solidFill>
              </a:defRPr>
            </a:lvl1pPr>
          </a:lstStyle>
          <a:p>
            <a:fld id="{DFD61EF7-2460-4EE9-A031-27FEBC4F9A95}" type="slidenum">
              <a:rPr lang="fi-FI" noProof="0" smtClean="0"/>
              <a:pPr/>
              <a:t>‹#›</a:t>
            </a:fld>
            <a:endParaRPr lang="fi-FI" noProof="0"/>
          </a:p>
        </p:txBody>
      </p:sp>
      <p:sp>
        <p:nvSpPr>
          <p:cNvPr id="7" name="Title 1">
            <a:extLst>
              <a:ext uri="{FF2B5EF4-FFF2-40B4-BE49-F238E27FC236}">
                <a16:creationId xmlns:a16="http://schemas.microsoft.com/office/drawing/2014/main" id="{0DBC2BCA-6E98-D0FC-A4D9-2479036B5BEB}"/>
              </a:ext>
            </a:extLst>
          </p:cNvPr>
          <p:cNvSpPr>
            <a:spLocks noGrp="1"/>
          </p:cNvSpPr>
          <p:nvPr>
            <p:ph type="ctrTitle"/>
          </p:nvPr>
        </p:nvSpPr>
        <p:spPr>
          <a:xfrm>
            <a:off x="1200150" y="2060575"/>
            <a:ext cx="9792394" cy="1656457"/>
          </a:xfrm>
        </p:spPr>
        <p:txBody>
          <a:bodyPr anchor="t" anchorCtr="0"/>
          <a:lstStyle>
            <a:lvl1pPr algn="l">
              <a:defRPr sz="4800">
                <a:solidFill>
                  <a:schemeClr val="bg1"/>
                </a:solidFill>
              </a:defRPr>
            </a:lvl1pPr>
          </a:lstStyle>
          <a:p>
            <a:r>
              <a:rPr lang="fi-FI" noProof="0"/>
              <a:t>Muokkaa ots. perustyyl. napsautt.</a:t>
            </a:r>
          </a:p>
        </p:txBody>
      </p:sp>
      <p:sp>
        <p:nvSpPr>
          <p:cNvPr id="8" name="Subtitle 2">
            <a:extLst>
              <a:ext uri="{FF2B5EF4-FFF2-40B4-BE49-F238E27FC236}">
                <a16:creationId xmlns:a16="http://schemas.microsoft.com/office/drawing/2014/main" id="{64CB5395-4AF2-9EE9-D682-4F6C29D9E161}"/>
              </a:ext>
            </a:extLst>
          </p:cNvPr>
          <p:cNvSpPr>
            <a:spLocks noGrp="1"/>
          </p:cNvSpPr>
          <p:nvPr>
            <p:ph type="subTitle" idx="1"/>
          </p:nvPr>
        </p:nvSpPr>
        <p:spPr>
          <a:xfrm>
            <a:off x="1200150" y="3861048"/>
            <a:ext cx="9791700" cy="1512168"/>
          </a:xfrm>
        </p:spPr>
        <p:txBody>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sp>
        <p:nvSpPr>
          <p:cNvPr id="2" name="Freeform 9">
            <a:extLst>
              <a:ext uri="{FF2B5EF4-FFF2-40B4-BE49-F238E27FC236}">
                <a16:creationId xmlns:a16="http://schemas.microsoft.com/office/drawing/2014/main" id="{2C197826-9F8E-5472-A8FC-FBC0D76CA5CA}"/>
              </a:ext>
            </a:extLst>
          </p:cNvPr>
          <p:cNvSpPr>
            <a:spLocks noChangeAspect="1" noEditPoints="1"/>
          </p:cNvSpPr>
          <p:nvPr userDrawn="1"/>
        </p:nvSpPr>
        <p:spPr bwMode="auto">
          <a:xfrm>
            <a:off x="11503054" y="6308625"/>
            <a:ext cx="280959" cy="216000"/>
          </a:xfrm>
          <a:custGeom>
            <a:avLst/>
            <a:gdLst>
              <a:gd name="T0" fmla="*/ 1052 w 1250"/>
              <a:gd name="T1" fmla="*/ 228 h 961"/>
              <a:gd name="T2" fmla="*/ 822 w 1250"/>
              <a:gd name="T3" fmla="*/ 228 h 961"/>
              <a:gd name="T4" fmla="*/ 0 w 1250"/>
              <a:gd name="T5" fmla="*/ 733 h 961"/>
              <a:gd name="T6" fmla="*/ 0 w 1250"/>
              <a:gd name="T7" fmla="*/ 961 h 961"/>
              <a:gd name="T8" fmla="*/ 753 w 1250"/>
              <a:gd name="T9" fmla="*/ 961 h 961"/>
              <a:gd name="T10" fmla="*/ 11 w 1250"/>
              <a:gd name="T11" fmla="*/ 0 h 961"/>
              <a:gd name="T12" fmla="*/ 359 w 1250"/>
              <a:gd name="T13" fmla="*/ 1 h 961"/>
              <a:gd name="T14" fmla="*/ 427 w 1250"/>
              <a:gd name="T15" fmla="*/ 9 h 961"/>
              <a:gd name="T16" fmla="*/ 477 w 1250"/>
              <a:gd name="T17" fmla="*/ 19 h 961"/>
              <a:gd name="T18" fmla="*/ 522 w 1250"/>
              <a:gd name="T19" fmla="*/ 34 h 961"/>
              <a:gd name="T20" fmla="*/ 569 w 1250"/>
              <a:gd name="T21" fmla="*/ 57 h 961"/>
              <a:gd name="T22" fmla="*/ 609 w 1250"/>
              <a:gd name="T23" fmla="*/ 84 h 961"/>
              <a:gd name="T24" fmla="*/ 642 w 1250"/>
              <a:gd name="T25" fmla="*/ 116 h 961"/>
              <a:gd name="T26" fmla="*/ 667 w 1250"/>
              <a:gd name="T27" fmla="*/ 152 h 961"/>
              <a:gd name="T28" fmla="*/ 686 w 1250"/>
              <a:gd name="T29" fmla="*/ 192 h 961"/>
              <a:gd name="T30" fmla="*/ 698 w 1250"/>
              <a:gd name="T31" fmla="*/ 235 h 961"/>
              <a:gd name="T32" fmla="*/ 703 w 1250"/>
              <a:gd name="T33" fmla="*/ 281 h 961"/>
              <a:gd name="T34" fmla="*/ 702 w 1250"/>
              <a:gd name="T35" fmla="*/ 334 h 961"/>
              <a:gd name="T36" fmla="*/ 696 w 1250"/>
              <a:gd name="T37" fmla="*/ 371 h 961"/>
              <a:gd name="T38" fmla="*/ 686 w 1250"/>
              <a:gd name="T39" fmla="*/ 406 h 961"/>
              <a:gd name="T40" fmla="*/ 673 w 1250"/>
              <a:gd name="T41" fmla="*/ 439 h 961"/>
              <a:gd name="T42" fmla="*/ 656 w 1250"/>
              <a:gd name="T43" fmla="*/ 470 h 961"/>
              <a:gd name="T44" fmla="*/ 635 w 1250"/>
              <a:gd name="T45" fmla="*/ 498 h 961"/>
              <a:gd name="T46" fmla="*/ 609 w 1250"/>
              <a:gd name="T47" fmla="*/ 524 h 961"/>
              <a:gd name="T48" fmla="*/ 581 w 1250"/>
              <a:gd name="T49" fmla="*/ 545 h 961"/>
              <a:gd name="T50" fmla="*/ 549 w 1250"/>
              <a:gd name="T51" fmla="*/ 564 h 961"/>
              <a:gd name="T52" fmla="*/ 514 w 1250"/>
              <a:gd name="T53" fmla="*/ 578 h 961"/>
              <a:gd name="T54" fmla="*/ 239 w 1250"/>
              <a:gd name="T55" fmla="*/ 187 h 961"/>
              <a:gd name="T56" fmla="*/ 347 w 1250"/>
              <a:gd name="T57" fmla="*/ 432 h 961"/>
              <a:gd name="T58" fmla="*/ 377 w 1250"/>
              <a:gd name="T59" fmla="*/ 429 h 961"/>
              <a:gd name="T60" fmla="*/ 401 w 1250"/>
              <a:gd name="T61" fmla="*/ 423 h 961"/>
              <a:gd name="T62" fmla="*/ 420 w 1250"/>
              <a:gd name="T63" fmla="*/ 414 h 961"/>
              <a:gd name="T64" fmla="*/ 436 w 1250"/>
              <a:gd name="T65" fmla="*/ 403 h 961"/>
              <a:gd name="T66" fmla="*/ 449 w 1250"/>
              <a:gd name="T67" fmla="*/ 390 h 961"/>
              <a:gd name="T68" fmla="*/ 458 w 1250"/>
              <a:gd name="T69" fmla="*/ 376 h 961"/>
              <a:gd name="T70" fmla="*/ 468 w 1250"/>
              <a:gd name="T71" fmla="*/ 350 h 961"/>
              <a:gd name="T72" fmla="*/ 473 w 1250"/>
              <a:gd name="T73" fmla="*/ 319 h 961"/>
              <a:gd name="T74" fmla="*/ 471 w 1250"/>
              <a:gd name="T75" fmla="*/ 288 h 961"/>
              <a:gd name="T76" fmla="*/ 463 w 1250"/>
              <a:gd name="T77" fmla="*/ 262 h 961"/>
              <a:gd name="T78" fmla="*/ 455 w 1250"/>
              <a:gd name="T79" fmla="*/ 247 h 961"/>
              <a:gd name="T80" fmla="*/ 440 w 1250"/>
              <a:gd name="T81" fmla="*/ 228 h 961"/>
              <a:gd name="T82" fmla="*/ 421 w 1250"/>
              <a:gd name="T83" fmla="*/ 211 h 961"/>
              <a:gd name="T84" fmla="*/ 403 w 1250"/>
              <a:gd name="T85" fmla="*/ 201 h 961"/>
              <a:gd name="T86" fmla="*/ 383 w 1250"/>
              <a:gd name="T87" fmla="*/ 194 h 961"/>
              <a:gd name="T88" fmla="*/ 359 w 1250"/>
              <a:gd name="T89" fmla="*/ 189 h 961"/>
              <a:gd name="T90" fmla="*/ 239 w 1250"/>
              <a:gd name="T91" fmla="*/ 187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50" h="961">
                <a:moveTo>
                  <a:pt x="1250" y="0"/>
                </a:moveTo>
                <a:lnTo>
                  <a:pt x="1250" y="228"/>
                </a:lnTo>
                <a:lnTo>
                  <a:pt x="1052" y="228"/>
                </a:lnTo>
                <a:lnTo>
                  <a:pt x="1052" y="961"/>
                </a:lnTo>
                <a:lnTo>
                  <a:pt x="822" y="961"/>
                </a:lnTo>
                <a:lnTo>
                  <a:pt x="822" y="228"/>
                </a:lnTo>
                <a:lnTo>
                  <a:pt x="656" y="0"/>
                </a:lnTo>
                <a:lnTo>
                  <a:pt x="1250" y="0"/>
                </a:lnTo>
                <a:close/>
                <a:moveTo>
                  <a:pt x="0" y="733"/>
                </a:moveTo>
                <a:lnTo>
                  <a:pt x="230" y="733"/>
                </a:lnTo>
                <a:lnTo>
                  <a:pt x="230" y="961"/>
                </a:lnTo>
                <a:lnTo>
                  <a:pt x="0" y="961"/>
                </a:lnTo>
                <a:lnTo>
                  <a:pt x="0" y="733"/>
                </a:lnTo>
                <a:close/>
                <a:moveTo>
                  <a:pt x="488" y="585"/>
                </a:moveTo>
                <a:lnTo>
                  <a:pt x="753" y="961"/>
                </a:lnTo>
                <a:lnTo>
                  <a:pt x="496" y="961"/>
                </a:lnTo>
                <a:lnTo>
                  <a:pt x="11" y="271"/>
                </a:lnTo>
                <a:lnTo>
                  <a:pt x="11" y="0"/>
                </a:lnTo>
                <a:lnTo>
                  <a:pt x="309" y="0"/>
                </a:lnTo>
                <a:lnTo>
                  <a:pt x="335" y="0"/>
                </a:lnTo>
                <a:lnTo>
                  <a:pt x="359" y="1"/>
                </a:lnTo>
                <a:lnTo>
                  <a:pt x="383" y="3"/>
                </a:lnTo>
                <a:lnTo>
                  <a:pt x="405" y="5"/>
                </a:lnTo>
                <a:lnTo>
                  <a:pt x="427" y="9"/>
                </a:lnTo>
                <a:lnTo>
                  <a:pt x="448" y="12"/>
                </a:lnTo>
                <a:lnTo>
                  <a:pt x="468" y="17"/>
                </a:lnTo>
                <a:lnTo>
                  <a:pt x="477" y="19"/>
                </a:lnTo>
                <a:lnTo>
                  <a:pt x="487" y="22"/>
                </a:lnTo>
                <a:lnTo>
                  <a:pt x="505" y="28"/>
                </a:lnTo>
                <a:lnTo>
                  <a:pt x="522" y="34"/>
                </a:lnTo>
                <a:lnTo>
                  <a:pt x="539" y="41"/>
                </a:lnTo>
                <a:lnTo>
                  <a:pt x="554" y="49"/>
                </a:lnTo>
                <a:lnTo>
                  <a:pt x="569" y="57"/>
                </a:lnTo>
                <a:lnTo>
                  <a:pt x="583" y="66"/>
                </a:lnTo>
                <a:lnTo>
                  <a:pt x="596" y="75"/>
                </a:lnTo>
                <a:lnTo>
                  <a:pt x="609" y="84"/>
                </a:lnTo>
                <a:lnTo>
                  <a:pt x="620" y="95"/>
                </a:lnTo>
                <a:lnTo>
                  <a:pt x="632" y="105"/>
                </a:lnTo>
                <a:lnTo>
                  <a:pt x="642" y="116"/>
                </a:lnTo>
                <a:lnTo>
                  <a:pt x="651" y="128"/>
                </a:lnTo>
                <a:lnTo>
                  <a:pt x="660" y="140"/>
                </a:lnTo>
                <a:lnTo>
                  <a:pt x="667" y="152"/>
                </a:lnTo>
                <a:lnTo>
                  <a:pt x="674" y="165"/>
                </a:lnTo>
                <a:lnTo>
                  <a:pt x="681" y="179"/>
                </a:lnTo>
                <a:lnTo>
                  <a:pt x="686" y="192"/>
                </a:lnTo>
                <a:lnTo>
                  <a:pt x="691" y="206"/>
                </a:lnTo>
                <a:lnTo>
                  <a:pt x="695" y="220"/>
                </a:lnTo>
                <a:lnTo>
                  <a:pt x="698" y="235"/>
                </a:lnTo>
                <a:lnTo>
                  <a:pt x="700" y="250"/>
                </a:lnTo>
                <a:lnTo>
                  <a:pt x="702" y="265"/>
                </a:lnTo>
                <a:lnTo>
                  <a:pt x="703" y="281"/>
                </a:lnTo>
                <a:lnTo>
                  <a:pt x="704" y="296"/>
                </a:lnTo>
                <a:lnTo>
                  <a:pt x="703" y="322"/>
                </a:lnTo>
                <a:lnTo>
                  <a:pt x="702" y="334"/>
                </a:lnTo>
                <a:lnTo>
                  <a:pt x="700" y="347"/>
                </a:lnTo>
                <a:lnTo>
                  <a:pt x="698" y="359"/>
                </a:lnTo>
                <a:lnTo>
                  <a:pt x="696" y="371"/>
                </a:lnTo>
                <a:lnTo>
                  <a:pt x="693" y="383"/>
                </a:lnTo>
                <a:lnTo>
                  <a:pt x="690" y="395"/>
                </a:lnTo>
                <a:lnTo>
                  <a:pt x="686" y="406"/>
                </a:lnTo>
                <a:lnTo>
                  <a:pt x="682" y="418"/>
                </a:lnTo>
                <a:lnTo>
                  <a:pt x="678" y="429"/>
                </a:lnTo>
                <a:lnTo>
                  <a:pt x="673" y="439"/>
                </a:lnTo>
                <a:lnTo>
                  <a:pt x="667" y="450"/>
                </a:lnTo>
                <a:lnTo>
                  <a:pt x="662" y="460"/>
                </a:lnTo>
                <a:lnTo>
                  <a:pt x="656" y="470"/>
                </a:lnTo>
                <a:lnTo>
                  <a:pt x="649" y="480"/>
                </a:lnTo>
                <a:lnTo>
                  <a:pt x="642" y="489"/>
                </a:lnTo>
                <a:lnTo>
                  <a:pt x="635" y="498"/>
                </a:lnTo>
                <a:lnTo>
                  <a:pt x="627" y="507"/>
                </a:lnTo>
                <a:lnTo>
                  <a:pt x="618" y="516"/>
                </a:lnTo>
                <a:lnTo>
                  <a:pt x="609" y="524"/>
                </a:lnTo>
                <a:lnTo>
                  <a:pt x="600" y="531"/>
                </a:lnTo>
                <a:lnTo>
                  <a:pt x="591" y="539"/>
                </a:lnTo>
                <a:lnTo>
                  <a:pt x="581" y="545"/>
                </a:lnTo>
                <a:lnTo>
                  <a:pt x="571" y="552"/>
                </a:lnTo>
                <a:lnTo>
                  <a:pt x="560" y="558"/>
                </a:lnTo>
                <a:lnTo>
                  <a:pt x="549" y="564"/>
                </a:lnTo>
                <a:lnTo>
                  <a:pt x="538" y="569"/>
                </a:lnTo>
                <a:lnTo>
                  <a:pt x="526" y="574"/>
                </a:lnTo>
                <a:lnTo>
                  <a:pt x="514" y="578"/>
                </a:lnTo>
                <a:lnTo>
                  <a:pt x="501" y="582"/>
                </a:lnTo>
                <a:lnTo>
                  <a:pt x="488" y="585"/>
                </a:lnTo>
                <a:close/>
                <a:moveTo>
                  <a:pt x="239" y="187"/>
                </a:moveTo>
                <a:lnTo>
                  <a:pt x="239" y="432"/>
                </a:lnTo>
                <a:lnTo>
                  <a:pt x="337" y="432"/>
                </a:lnTo>
                <a:lnTo>
                  <a:pt x="347" y="432"/>
                </a:lnTo>
                <a:lnTo>
                  <a:pt x="357" y="431"/>
                </a:lnTo>
                <a:lnTo>
                  <a:pt x="367" y="430"/>
                </a:lnTo>
                <a:lnTo>
                  <a:pt x="377" y="429"/>
                </a:lnTo>
                <a:lnTo>
                  <a:pt x="385" y="427"/>
                </a:lnTo>
                <a:lnTo>
                  <a:pt x="393" y="425"/>
                </a:lnTo>
                <a:lnTo>
                  <a:pt x="401" y="423"/>
                </a:lnTo>
                <a:lnTo>
                  <a:pt x="408" y="420"/>
                </a:lnTo>
                <a:lnTo>
                  <a:pt x="414" y="417"/>
                </a:lnTo>
                <a:lnTo>
                  <a:pt x="420" y="414"/>
                </a:lnTo>
                <a:lnTo>
                  <a:pt x="426" y="411"/>
                </a:lnTo>
                <a:lnTo>
                  <a:pt x="431" y="407"/>
                </a:lnTo>
                <a:lnTo>
                  <a:pt x="436" y="403"/>
                </a:lnTo>
                <a:lnTo>
                  <a:pt x="441" y="399"/>
                </a:lnTo>
                <a:lnTo>
                  <a:pt x="445" y="395"/>
                </a:lnTo>
                <a:lnTo>
                  <a:pt x="449" y="390"/>
                </a:lnTo>
                <a:lnTo>
                  <a:pt x="452" y="386"/>
                </a:lnTo>
                <a:lnTo>
                  <a:pt x="455" y="381"/>
                </a:lnTo>
                <a:lnTo>
                  <a:pt x="458" y="376"/>
                </a:lnTo>
                <a:lnTo>
                  <a:pt x="461" y="371"/>
                </a:lnTo>
                <a:lnTo>
                  <a:pt x="465" y="361"/>
                </a:lnTo>
                <a:lnTo>
                  <a:pt x="468" y="350"/>
                </a:lnTo>
                <a:lnTo>
                  <a:pt x="471" y="340"/>
                </a:lnTo>
                <a:lnTo>
                  <a:pt x="472" y="329"/>
                </a:lnTo>
                <a:lnTo>
                  <a:pt x="473" y="319"/>
                </a:lnTo>
                <a:lnTo>
                  <a:pt x="473" y="308"/>
                </a:lnTo>
                <a:lnTo>
                  <a:pt x="473" y="298"/>
                </a:lnTo>
                <a:lnTo>
                  <a:pt x="471" y="288"/>
                </a:lnTo>
                <a:lnTo>
                  <a:pt x="469" y="278"/>
                </a:lnTo>
                <a:lnTo>
                  <a:pt x="465" y="267"/>
                </a:lnTo>
                <a:lnTo>
                  <a:pt x="463" y="262"/>
                </a:lnTo>
                <a:lnTo>
                  <a:pt x="460" y="257"/>
                </a:lnTo>
                <a:lnTo>
                  <a:pt x="458" y="252"/>
                </a:lnTo>
                <a:lnTo>
                  <a:pt x="455" y="247"/>
                </a:lnTo>
                <a:lnTo>
                  <a:pt x="448" y="237"/>
                </a:lnTo>
                <a:lnTo>
                  <a:pt x="444" y="232"/>
                </a:lnTo>
                <a:lnTo>
                  <a:pt x="440" y="228"/>
                </a:lnTo>
                <a:lnTo>
                  <a:pt x="436" y="223"/>
                </a:lnTo>
                <a:lnTo>
                  <a:pt x="431" y="219"/>
                </a:lnTo>
                <a:lnTo>
                  <a:pt x="421" y="211"/>
                </a:lnTo>
                <a:lnTo>
                  <a:pt x="415" y="208"/>
                </a:lnTo>
                <a:lnTo>
                  <a:pt x="409" y="204"/>
                </a:lnTo>
                <a:lnTo>
                  <a:pt x="403" y="201"/>
                </a:lnTo>
                <a:lnTo>
                  <a:pt x="397" y="199"/>
                </a:lnTo>
                <a:lnTo>
                  <a:pt x="390" y="196"/>
                </a:lnTo>
                <a:lnTo>
                  <a:pt x="383" y="194"/>
                </a:lnTo>
                <a:lnTo>
                  <a:pt x="375" y="192"/>
                </a:lnTo>
                <a:lnTo>
                  <a:pt x="367" y="190"/>
                </a:lnTo>
                <a:lnTo>
                  <a:pt x="359" y="189"/>
                </a:lnTo>
                <a:lnTo>
                  <a:pt x="351" y="188"/>
                </a:lnTo>
                <a:lnTo>
                  <a:pt x="333" y="187"/>
                </a:lnTo>
                <a:lnTo>
                  <a:pt x="239" y="187"/>
                </a:lnTo>
                <a:close/>
              </a:path>
            </a:pathLst>
          </a:custGeom>
          <a:solidFill>
            <a:schemeClr val="bg1"/>
          </a:solidFill>
          <a:ln>
            <a:noFill/>
          </a:ln>
        </p:spPr>
        <p:txBody>
          <a:bodyPr vert="horz" wrap="square" lIns="0" tIns="0" rIns="0" bIns="0" numCol="1" anchor="t" anchorCtr="0" compatLnSpc="1">
            <a:prstTxWarp prst="textNoShape">
              <a:avLst/>
            </a:prstTxWarp>
            <a:noAutofit/>
          </a:bodyPr>
          <a:lstStyle/>
          <a:p>
            <a:endParaRPr lang="en-GB">
              <a:solidFill>
                <a:schemeClr val="tx1"/>
              </a:solidFill>
            </a:endParaRPr>
          </a:p>
        </p:txBody>
      </p:sp>
    </p:spTree>
    <p:extLst>
      <p:ext uri="{BB962C8B-B14F-4D97-AF65-F5344CB8AC3E}">
        <p14:creationId xmlns:p14="http://schemas.microsoft.com/office/powerpoint/2010/main" val="29978846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Väliotsikko Valkoinen">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6C997B08-CDC0-D9DA-023C-33EB2424589C}"/>
              </a:ext>
            </a:extLst>
          </p:cNvPr>
          <p:cNvSpPr>
            <a:spLocks noGrp="1"/>
          </p:cNvSpPr>
          <p:nvPr>
            <p:ph type="dt" sz="half" idx="10"/>
          </p:nvPr>
        </p:nvSpPr>
        <p:spPr/>
        <p:txBody>
          <a:bodyPr/>
          <a:lstStyle/>
          <a:p>
            <a:fld id="{932BA644-F3D7-4359-B5BF-75D015F1898C}" type="datetime1">
              <a:rPr lang="fi-FI" noProof="0" smtClean="0"/>
              <a:t>16.8.2024</a:t>
            </a:fld>
            <a:endParaRPr lang="fi-FI" noProof="0"/>
          </a:p>
        </p:txBody>
      </p:sp>
      <p:sp>
        <p:nvSpPr>
          <p:cNvPr id="5" name="Footer Placeholder 4">
            <a:extLst>
              <a:ext uri="{FF2B5EF4-FFF2-40B4-BE49-F238E27FC236}">
                <a16:creationId xmlns:a16="http://schemas.microsoft.com/office/drawing/2014/main" id="{B846E968-BF71-89AA-C26E-10EFAEEEC9B7}"/>
              </a:ext>
            </a:extLst>
          </p:cNvPr>
          <p:cNvSpPr>
            <a:spLocks noGrp="1"/>
          </p:cNvSpPr>
          <p:nvPr>
            <p:ph type="ftr" sz="quarter" idx="11"/>
          </p:nvPr>
        </p:nvSpPr>
        <p:spPr/>
        <p:txBody>
          <a:bodyPr/>
          <a:lstStyle/>
          <a:p>
            <a:r>
              <a:rPr lang="en-US" noProof="0"/>
              <a:t>© Confederation of Finnish Construction Industries RT</a:t>
            </a:r>
            <a:endParaRPr lang="fi-FI" noProof="0"/>
          </a:p>
        </p:txBody>
      </p:sp>
      <p:sp>
        <p:nvSpPr>
          <p:cNvPr id="6" name="Slide Number Placeholder 5">
            <a:extLst>
              <a:ext uri="{FF2B5EF4-FFF2-40B4-BE49-F238E27FC236}">
                <a16:creationId xmlns:a16="http://schemas.microsoft.com/office/drawing/2014/main" id="{E98EEA2C-E894-50CC-1D3C-CCAA51AAE9A3}"/>
              </a:ext>
            </a:extLst>
          </p:cNvPr>
          <p:cNvSpPr>
            <a:spLocks noGrp="1"/>
          </p:cNvSpPr>
          <p:nvPr>
            <p:ph type="sldNum" sz="quarter" idx="12"/>
          </p:nvPr>
        </p:nvSpPr>
        <p:spPr/>
        <p:txBody>
          <a:bodyPr/>
          <a:lstStyle/>
          <a:p>
            <a:fld id="{DFD61EF7-2460-4EE9-A031-27FEBC4F9A95}" type="slidenum">
              <a:rPr lang="fi-FI" noProof="0" smtClean="0"/>
              <a:t>‹#›</a:t>
            </a:fld>
            <a:endParaRPr lang="fi-FI" noProof="0"/>
          </a:p>
        </p:txBody>
      </p:sp>
      <p:sp>
        <p:nvSpPr>
          <p:cNvPr id="7" name="Title 1">
            <a:extLst>
              <a:ext uri="{FF2B5EF4-FFF2-40B4-BE49-F238E27FC236}">
                <a16:creationId xmlns:a16="http://schemas.microsoft.com/office/drawing/2014/main" id="{0DBC2BCA-6E98-D0FC-A4D9-2479036B5BEB}"/>
              </a:ext>
            </a:extLst>
          </p:cNvPr>
          <p:cNvSpPr>
            <a:spLocks noGrp="1"/>
          </p:cNvSpPr>
          <p:nvPr>
            <p:ph type="ctrTitle"/>
          </p:nvPr>
        </p:nvSpPr>
        <p:spPr>
          <a:xfrm>
            <a:off x="1200150" y="2060575"/>
            <a:ext cx="9792394" cy="1656457"/>
          </a:xfrm>
        </p:spPr>
        <p:txBody>
          <a:bodyPr anchor="t" anchorCtr="0"/>
          <a:lstStyle>
            <a:lvl1pPr algn="l">
              <a:defRPr sz="4800">
                <a:solidFill>
                  <a:schemeClr val="accent1"/>
                </a:solidFill>
              </a:defRPr>
            </a:lvl1pPr>
          </a:lstStyle>
          <a:p>
            <a:r>
              <a:rPr lang="fi-FI" noProof="0"/>
              <a:t>Muokkaa ots. perustyyl. napsautt.</a:t>
            </a:r>
          </a:p>
        </p:txBody>
      </p:sp>
      <p:sp>
        <p:nvSpPr>
          <p:cNvPr id="8" name="Subtitle 2">
            <a:extLst>
              <a:ext uri="{FF2B5EF4-FFF2-40B4-BE49-F238E27FC236}">
                <a16:creationId xmlns:a16="http://schemas.microsoft.com/office/drawing/2014/main" id="{64CB5395-4AF2-9EE9-D682-4F6C29D9E161}"/>
              </a:ext>
            </a:extLst>
          </p:cNvPr>
          <p:cNvSpPr>
            <a:spLocks noGrp="1"/>
          </p:cNvSpPr>
          <p:nvPr>
            <p:ph type="subTitle" idx="1"/>
          </p:nvPr>
        </p:nvSpPr>
        <p:spPr>
          <a:xfrm>
            <a:off x="1200150" y="3861048"/>
            <a:ext cx="9791700" cy="1512168"/>
          </a:xfrm>
        </p:spPr>
        <p:txBody>
          <a:bodyPr/>
          <a:lstStyle>
            <a:lvl1pPr marL="0" indent="0" algn="l">
              <a:buNone/>
              <a:defRPr sz="28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spTree>
    <p:extLst>
      <p:ext uri="{BB962C8B-B14F-4D97-AF65-F5344CB8AC3E}">
        <p14:creationId xmlns:p14="http://schemas.microsoft.com/office/powerpoint/2010/main" val="41668659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Sitaatti ">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6C997B08-CDC0-D9DA-023C-33EB2424589C}"/>
              </a:ext>
            </a:extLst>
          </p:cNvPr>
          <p:cNvSpPr>
            <a:spLocks noGrp="1"/>
          </p:cNvSpPr>
          <p:nvPr>
            <p:ph type="dt" sz="half" idx="10"/>
          </p:nvPr>
        </p:nvSpPr>
        <p:spPr/>
        <p:txBody>
          <a:bodyPr/>
          <a:lstStyle>
            <a:lvl1pPr>
              <a:defRPr>
                <a:solidFill>
                  <a:schemeClr val="bg1"/>
                </a:solidFill>
              </a:defRPr>
            </a:lvl1pPr>
          </a:lstStyle>
          <a:p>
            <a:fld id="{34095422-B972-40E3-A7AC-E9FB6207EA33}" type="datetime1">
              <a:rPr lang="fi-FI" noProof="0" smtClean="0"/>
              <a:t>16.8.2024</a:t>
            </a:fld>
            <a:endParaRPr lang="fi-FI" noProof="0"/>
          </a:p>
        </p:txBody>
      </p:sp>
      <p:sp>
        <p:nvSpPr>
          <p:cNvPr id="5" name="Footer Placeholder 4">
            <a:extLst>
              <a:ext uri="{FF2B5EF4-FFF2-40B4-BE49-F238E27FC236}">
                <a16:creationId xmlns:a16="http://schemas.microsoft.com/office/drawing/2014/main" id="{B846E968-BF71-89AA-C26E-10EFAEEEC9B7}"/>
              </a:ext>
            </a:extLst>
          </p:cNvPr>
          <p:cNvSpPr>
            <a:spLocks noGrp="1"/>
          </p:cNvSpPr>
          <p:nvPr>
            <p:ph type="ftr" sz="quarter" idx="11"/>
          </p:nvPr>
        </p:nvSpPr>
        <p:spPr/>
        <p:txBody>
          <a:bodyPr/>
          <a:lstStyle>
            <a:lvl1pPr>
              <a:defRPr>
                <a:solidFill>
                  <a:schemeClr val="bg1"/>
                </a:solidFill>
              </a:defRPr>
            </a:lvl1pPr>
          </a:lstStyle>
          <a:p>
            <a:r>
              <a:rPr lang="en-US" noProof="0"/>
              <a:t>© Confederation of Finnish Construction Industries RT</a:t>
            </a:r>
            <a:endParaRPr lang="fi-FI" noProof="0"/>
          </a:p>
        </p:txBody>
      </p:sp>
      <p:sp>
        <p:nvSpPr>
          <p:cNvPr id="6" name="Slide Number Placeholder 5">
            <a:extLst>
              <a:ext uri="{FF2B5EF4-FFF2-40B4-BE49-F238E27FC236}">
                <a16:creationId xmlns:a16="http://schemas.microsoft.com/office/drawing/2014/main" id="{E98EEA2C-E894-50CC-1D3C-CCAA51AAE9A3}"/>
              </a:ext>
            </a:extLst>
          </p:cNvPr>
          <p:cNvSpPr>
            <a:spLocks noGrp="1"/>
          </p:cNvSpPr>
          <p:nvPr>
            <p:ph type="sldNum" sz="quarter" idx="12"/>
          </p:nvPr>
        </p:nvSpPr>
        <p:spPr/>
        <p:txBody>
          <a:bodyPr/>
          <a:lstStyle>
            <a:lvl1pPr>
              <a:defRPr>
                <a:solidFill>
                  <a:schemeClr val="bg1"/>
                </a:solidFill>
              </a:defRPr>
            </a:lvl1pPr>
          </a:lstStyle>
          <a:p>
            <a:fld id="{DFD61EF7-2460-4EE9-A031-27FEBC4F9A95}" type="slidenum">
              <a:rPr lang="fi-FI" noProof="0" smtClean="0"/>
              <a:pPr/>
              <a:t>‹#›</a:t>
            </a:fld>
            <a:endParaRPr lang="fi-FI" noProof="0"/>
          </a:p>
        </p:txBody>
      </p:sp>
      <p:sp>
        <p:nvSpPr>
          <p:cNvPr id="7" name="Title 1">
            <a:extLst>
              <a:ext uri="{FF2B5EF4-FFF2-40B4-BE49-F238E27FC236}">
                <a16:creationId xmlns:a16="http://schemas.microsoft.com/office/drawing/2014/main" id="{0DBC2BCA-6E98-D0FC-A4D9-2479036B5BEB}"/>
              </a:ext>
            </a:extLst>
          </p:cNvPr>
          <p:cNvSpPr>
            <a:spLocks noGrp="1"/>
          </p:cNvSpPr>
          <p:nvPr>
            <p:ph type="ctrTitle"/>
          </p:nvPr>
        </p:nvSpPr>
        <p:spPr>
          <a:xfrm>
            <a:off x="6096000" y="1628800"/>
            <a:ext cx="5328592" cy="2592287"/>
          </a:xfrm>
        </p:spPr>
        <p:txBody>
          <a:bodyPr anchor="t" anchorCtr="0"/>
          <a:lstStyle>
            <a:lvl1pPr algn="l">
              <a:defRPr sz="4000">
                <a:solidFill>
                  <a:schemeClr val="bg1"/>
                </a:solidFill>
              </a:defRPr>
            </a:lvl1pPr>
          </a:lstStyle>
          <a:p>
            <a:r>
              <a:rPr lang="fi-FI" noProof="0"/>
              <a:t>Muokkaa ots. perustyyl. napsautt.</a:t>
            </a:r>
          </a:p>
        </p:txBody>
      </p:sp>
      <p:sp>
        <p:nvSpPr>
          <p:cNvPr id="8" name="Subtitle 2">
            <a:extLst>
              <a:ext uri="{FF2B5EF4-FFF2-40B4-BE49-F238E27FC236}">
                <a16:creationId xmlns:a16="http://schemas.microsoft.com/office/drawing/2014/main" id="{64CB5395-4AF2-9EE9-D682-4F6C29D9E161}"/>
              </a:ext>
            </a:extLst>
          </p:cNvPr>
          <p:cNvSpPr>
            <a:spLocks noGrp="1"/>
          </p:cNvSpPr>
          <p:nvPr>
            <p:ph type="subTitle" idx="1"/>
          </p:nvPr>
        </p:nvSpPr>
        <p:spPr>
          <a:xfrm>
            <a:off x="6095999" y="4365104"/>
            <a:ext cx="5327837" cy="1008112"/>
          </a:xfrm>
        </p:spPr>
        <p:txBody>
          <a:bodyPr/>
          <a:lstStyle>
            <a:lvl1pPr marL="0" indent="0" algn="l">
              <a:spcBef>
                <a:spcPts val="0"/>
              </a:spcBef>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sp>
        <p:nvSpPr>
          <p:cNvPr id="9" name="Freeform 9">
            <a:extLst>
              <a:ext uri="{FF2B5EF4-FFF2-40B4-BE49-F238E27FC236}">
                <a16:creationId xmlns:a16="http://schemas.microsoft.com/office/drawing/2014/main" id="{98AACD5E-0576-9130-AE59-234634CB2FE5}"/>
              </a:ext>
            </a:extLst>
          </p:cNvPr>
          <p:cNvSpPr>
            <a:spLocks noChangeAspect="1" noEditPoints="1"/>
          </p:cNvSpPr>
          <p:nvPr userDrawn="1"/>
        </p:nvSpPr>
        <p:spPr bwMode="auto">
          <a:xfrm>
            <a:off x="11503054" y="6308625"/>
            <a:ext cx="280959" cy="216000"/>
          </a:xfrm>
          <a:custGeom>
            <a:avLst/>
            <a:gdLst>
              <a:gd name="T0" fmla="*/ 1052 w 1250"/>
              <a:gd name="T1" fmla="*/ 228 h 961"/>
              <a:gd name="T2" fmla="*/ 822 w 1250"/>
              <a:gd name="T3" fmla="*/ 228 h 961"/>
              <a:gd name="T4" fmla="*/ 0 w 1250"/>
              <a:gd name="T5" fmla="*/ 733 h 961"/>
              <a:gd name="T6" fmla="*/ 0 w 1250"/>
              <a:gd name="T7" fmla="*/ 961 h 961"/>
              <a:gd name="T8" fmla="*/ 753 w 1250"/>
              <a:gd name="T9" fmla="*/ 961 h 961"/>
              <a:gd name="T10" fmla="*/ 11 w 1250"/>
              <a:gd name="T11" fmla="*/ 0 h 961"/>
              <a:gd name="T12" fmla="*/ 359 w 1250"/>
              <a:gd name="T13" fmla="*/ 1 h 961"/>
              <a:gd name="T14" fmla="*/ 427 w 1250"/>
              <a:gd name="T15" fmla="*/ 9 h 961"/>
              <a:gd name="T16" fmla="*/ 477 w 1250"/>
              <a:gd name="T17" fmla="*/ 19 h 961"/>
              <a:gd name="T18" fmla="*/ 522 w 1250"/>
              <a:gd name="T19" fmla="*/ 34 h 961"/>
              <a:gd name="T20" fmla="*/ 569 w 1250"/>
              <a:gd name="T21" fmla="*/ 57 h 961"/>
              <a:gd name="T22" fmla="*/ 609 w 1250"/>
              <a:gd name="T23" fmla="*/ 84 h 961"/>
              <a:gd name="T24" fmla="*/ 642 w 1250"/>
              <a:gd name="T25" fmla="*/ 116 h 961"/>
              <a:gd name="T26" fmla="*/ 667 w 1250"/>
              <a:gd name="T27" fmla="*/ 152 h 961"/>
              <a:gd name="T28" fmla="*/ 686 w 1250"/>
              <a:gd name="T29" fmla="*/ 192 h 961"/>
              <a:gd name="T30" fmla="*/ 698 w 1250"/>
              <a:gd name="T31" fmla="*/ 235 h 961"/>
              <a:gd name="T32" fmla="*/ 703 w 1250"/>
              <a:gd name="T33" fmla="*/ 281 h 961"/>
              <a:gd name="T34" fmla="*/ 702 w 1250"/>
              <a:gd name="T35" fmla="*/ 334 h 961"/>
              <a:gd name="T36" fmla="*/ 696 w 1250"/>
              <a:gd name="T37" fmla="*/ 371 h 961"/>
              <a:gd name="T38" fmla="*/ 686 w 1250"/>
              <a:gd name="T39" fmla="*/ 406 h 961"/>
              <a:gd name="T40" fmla="*/ 673 w 1250"/>
              <a:gd name="T41" fmla="*/ 439 h 961"/>
              <a:gd name="T42" fmla="*/ 656 w 1250"/>
              <a:gd name="T43" fmla="*/ 470 h 961"/>
              <a:gd name="T44" fmla="*/ 635 w 1250"/>
              <a:gd name="T45" fmla="*/ 498 h 961"/>
              <a:gd name="T46" fmla="*/ 609 w 1250"/>
              <a:gd name="T47" fmla="*/ 524 h 961"/>
              <a:gd name="T48" fmla="*/ 581 w 1250"/>
              <a:gd name="T49" fmla="*/ 545 h 961"/>
              <a:gd name="T50" fmla="*/ 549 w 1250"/>
              <a:gd name="T51" fmla="*/ 564 h 961"/>
              <a:gd name="T52" fmla="*/ 514 w 1250"/>
              <a:gd name="T53" fmla="*/ 578 h 961"/>
              <a:gd name="T54" fmla="*/ 239 w 1250"/>
              <a:gd name="T55" fmla="*/ 187 h 961"/>
              <a:gd name="T56" fmla="*/ 347 w 1250"/>
              <a:gd name="T57" fmla="*/ 432 h 961"/>
              <a:gd name="T58" fmla="*/ 377 w 1250"/>
              <a:gd name="T59" fmla="*/ 429 h 961"/>
              <a:gd name="T60" fmla="*/ 401 w 1250"/>
              <a:gd name="T61" fmla="*/ 423 h 961"/>
              <a:gd name="T62" fmla="*/ 420 w 1250"/>
              <a:gd name="T63" fmla="*/ 414 h 961"/>
              <a:gd name="T64" fmla="*/ 436 w 1250"/>
              <a:gd name="T65" fmla="*/ 403 h 961"/>
              <a:gd name="T66" fmla="*/ 449 w 1250"/>
              <a:gd name="T67" fmla="*/ 390 h 961"/>
              <a:gd name="T68" fmla="*/ 458 w 1250"/>
              <a:gd name="T69" fmla="*/ 376 h 961"/>
              <a:gd name="T70" fmla="*/ 468 w 1250"/>
              <a:gd name="T71" fmla="*/ 350 h 961"/>
              <a:gd name="T72" fmla="*/ 473 w 1250"/>
              <a:gd name="T73" fmla="*/ 319 h 961"/>
              <a:gd name="T74" fmla="*/ 471 w 1250"/>
              <a:gd name="T75" fmla="*/ 288 h 961"/>
              <a:gd name="T76" fmla="*/ 463 w 1250"/>
              <a:gd name="T77" fmla="*/ 262 h 961"/>
              <a:gd name="T78" fmla="*/ 455 w 1250"/>
              <a:gd name="T79" fmla="*/ 247 h 961"/>
              <a:gd name="T80" fmla="*/ 440 w 1250"/>
              <a:gd name="T81" fmla="*/ 228 h 961"/>
              <a:gd name="T82" fmla="*/ 421 w 1250"/>
              <a:gd name="T83" fmla="*/ 211 h 961"/>
              <a:gd name="T84" fmla="*/ 403 w 1250"/>
              <a:gd name="T85" fmla="*/ 201 h 961"/>
              <a:gd name="T86" fmla="*/ 383 w 1250"/>
              <a:gd name="T87" fmla="*/ 194 h 961"/>
              <a:gd name="T88" fmla="*/ 359 w 1250"/>
              <a:gd name="T89" fmla="*/ 189 h 961"/>
              <a:gd name="T90" fmla="*/ 239 w 1250"/>
              <a:gd name="T91" fmla="*/ 187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50" h="961">
                <a:moveTo>
                  <a:pt x="1250" y="0"/>
                </a:moveTo>
                <a:lnTo>
                  <a:pt x="1250" y="228"/>
                </a:lnTo>
                <a:lnTo>
                  <a:pt x="1052" y="228"/>
                </a:lnTo>
                <a:lnTo>
                  <a:pt x="1052" y="961"/>
                </a:lnTo>
                <a:lnTo>
                  <a:pt x="822" y="961"/>
                </a:lnTo>
                <a:lnTo>
                  <a:pt x="822" y="228"/>
                </a:lnTo>
                <a:lnTo>
                  <a:pt x="656" y="0"/>
                </a:lnTo>
                <a:lnTo>
                  <a:pt x="1250" y="0"/>
                </a:lnTo>
                <a:close/>
                <a:moveTo>
                  <a:pt x="0" y="733"/>
                </a:moveTo>
                <a:lnTo>
                  <a:pt x="230" y="733"/>
                </a:lnTo>
                <a:lnTo>
                  <a:pt x="230" y="961"/>
                </a:lnTo>
                <a:lnTo>
                  <a:pt x="0" y="961"/>
                </a:lnTo>
                <a:lnTo>
                  <a:pt x="0" y="733"/>
                </a:lnTo>
                <a:close/>
                <a:moveTo>
                  <a:pt x="488" y="585"/>
                </a:moveTo>
                <a:lnTo>
                  <a:pt x="753" y="961"/>
                </a:lnTo>
                <a:lnTo>
                  <a:pt x="496" y="961"/>
                </a:lnTo>
                <a:lnTo>
                  <a:pt x="11" y="271"/>
                </a:lnTo>
                <a:lnTo>
                  <a:pt x="11" y="0"/>
                </a:lnTo>
                <a:lnTo>
                  <a:pt x="309" y="0"/>
                </a:lnTo>
                <a:lnTo>
                  <a:pt x="335" y="0"/>
                </a:lnTo>
                <a:lnTo>
                  <a:pt x="359" y="1"/>
                </a:lnTo>
                <a:lnTo>
                  <a:pt x="383" y="3"/>
                </a:lnTo>
                <a:lnTo>
                  <a:pt x="405" y="5"/>
                </a:lnTo>
                <a:lnTo>
                  <a:pt x="427" y="9"/>
                </a:lnTo>
                <a:lnTo>
                  <a:pt x="448" y="12"/>
                </a:lnTo>
                <a:lnTo>
                  <a:pt x="468" y="17"/>
                </a:lnTo>
                <a:lnTo>
                  <a:pt x="477" y="19"/>
                </a:lnTo>
                <a:lnTo>
                  <a:pt x="487" y="22"/>
                </a:lnTo>
                <a:lnTo>
                  <a:pt x="505" y="28"/>
                </a:lnTo>
                <a:lnTo>
                  <a:pt x="522" y="34"/>
                </a:lnTo>
                <a:lnTo>
                  <a:pt x="539" y="41"/>
                </a:lnTo>
                <a:lnTo>
                  <a:pt x="554" y="49"/>
                </a:lnTo>
                <a:lnTo>
                  <a:pt x="569" y="57"/>
                </a:lnTo>
                <a:lnTo>
                  <a:pt x="583" y="66"/>
                </a:lnTo>
                <a:lnTo>
                  <a:pt x="596" y="75"/>
                </a:lnTo>
                <a:lnTo>
                  <a:pt x="609" y="84"/>
                </a:lnTo>
                <a:lnTo>
                  <a:pt x="620" y="95"/>
                </a:lnTo>
                <a:lnTo>
                  <a:pt x="632" y="105"/>
                </a:lnTo>
                <a:lnTo>
                  <a:pt x="642" y="116"/>
                </a:lnTo>
                <a:lnTo>
                  <a:pt x="651" y="128"/>
                </a:lnTo>
                <a:lnTo>
                  <a:pt x="660" y="140"/>
                </a:lnTo>
                <a:lnTo>
                  <a:pt x="667" y="152"/>
                </a:lnTo>
                <a:lnTo>
                  <a:pt x="674" y="165"/>
                </a:lnTo>
                <a:lnTo>
                  <a:pt x="681" y="179"/>
                </a:lnTo>
                <a:lnTo>
                  <a:pt x="686" y="192"/>
                </a:lnTo>
                <a:lnTo>
                  <a:pt x="691" y="206"/>
                </a:lnTo>
                <a:lnTo>
                  <a:pt x="695" y="220"/>
                </a:lnTo>
                <a:lnTo>
                  <a:pt x="698" y="235"/>
                </a:lnTo>
                <a:lnTo>
                  <a:pt x="700" y="250"/>
                </a:lnTo>
                <a:lnTo>
                  <a:pt x="702" y="265"/>
                </a:lnTo>
                <a:lnTo>
                  <a:pt x="703" y="281"/>
                </a:lnTo>
                <a:lnTo>
                  <a:pt x="704" y="296"/>
                </a:lnTo>
                <a:lnTo>
                  <a:pt x="703" y="322"/>
                </a:lnTo>
                <a:lnTo>
                  <a:pt x="702" y="334"/>
                </a:lnTo>
                <a:lnTo>
                  <a:pt x="700" y="347"/>
                </a:lnTo>
                <a:lnTo>
                  <a:pt x="698" y="359"/>
                </a:lnTo>
                <a:lnTo>
                  <a:pt x="696" y="371"/>
                </a:lnTo>
                <a:lnTo>
                  <a:pt x="693" y="383"/>
                </a:lnTo>
                <a:lnTo>
                  <a:pt x="690" y="395"/>
                </a:lnTo>
                <a:lnTo>
                  <a:pt x="686" y="406"/>
                </a:lnTo>
                <a:lnTo>
                  <a:pt x="682" y="418"/>
                </a:lnTo>
                <a:lnTo>
                  <a:pt x="678" y="429"/>
                </a:lnTo>
                <a:lnTo>
                  <a:pt x="673" y="439"/>
                </a:lnTo>
                <a:lnTo>
                  <a:pt x="667" y="450"/>
                </a:lnTo>
                <a:lnTo>
                  <a:pt x="662" y="460"/>
                </a:lnTo>
                <a:lnTo>
                  <a:pt x="656" y="470"/>
                </a:lnTo>
                <a:lnTo>
                  <a:pt x="649" y="480"/>
                </a:lnTo>
                <a:lnTo>
                  <a:pt x="642" y="489"/>
                </a:lnTo>
                <a:lnTo>
                  <a:pt x="635" y="498"/>
                </a:lnTo>
                <a:lnTo>
                  <a:pt x="627" y="507"/>
                </a:lnTo>
                <a:lnTo>
                  <a:pt x="618" y="516"/>
                </a:lnTo>
                <a:lnTo>
                  <a:pt x="609" y="524"/>
                </a:lnTo>
                <a:lnTo>
                  <a:pt x="600" y="531"/>
                </a:lnTo>
                <a:lnTo>
                  <a:pt x="591" y="539"/>
                </a:lnTo>
                <a:lnTo>
                  <a:pt x="581" y="545"/>
                </a:lnTo>
                <a:lnTo>
                  <a:pt x="571" y="552"/>
                </a:lnTo>
                <a:lnTo>
                  <a:pt x="560" y="558"/>
                </a:lnTo>
                <a:lnTo>
                  <a:pt x="549" y="564"/>
                </a:lnTo>
                <a:lnTo>
                  <a:pt x="538" y="569"/>
                </a:lnTo>
                <a:lnTo>
                  <a:pt x="526" y="574"/>
                </a:lnTo>
                <a:lnTo>
                  <a:pt x="514" y="578"/>
                </a:lnTo>
                <a:lnTo>
                  <a:pt x="501" y="582"/>
                </a:lnTo>
                <a:lnTo>
                  <a:pt x="488" y="585"/>
                </a:lnTo>
                <a:close/>
                <a:moveTo>
                  <a:pt x="239" y="187"/>
                </a:moveTo>
                <a:lnTo>
                  <a:pt x="239" y="432"/>
                </a:lnTo>
                <a:lnTo>
                  <a:pt x="337" y="432"/>
                </a:lnTo>
                <a:lnTo>
                  <a:pt x="347" y="432"/>
                </a:lnTo>
                <a:lnTo>
                  <a:pt x="357" y="431"/>
                </a:lnTo>
                <a:lnTo>
                  <a:pt x="367" y="430"/>
                </a:lnTo>
                <a:lnTo>
                  <a:pt x="377" y="429"/>
                </a:lnTo>
                <a:lnTo>
                  <a:pt x="385" y="427"/>
                </a:lnTo>
                <a:lnTo>
                  <a:pt x="393" y="425"/>
                </a:lnTo>
                <a:lnTo>
                  <a:pt x="401" y="423"/>
                </a:lnTo>
                <a:lnTo>
                  <a:pt x="408" y="420"/>
                </a:lnTo>
                <a:lnTo>
                  <a:pt x="414" y="417"/>
                </a:lnTo>
                <a:lnTo>
                  <a:pt x="420" y="414"/>
                </a:lnTo>
                <a:lnTo>
                  <a:pt x="426" y="411"/>
                </a:lnTo>
                <a:lnTo>
                  <a:pt x="431" y="407"/>
                </a:lnTo>
                <a:lnTo>
                  <a:pt x="436" y="403"/>
                </a:lnTo>
                <a:lnTo>
                  <a:pt x="441" y="399"/>
                </a:lnTo>
                <a:lnTo>
                  <a:pt x="445" y="395"/>
                </a:lnTo>
                <a:lnTo>
                  <a:pt x="449" y="390"/>
                </a:lnTo>
                <a:lnTo>
                  <a:pt x="452" y="386"/>
                </a:lnTo>
                <a:lnTo>
                  <a:pt x="455" y="381"/>
                </a:lnTo>
                <a:lnTo>
                  <a:pt x="458" y="376"/>
                </a:lnTo>
                <a:lnTo>
                  <a:pt x="461" y="371"/>
                </a:lnTo>
                <a:lnTo>
                  <a:pt x="465" y="361"/>
                </a:lnTo>
                <a:lnTo>
                  <a:pt x="468" y="350"/>
                </a:lnTo>
                <a:lnTo>
                  <a:pt x="471" y="340"/>
                </a:lnTo>
                <a:lnTo>
                  <a:pt x="472" y="329"/>
                </a:lnTo>
                <a:lnTo>
                  <a:pt x="473" y="319"/>
                </a:lnTo>
                <a:lnTo>
                  <a:pt x="473" y="308"/>
                </a:lnTo>
                <a:lnTo>
                  <a:pt x="473" y="298"/>
                </a:lnTo>
                <a:lnTo>
                  <a:pt x="471" y="288"/>
                </a:lnTo>
                <a:lnTo>
                  <a:pt x="469" y="278"/>
                </a:lnTo>
                <a:lnTo>
                  <a:pt x="465" y="267"/>
                </a:lnTo>
                <a:lnTo>
                  <a:pt x="463" y="262"/>
                </a:lnTo>
                <a:lnTo>
                  <a:pt x="460" y="257"/>
                </a:lnTo>
                <a:lnTo>
                  <a:pt x="458" y="252"/>
                </a:lnTo>
                <a:lnTo>
                  <a:pt x="455" y="247"/>
                </a:lnTo>
                <a:lnTo>
                  <a:pt x="448" y="237"/>
                </a:lnTo>
                <a:lnTo>
                  <a:pt x="444" y="232"/>
                </a:lnTo>
                <a:lnTo>
                  <a:pt x="440" y="228"/>
                </a:lnTo>
                <a:lnTo>
                  <a:pt x="436" y="223"/>
                </a:lnTo>
                <a:lnTo>
                  <a:pt x="431" y="219"/>
                </a:lnTo>
                <a:lnTo>
                  <a:pt x="421" y="211"/>
                </a:lnTo>
                <a:lnTo>
                  <a:pt x="415" y="208"/>
                </a:lnTo>
                <a:lnTo>
                  <a:pt x="409" y="204"/>
                </a:lnTo>
                <a:lnTo>
                  <a:pt x="403" y="201"/>
                </a:lnTo>
                <a:lnTo>
                  <a:pt x="397" y="199"/>
                </a:lnTo>
                <a:lnTo>
                  <a:pt x="390" y="196"/>
                </a:lnTo>
                <a:lnTo>
                  <a:pt x="383" y="194"/>
                </a:lnTo>
                <a:lnTo>
                  <a:pt x="375" y="192"/>
                </a:lnTo>
                <a:lnTo>
                  <a:pt x="367" y="190"/>
                </a:lnTo>
                <a:lnTo>
                  <a:pt x="359" y="189"/>
                </a:lnTo>
                <a:lnTo>
                  <a:pt x="351" y="188"/>
                </a:lnTo>
                <a:lnTo>
                  <a:pt x="333" y="187"/>
                </a:lnTo>
                <a:lnTo>
                  <a:pt x="239" y="187"/>
                </a:lnTo>
                <a:close/>
              </a:path>
            </a:pathLst>
          </a:custGeom>
          <a:solidFill>
            <a:schemeClr val="bg1"/>
          </a:solidFill>
          <a:ln>
            <a:noFill/>
          </a:ln>
        </p:spPr>
        <p:txBody>
          <a:bodyPr vert="horz" wrap="square" lIns="0" tIns="0" rIns="0" bIns="0" numCol="1" anchor="t" anchorCtr="0" compatLnSpc="1">
            <a:prstTxWarp prst="textNoShape">
              <a:avLst/>
            </a:prstTxWarp>
            <a:noAutofit/>
          </a:bodyPr>
          <a:lstStyle/>
          <a:p>
            <a:endParaRPr lang="en-GB">
              <a:solidFill>
                <a:schemeClr val="tx1"/>
              </a:solidFill>
            </a:endParaRPr>
          </a:p>
        </p:txBody>
      </p:sp>
    </p:spTree>
    <p:extLst>
      <p:ext uri="{BB962C8B-B14F-4D97-AF65-F5344CB8AC3E}">
        <p14:creationId xmlns:p14="http://schemas.microsoft.com/office/powerpoint/2010/main" val="40924005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Sitaatti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6C997B08-CDC0-D9DA-023C-33EB2424589C}"/>
              </a:ext>
            </a:extLst>
          </p:cNvPr>
          <p:cNvSpPr>
            <a:spLocks noGrp="1"/>
          </p:cNvSpPr>
          <p:nvPr>
            <p:ph type="dt" sz="half" idx="10"/>
          </p:nvPr>
        </p:nvSpPr>
        <p:spPr/>
        <p:txBody>
          <a:bodyPr/>
          <a:lstStyle>
            <a:lvl1pPr>
              <a:defRPr>
                <a:solidFill>
                  <a:schemeClr val="bg1"/>
                </a:solidFill>
              </a:defRPr>
            </a:lvl1pPr>
          </a:lstStyle>
          <a:p>
            <a:fld id="{EA9EE6F9-67CC-48DD-8F60-94A00FEBBE52}" type="datetime1">
              <a:rPr lang="fi-FI" noProof="0" smtClean="0"/>
              <a:t>16.8.2024</a:t>
            </a:fld>
            <a:endParaRPr lang="fi-FI" noProof="0"/>
          </a:p>
        </p:txBody>
      </p:sp>
      <p:sp>
        <p:nvSpPr>
          <p:cNvPr id="5" name="Footer Placeholder 4">
            <a:extLst>
              <a:ext uri="{FF2B5EF4-FFF2-40B4-BE49-F238E27FC236}">
                <a16:creationId xmlns:a16="http://schemas.microsoft.com/office/drawing/2014/main" id="{B846E968-BF71-89AA-C26E-10EFAEEEC9B7}"/>
              </a:ext>
            </a:extLst>
          </p:cNvPr>
          <p:cNvSpPr>
            <a:spLocks noGrp="1"/>
          </p:cNvSpPr>
          <p:nvPr>
            <p:ph type="ftr" sz="quarter" idx="11"/>
          </p:nvPr>
        </p:nvSpPr>
        <p:spPr/>
        <p:txBody>
          <a:bodyPr/>
          <a:lstStyle>
            <a:lvl1pPr>
              <a:defRPr>
                <a:solidFill>
                  <a:schemeClr val="bg1"/>
                </a:solidFill>
              </a:defRPr>
            </a:lvl1pPr>
          </a:lstStyle>
          <a:p>
            <a:r>
              <a:rPr lang="en-US" noProof="0"/>
              <a:t>© Confederation of Finnish Construction Industries RT</a:t>
            </a:r>
            <a:endParaRPr lang="fi-FI" noProof="0"/>
          </a:p>
        </p:txBody>
      </p:sp>
      <p:sp>
        <p:nvSpPr>
          <p:cNvPr id="6" name="Slide Number Placeholder 5">
            <a:extLst>
              <a:ext uri="{FF2B5EF4-FFF2-40B4-BE49-F238E27FC236}">
                <a16:creationId xmlns:a16="http://schemas.microsoft.com/office/drawing/2014/main" id="{E98EEA2C-E894-50CC-1D3C-CCAA51AAE9A3}"/>
              </a:ext>
            </a:extLst>
          </p:cNvPr>
          <p:cNvSpPr>
            <a:spLocks noGrp="1"/>
          </p:cNvSpPr>
          <p:nvPr>
            <p:ph type="sldNum" sz="quarter" idx="12"/>
          </p:nvPr>
        </p:nvSpPr>
        <p:spPr/>
        <p:txBody>
          <a:bodyPr/>
          <a:lstStyle>
            <a:lvl1pPr>
              <a:defRPr>
                <a:solidFill>
                  <a:schemeClr val="bg1"/>
                </a:solidFill>
              </a:defRPr>
            </a:lvl1pPr>
          </a:lstStyle>
          <a:p>
            <a:fld id="{DFD61EF7-2460-4EE9-A031-27FEBC4F9A95}" type="slidenum">
              <a:rPr lang="fi-FI" noProof="0" smtClean="0"/>
              <a:pPr/>
              <a:t>‹#›</a:t>
            </a:fld>
            <a:endParaRPr lang="fi-FI" noProof="0"/>
          </a:p>
        </p:txBody>
      </p:sp>
      <p:sp>
        <p:nvSpPr>
          <p:cNvPr id="7" name="Title 1">
            <a:extLst>
              <a:ext uri="{FF2B5EF4-FFF2-40B4-BE49-F238E27FC236}">
                <a16:creationId xmlns:a16="http://schemas.microsoft.com/office/drawing/2014/main" id="{0DBC2BCA-6E98-D0FC-A4D9-2479036B5BEB}"/>
              </a:ext>
            </a:extLst>
          </p:cNvPr>
          <p:cNvSpPr>
            <a:spLocks noGrp="1"/>
          </p:cNvSpPr>
          <p:nvPr>
            <p:ph type="ctrTitle"/>
          </p:nvPr>
        </p:nvSpPr>
        <p:spPr>
          <a:xfrm>
            <a:off x="6096000" y="1628800"/>
            <a:ext cx="5328592" cy="2592287"/>
          </a:xfrm>
        </p:spPr>
        <p:txBody>
          <a:bodyPr anchor="t" anchorCtr="0"/>
          <a:lstStyle>
            <a:lvl1pPr algn="l">
              <a:defRPr sz="4000">
                <a:solidFill>
                  <a:schemeClr val="bg1"/>
                </a:solidFill>
              </a:defRPr>
            </a:lvl1pPr>
          </a:lstStyle>
          <a:p>
            <a:r>
              <a:rPr lang="fi-FI" noProof="0"/>
              <a:t>Muokkaa ots. perustyyl. napsautt.</a:t>
            </a:r>
          </a:p>
        </p:txBody>
      </p:sp>
      <p:sp>
        <p:nvSpPr>
          <p:cNvPr id="8" name="Subtitle 2">
            <a:extLst>
              <a:ext uri="{FF2B5EF4-FFF2-40B4-BE49-F238E27FC236}">
                <a16:creationId xmlns:a16="http://schemas.microsoft.com/office/drawing/2014/main" id="{64CB5395-4AF2-9EE9-D682-4F6C29D9E161}"/>
              </a:ext>
            </a:extLst>
          </p:cNvPr>
          <p:cNvSpPr>
            <a:spLocks noGrp="1"/>
          </p:cNvSpPr>
          <p:nvPr>
            <p:ph type="subTitle" idx="1"/>
          </p:nvPr>
        </p:nvSpPr>
        <p:spPr>
          <a:xfrm>
            <a:off x="6095999" y="4365104"/>
            <a:ext cx="5327837" cy="1008112"/>
          </a:xfrm>
        </p:spPr>
        <p:txBody>
          <a:bodyPr/>
          <a:lstStyle>
            <a:lvl1pPr marL="0" indent="0" algn="l">
              <a:spcBef>
                <a:spcPts val="0"/>
              </a:spcBef>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sp>
        <p:nvSpPr>
          <p:cNvPr id="9" name="Freeform 9">
            <a:extLst>
              <a:ext uri="{FF2B5EF4-FFF2-40B4-BE49-F238E27FC236}">
                <a16:creationId xmlns:a16="http://schemas.microsoft.com/office/drawing/2014/main" id="{98AACD5E-0576-9130-AE59-234634CB2FE5}"/>
              </a:ext>
            </a:extLst>
          </p:cNvPr>
          <p:cNvSpPr>
            <a:spLocks noChangeAspect="1" noEditPoints="1"/>
          </p:cNvSpPr>
          <p:nvPr userDrawn="1"/>
        </p:nvSpPr>
        <p:spPr bwMode="auto">
          <a:xfrm>
            <a:off x="11503054" y="6308625"/>
            <a:ext cx="280959" cy="216000"/>
          </a:xfrm>
          <a:custGeom>
            <a:avLst/>
            <a:gdLst>
              <a:gd name="T0" fmla="*/ 1052 w 1250"/>
              <a:gd name="T1" fmla="*/ 228 h 961"/>
              <a:gd name="T2" fmla="*/ 822 w 1250"/>
              <a:gd name="T3" fmla="*/ 228 h 961"/>
              <a:gd name="T4" fmla="*/ 0 w 1250"/>
              <a:gd name="T5" fmla="*/ 733 h 961"/>
              <a:gd name="T6" fmla="*/ 0 w 1250"/>
              <a:gd name="T7" fmla="*/ 961 h 961"/>
              <a:gd name="T8" fmla="*/ 753 w 1250"/>
              <a:gd name="T9" fmla="*/ 961 h 961"/>
              <a:gd name="T10" fmla="*/ 11 w 1250"/>
              <a:gd name="T11" fmla="*/ 0 h 961"/>
              <a:gd name="T12" fmla="*/ 359 w 1250"/>
              <a:gd name="T13" fmla="*/ 1 h 961"/>
              <a:gd name="T14" fmla="*/ 427 w 1250"/>
              <a:gd name="T15" fmla="*/ 9 h 961"/>
              <a:gd name="T16" fmla="*/ 477 w 1250"/>
              <a:gd name="T17" fmla="*/ 19 h 961"/>
              <a:gd name="T18" fmla="*/ 522 w 1250"/>
              <a:gd name="T19" fmla="*/ 34 h 961"/>
              <a:gd name="T20" fmla="*/ 569 w 1250"/>
              <a:gd name="T21" fmla="*/ 57 h 961"/>
              <a:gd name="T22" fmla="*/ 609 w 1250"/>
              <a:gd name="T23" fmla="*/ 84 h 961"/>
              <a:gd name="T24" fmla="*/ 642 w 1250"/>
              <a:gd name="T25" fmla="*/ 116 h 961"/>
              <a:gd name="T26" fmla="*/ 667 w 1250"/>
              <a:gd name="T27" fmla="*/ 152 h 961"/>
              <a:gd name="T28" fmla="*/ 686 w 1250"/>
              <a:gd name="T29" fmla="*/ 192 h 961"/>
              <a:gd name="T30" fmla="*/ 698 w 1250"/>
              <a:gd name="T31" fmla="*/ 235 h 961"/>
              <a:gd name="T32" fmla="*/ 703 w 1250"/>
              <a:gd name="T33" fmla="*/ 281 h 961"/>
              <a:gd name="T34" fmla="*/ 702 w 1250"/>
              <a:gd name="T35" fmla="*/ 334 h 961"/>
              <a:gd name="T36" fmla="*/ 696 w 1250"/>
              <a:gd name="T37" fmla="*/ 371 h 961"/>
              <a:gd name="T38" fmla="*/ 686 w 1250"/>
              <a:gd name="T39" fmla="*/ 406 h 961"/>
              <a:gd name="T40" fmla="*/ 673 w 1250"/>
              <a:gd name="T41" fmla="*/ 439 h 961"/>
              <a:gd name="T42" fmla="*/ 656 w 1250"/>
              <a:gd name="T43" fmla="*/ 470 h 961"/>
              <a:gd name="T44" fmla="*/ 635 w 1250"/>
              <a:gd name="T45" fmla="*/ 498 h 961"/>
              <a:gd name="T46" fmla="*/ 609 w 1250"/>
              <a:gd name="T47" fmla="*/ 524 h 961"/>
              <a:gd name="T48" fmla="*/ 581 w 1250"/>
              <a:gd name="T49" fmla="*/ 545 h 961"/>
              <a:gd name="T50" fmla="*/ 549 w 1250"/>
              <a:gd name="T51" fmla="*/ 564 h 961"/>
              <a:gd name="T52" fmla="*/ 514 w 1250"/>
              <a:gd name="T53" fmla="*/ 578 h 961"/>
              <a:gd name="T54" fmla="*/ 239 w 1250"/>
              <a:gd name="T55" fmla="*/ 187 h 961"/>
              <a:gd name="T56" fmla="*/ 347 w 1250"/>
              <a:gd name="T57" fmla="*/ 432 h 961"/>
              <a:gd name="T58" fmla="*/ 377 w 1250"/>
              <a:gd name="T59" fmla="*/ 429 h 961"/>
              <a:gd name="T60" fmla="*/ 401 w 1250"/>
              <a:gd name="T61" fmla="*/ 423 h 961"/>
              <a:gd name="T62" fmla="*/ 420 w 1250"/>
              <a:gd name="T63" fmla="*/ 414 h 961"/>
              <a:gd name="T64" fmla="*/ 436 w 1250"/>
              <a:gd name="T65" fmla="*/ 403 h 961"/>
              <a:gd name="T66" fmla="*/ 449 w 1250"/>
              <a:gd name="T67" fmla="*/ 390 h 961"/>
              <a:gd name="T68" fmla="*/ 458 w 1250"/>
              <a:gd name="T69" fmla="*/ 376 h 961"/>
              <a:gd name="T70" fmla="*/ 468 w 1250"/>
              <a:gd name="T71" fmla="*/ 350 h 961"/>
              <a:gd name="T72" fmla="*/ 473 w 1250"/>
              <a:gd name="T73" fmla="*/ 319 h 961"/>
              <a:gd name="T74" fmla="*/ 471 w 1250"/>
              <a:gd name="T75" fmla="*/ 288 h 961"/>
              <a:gd name="T76" fmla="*/ 463 w 1250"/>
              <a:gd name="T77" fmla="*/ 262 h 961"/>
              <a:gd name="T78" fmla="*/ 455 w 1250"/>
              <a:gd name="T79" fmla="*/ 247 h 961"/>
              <a:gd name="T80" fmla="*/ 440 w 1250"/>
              <a:gd name="T81" fmla="*/ 228 h 961"/>
              <a:gd name="T82" fmla="*/ 421 w 1250"/>
              <a:gd name="T83" fmla="*/ 211 h 961"/>
              <a:gd name="T84" fmla="*/ 403 w 1250"/>
              <a:gd name="T85" fmla="*/ 201 h 961"/>
              <a:gd name="T86" fmla="*/ 383 w 1250"/>
              <a:gd name="T87" fmla="*/ 194 h 961"/>
              <a:gd name="T88" fmla="*/ 359 w 1250"/>
              <a:gd name="T89" fmla="*/ 189 h 961"/>
              <a:gd name="T90" fmla="*/ 239 w 1250"/>
              <a:gd name="T91" fmla="*/ 187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50" h="961">
                <a:moveTo>
                  <a:pt x="1250" y="0"/>
                </a:moveTo>
                <a:lnTo>
                  <a:pt x="1250" y="228"/>
                </a:lnTo>
                <a:lnTo>
                  <a:pt x="1052" y="228"/>
                </a:lnTo>
                <a:lnTo>
                  <a:pt x="1052" y="961"/>
                </a:lnTo>
                <a:lnTo>
                  <a:pt x="822" y="961"/>
                </a:lnTo>
                <a:lnTo>
                  <a:pt x="822" y="228"/>
                </a:lnTo>
                <a:lnTo>
                  <a:pt x="656" y="0"/>
                </a:lnTo>
                <a:lnTo>
                  <a:pt x="1250" y="0"/>
                </a:lnTo>
                <a:close/>
                <a:moveTo>
                  <a:pt x="0" y="733"/>
                </a:moveTo>
                <a:lnTo>
                  <a:pt x="230" y="733"/>
                </a:lnTo>
                <a:lnTo>
                  <a:pt x="230" y="961"/>
                </a:lnTo>
                <a:lnTo>
                  <a:pt x="0" y="961"/>
                </a:lnTo>
                <a:lnTo>
                  <a:pt x="0" y="733"/>
                </a:lnTo>
                <a:close/>
                <a:moveTo>
                  <a:pt x="488" y="585"/>
                </a:moveTo>
                <a:lnTo>
                  <a:pt x="753" y="961"/>
                </a:lnTo>
                <a:lnTo>
                  <a:pt x="496" y="961"/>
                </a:lnTo>
                <a:lnTo>
                  <a:pt x="11" y="271"/>
                </a:lnTo>
                <a:lnTo>
                  <a:pt x="11" y="0"/>
                </a:lnTo>
                <a:lnTo>
                  <a:pt x="309" y="0"/>
                </a:lnTo>
                <a:lnTo>
                  <a:pt x="335" y="0"/>
                </a:lnTo>
                <a:lnTo>
                  <a:pt x="359" y="1"/>
                </a:lnTo>
                <a:lnTo>
                  <a:pt x="383" y="3"/>
                </a:lnTo>
                <a:lnTo>
                  <a:pt x="405" y="5"/>
                </a:lnTo>
                <a:lnTo>
                  <a:pt x="427" y="9"/>
                </a:lnTo>
                <a:lnTo>
                  <a:pt x="448" y="12"/>
                </a:lnTo>
                <a:lnTo>
                  <a:pt x="468" y="17"/>
                </a:lnTo>
                <a:lnTo>
                  <a:pt x="477" y="19"/>
                </a:lnTo>
                <a:lnTo>
                  <a:pt x="487" y="22"/>
                </a:lnTo>
                <a:lnTo>
                  <a:pt x="505" y="28"/>
                </a:lnTo>
                <a:lnTo>
                  <a:pt x="522" y="34"/>
                </a:lnTo>
                <a:lnTo>
                  <a:pt x="539" y="41"/>
                </a:lnTo>
                <a:lnTo>
                  <a:pt x="554" y="49"/>
                </a:lnTo>
                <a:lnTo>
                  <a:pt x="569" y="57"/>
                </a:lnTo>
                <a:lnTo>
                  <a:pt x="583" y="66"/>
                </a:lnTo>
                <a:lnTo>
                  <a:pt x="596" y="75"/>
                </a:lnTo>
                <a:lnTo>
                  <a:pt x="609" y="84"/>
                </a:lnTo>
                <a:lnTo>
                  <a:pt x="620" y="95"/>
                </a:lnTo>
                <a:lnTo>
                  <a:pt x="632" y="105"/>
                </a:lnTo>
                <a:lnTo>
                  <a:pt x="642" y="116"/>
                </a:lnTo>
                <a:lnTo>
                  <a:pt x="651" y="128"/>
                </a:lnTo>
                <a:lnTo>
                  <a:pt x="660" y="140"/>
                </a:lnTo>
                <a:lnTo>
                  <a:pt x="667" y="152"/>
                </a:lnTo>
                <a:lnTo>
                  <a:pt x="674" y="165"/>
                </a:lnTo>
                <a:lnTo>
                  <a:pt x="681" y="179"/>
                </a:lnTo>
                <a:lnTo>
                  <a:pt x="686" y="192"/>
                </a:lnTo>
                <a:lnTo>
                  <a:pt x="691" y="206"/>
                </a:lnTo>
                <a:lnTo>
                  <a:pt x="695" y="220"/>
                </a:lnTo>
                <a:lnTo>
                  <a:pt x="698" y="235"/>
                </a:lnTo>
                <a:lnTo>
                  <a:pt x="700" y="250"/>
                </a:lnTo>
                <a:lnTo>
                  <a:pt x="702" y="265"/>
                </a:lnTo>
                <a:lnTo>
                  <a:pt x="703" y="281"/>
                </a:lnTo>
                <a:lnTo>
                  <a:pt x="704" y="296"/>
                </a:lnTo>
                <a:lnTo>
                  <a:pt x="703" y="322"/>
                </a:lnTo>
                <a:lnTo>
                  <a:pt x="702" y="334"/>
                </a:lnTo>
                <a:lnTo>
                  <a:pt x="700" y="347"/>
                </a:lnTo>
                <a:lnTo>
                  <a:pt x="698" y="359"/>
                </a:lnTo>
                <a:lnTo>
                  <a:pt x="696" y="371"/>
                </a:lnTo>
                <a:lnTo>
                  <a:pt x="693" y="383"/>
                </a:lnTo>
                <a:lnTo>
                  <a:pt x="690" y="395"/>
                </a:lnTo>
                <a:lnTo>
                  <a:pt x="686" y="406"/>
                </a:lnTo>
                <a:lnTo>
                  <a:pt x="682" y="418"/>
                </a:lnTo>
                <a:lnTo>
                  <a:pt x="678" y="429"/>
                </a:lnTo>
                <a:lnTo>
                  <a:pt x="673" y="439"/>
                </a:lnTo>
                <a:lnTo>
                  <a:pt x="667" y="450"/>
                </a:lnTo>
                <a:lnTo>
                  <a:pt x="662" y="460"/>
                </a:lnTo>
                <a:lnTo>
                  <a:pt x="656" y="470"/>
                </a:lnTo>
                <a:lnTo>
                  <a:pt x="649" y="480"/>
                </a:lnTo>
                <a:lnTo>
                  <a:pt x="642" y="489"/>
                </a:lnTo>
                <a:lnTo>
                  <a:pt x="635" y="498"/>
                </a:lnTo>
                <a:lnTo>
                  <a:pt x="627" y="507"/>
                </a:lnTo>
                <a:lnTo>
                  <a:pt x="618" y="516"/>
                </a:lnTo>
                <a:lnTo>
                  <a:pt x="609" y="524"/>
                </a:lnTo>
                <a:lnTo>
                  <a:pt x="600" y="531"/>
                </a:lnTo>
                <a:lnTo>
                  <a:pt x="591" y="539"/>
                </a:lnTo>
                <a:lnTo>
                  <a:pt x="581" y="545"/>
                </a:lnTo>
                <a:lnTo>
                  <a:pt x="571" y="552"/>
                </a:lnTo>
                <a:lnTo>
                  <a:pt x="560" y="558"/>
                </a:lnTo>
                <a:lnTo>
                  <a:pt x="549" y="564"/>
                </a:lnTo>
                <a:lnTo>
                  <a:pt x="538" y="569"/>
                </a:lnTo>
                <a:lnTo>
                  <a:pt x="526" y="574"/>
                </a:lnTo>
                <a:lnTo>
                  <a:pt x="514" y="578"/>
                </a:lnTo>
                <a:lnTo>
                  <a:pt x="501" y="582"/>
                </a:lnTo>
                <a:lnTo>
                  <a:pt x="488" y="585"/>
                </a:lnTo>
                <a:close/>
                <a:moveTo>
                  <a:pt x="239" y="187"/>
                </a:moveTo>
                <a:lnTo>
                  <a:pt x="239" y="432"/>
                </a:lnTo>
                <a:lnTo>
                  <a:pt x="337" y="432"/>
                </a:lnTo>
                <a:lnTo>
                  <a:pt x="347" y="432"/>
                </a:lnTo>
                <a:lnTo>
                  <a:pt x="357" y="431"/>
                </a:lnTo>
                <a:lnTo>
                  <a:pt x="367" y="430"/>
                </a:lnTo>
                <a:lnTo>
                  <a:pt x="377" y="429"/>
                </a:lnTo>
                <a:lnTo>
                  <a:pt x="385" y="427"/>
                </a:lnTo>
                <a:lnTo>
                  <a:pt x="393" y="425"/>
                </a:lnTo>
                <a:lnTo>
                  <a:pt x="401" y="423"/>
                </a:lnTo>
                <a:lnTo>
                  <a:pt x="408" y="420"/>
                </a:lnTo>
                <a:lnTo>
                  <a:pt x="414" y="417"/>
                </a:lnTo>
                <a:lnTo>
                  <a:pt x="420" y="414"/>
                </a:lnTo>
                <a:lnTo>
                  <a:pt x="426" y="411"/>
                </a:lnTo>
                <a:lnTo>
                  <a:pt x="431" y="407"/>
                </a:lnTo>
                <a:lnTo>
                  <a:pt x="436" y="403"/>
                </a:lnTo>
                <a:lnTo>
                  <a:pt x="441" y="399"/>
                </a:lnTo>
                <a:lnTo>
                  <a:pt x="445" y="395"/>
                </a:lnTo>
                <a:lnTo>
                  <a:pt x="449" y="390"/>
                </a:lnTo>
                <a:lnTo>
                  <a:pt x="452" y="386"/>
                </a:lnTo>
                <a:lnTo>
                  <a:pt x="455" y="381"/>
                </a:lnTo>
                <a:lnTo>
                  <a:pt x="458" y="376"/>
                </a:lnTo>
                <a:lnTo>
                  <a:pt x="461" y="371"/>
                </a:lnTo>
                <a:lnTo>
                  <a:pt x="465" y="361"/>
                </a:lnTo>
                <a:lnTo>
                  <a:pt x="468" y="350"/>
                </a:lnTo>
                <a:lnTo>
                  <a:pt x="471" y="340"/>
                </a:lnTo>
                <a:lnTo>
                  <a:pt x="472" y="329"/>
                </a:lnTo>
                <a:lnTo>
                  <a:pt x="473" y="319"/>
                </a:lnTo>
                <a:lnTo>
                  <a:pt x="473" y="308"/>
                </a:lnTo>
                <a:lnTo>
                  <a:pt x="473" y="298"/>
                </a:lnTo>
                <a:lnTo>
                  <a:pt x="471" y="288"/>
                </a:lnTo>
                <a:lnTo>
                  <a:pt x="469" y="278"/>
                </a:lnTo>
                <a:lnTo>
                  <a:pt x="465" y="267"/>
                </a:lnTo>
                <a:lnTo>
                  <a:pt x="463" y="262"/>
                </a:lnTo>
                <a:lnTo>
                  <a:pt x="460" y="257"/>
                </a:lnTo>
                <a:lnTo>
                  <a:pt x="458" y="252"/>
                </a:lnTo>
                <a:lnTo>
                  <a:pt x="455" y="247"/>
                </a:lnTo>
                <a:lnTo>
                  <a:pt x="448" y="237"/>
                </a:lnTo>
                <a:lnTo>
                  <a:pt x="444" y="232"/>
                </a:lnTo>
                <a:lnTo>
                  <a:pt x="440" y="228"/>
                </a:lnTo>
                <a:lnTo>
                  <a:pt x="436" y="223"/>
                </a:lnTo>
                <a:lnTo>
                  <a:pt x="431" y="219"/>
                </a:lnTo>
                <a:lnTo>
                  <a:pt x="421" y="211"/>
                </a:lnTo>
                <a:lnTo>
                  <a:pt x="415" y="208"/>
                </a:lnTo>
                <a:lnTo>
                  <a:pt x="409" y="204"/>
                </a:lnTo>
                <a:lnTo>
                  <a:pt x="403" y="201"/>
                </a:lnTo>
                <a:lnTo>
                  <a:pt x="397" y="199"/>
                </a:lnTo>
                <a:lnTo>
                  <a:pt x="390" y="196"/>
                </a:lnTo>
                <a:lnTo>
                  <a:pt x="383" y="194"/>
                </a:lnTo>
                <a:lnTo>
                  <a:pt x="375" y="192"/>
                </a:lnTo>
                <a:lnTo>
                  <a:pt x="367" y="190"/>
                </a:lnTo>
                <a:lnTo>
                  <a:pt x="359" y="189"/>
                </a:lnTo>
                <a:lnTo>
                  <a:pt x="351" y="188"/>
                </a:lnTo>
                <a:lnTo>
                  <a:pt x="333" y="187"/>
                </a:lnTo>
                <a:lnTo>
                  <a:pt x="239" y="187"/>
                </a:lnTo>
                <a:close/>
              </a:path>
            </a:pathLst>
          </a:custGeom>
          <a:solidFill>
            <a:schemeClr val="bg1"/>
          </a:solidFill>
          <a:ln>
            <a:noFill/>
          </a:ln>
        </p:spPr>
        <p:txBody>
          <a:bodyPr vert="horz" wrap="square" lIns="0" tIns="0" rIns="0" bIns="0" numCol="1" anchor="t" anchorCtr="0" compatLnSpc="1">
            <a:prstTxWarp prst="textNoShape">
              <a:avLst/>
            </a:prstTxWarp>
            <a:noAutofit/>
          </a:bodyPr>
          <a:lstStyle/>
          <a:p>
            <a:endParaRPr lang="en-GB">
              <a:solidFill>
                <a:schemeClr val="tx1"/>
              </a:solidFill>
            </a:endParaRPr>
          </a:p>
        </p:txBody>
      </p:sp>
    </p:spTree>
    <p:extLst>
      <p:ext uri="{BB962C8B-B14F-4D97-AF65-F5344CB8AC3E}">
        <p14:creationId xmlns:p14="http://schemas.microsoft.com/office/powerpoint/2010/main" val="21493326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Sitaatti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6C997B08-CDC0-D9DA-023C-33EB2424589C}"/>
              </a:ext>
            </a:extLst>
          </p:cNvPr>
          <p:cNvSpPr>
            <a:spLocks noGrp="1"/>
          </p:cNvSpPr>
          <p:nvPr>
            <p:ph type="dt" sz="half" idx="10"/>
          </p:nvPr>
        </p:nvSpPr>
        <p:spPr/>
        <p:txBody>
          <a:bodyPr/>
          <a:lstStyle>
            <a:lvl1pPr>
              <a:defRPr>
                <a:solidFill>
                  <a:schemeClr val="bg1"/>
                </a:solidFill>
              </a:defRPr>
            </a:lvl1pPr>
          </a:lstStyle>
          <a:p>
            <a:fld id="{0A57DFB2-3498-4BF1-831A-C4564BA03D09}" type="datetime1">
              <a:rPr lang="fi-FI" noProof="0" smtClean="0"/>
              <a:t>16.8.2024</a:t>
            </a:fld>
            <a:endParaRPr lang="fi-FI" noProof="0"/>
          </a:p>
        </p:txBody>
      </p:sp>
      <p:sp>
        <p:nvSpPr>
          <p:cNvPr id="5" name="Footer Placeholder 4">
            <a:extLst>
              <a:ext uri="{FF2B5EF4-FFF2-40B4-BE49-F238E27FC236}">
                <a16:creationId xmlns:a16="http://schemas.microsoft.com/office/drawing/2014/main" id="{B846E968-BF71-89AA-C26E-10EFAEEEC9B7}"/>
              </a:ext>
            </a:extLst>
          </p:cNvPr>
          <p:cNvSpPr>
            <a:spLocks noGrp="1"/>
          </p:cNvSpPr>
          <p:nvPr>
            <p:ph type="ftr" sz="quarter" idx="11"/>
          </p:nvPr>
        </p:nvSpPr>
        <p:spPr/>
        <p:txBody>
          <a:bodyPr/>
          <a:lstStyle>
            <a:lvl1pPr>
              <a:defRPr>
                <a:solidFill>
                  <a:schemeClr val="bg1"/>
                </a:solidFill>
              </a:defRPr>
            </a:lvl1pPr>
          </a:lstStyle>
          <a:p>
            <a:r>
              <a:rPr lang="en-US" noProof="0"/>
              <a:t>© Confederation of Finnish Construction Industries RT</a:t>
            </a:r>
            <a:endParaRPr lang="fi-FI" noProof="0"/>
          </a:p>
        </p:txBody>
      </p:sp>
      <p:sp>
        <p:nvSpPr>
          <p:cNvPr id="6" name="Slide Number Placeholder 5">
            <a:extLst>
              <a:ext uri="{FF2B5EF4-FFF2-40B4-BE49-F238E27FC236}">
                <a16:creationId xmlns:a16="http://schemas.microsoft.com/office/drawing/2014/main" id="{E98EEA2C-E894-50CC-1D3C-CCAA51AAE9A3}"/>
              </a:ext>
            </a:extLst>
          </p:cNvPr>
          <p:cNvSpPr>
            <a:spLocks noGrp="1"/>
          </p:cNvSpPr>
          <p:nvPr>
            <p:ph type="sldNum" sz="quarter" idx="12"/>
          </p:nvPr>
        </p:nvSpPr>
        <p:spPr/>
        <p:txBody>
          <a:bodyPr/>
          <a:lstStyle>
            <a:lvl1pPr>
              <a:defRPr>
                <a:solidFill>
                  <a:schemeClr val="bg1"/>
                </a:solidFill>
              </a:defRPr>
            </a:lvl1pPr>
          </a:lstStyle>
          <a:p>
            <a:fld id="{DFD61EF7-2460-4EE9-A031-27FEBC4F9A95}" type="slidenum">
              <a:rPr lang="fi-FI" noProof="0" smtClean="0"/>
              <a:pPr/>
              <a:t>‹#›</a:t>
            </a:fld>
            <a:endParaRPr lang="fi-FI" noProof="0"/>
          </a:p>
        </p:txBody>
      </p:sp>
      <p:sp>
        <p:nvSpPr>
          <p:cNvPr id="7" name="Title 1">
            <a:extLst>
              <a:ext uri="{FF2B5EF4-FFF2-40B4-BE49-F238E27FC236}">
                <a16:creationId xmlns:a16="http://schemas.microsoft.com/office/drawing/2014/main" id="{0DBC2BCA-6E98-D0FC-A4D9-2479036B5BEB}"/>
              </a:ext>
            </a:extLst>
          </p:cNvPr>
          <p:cNvSpPr>
            <a:spLocks noGrp="1"/>
          </p:cNvSpPr>
          <p:nvPr>
            <p:ph type="ctrTitle"/>
          </p:nvPr>
        </p:nvSpPr>
        <p:spPr>
          <a:xfrm>
            <a:off x="6096000" y="1628800"/>
            <a:ext cx="5328592" cy="2592287"/>
          </a:xfrm>
        </p:spPr>
        <p:txBody>
          <a:bodyPr anchor="t" anchorCtr="0"/>
          <a:lstStyle>
            <a:lvl1pPr algn="l">
              <a:defRPr sz="4000">
                <a:solidFill>
                  <a:schemeClr val="bg1"/>
                </a:solidFill>
              </a:defRPr>
            </a:lvl1pPr>
          </a:lstStyle>
          <a:p>
            <a:r>
              <a:rPr lang="fi-FI" noProof="0"/>
              <a:t>Muokkaa ots. perustyyl. napsautt.</a:t>
            </a:r>
          </a:p>
        </p:txBody>
      </p:sp>
      <p:sp>
        <p:nvSpPr>
          <p:cNvPr id="8" name="Subtitle 2">
            <a:extLst>
              <a:ext uri="{FF2B5EF4-FFF2-40B4-BE49-F238E27FC236}">
                <a16:creationId xmlns:a16="http://schemas.microsoft.com/office/drawing/2014/main" id="{64CB5395-4AF2-9EE9-D682-4F6C29D9E161}"/>
              </a:ext>
            </a:extLst>
          </p:cNvPr>
          <p:cNvSpPr>
            <a:spLocks noGrp="1"/>
          </p:cNvSpPr>
          <p:nvPr>
            <p:ph type="subTitle" idx="1"/>
          </p:nvPr>
        </p:nvSpPr>
        <p:spPr>
          <a:xfrm>
            <a:off x="6095999" y="4365104"/>
            <a:ext cx="5327837" cy="1008112"/>
          </a:xfrm>
        </p:spPr>
        <p:txBody>
          <a:bodyPr/>
          <a:lstStyle>
            <a:lvl1pPr marL="0" indent="0" algn="l">
              <a:spcBef>
                <a:spcPts val="0"/>
              </a:spcBef>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sp>
        <p:nvSpPr>
          <p:cNvPr id="9" name="Freeform 9">
            <a:extLst>
              <a:ext uri="{FF2B5EF4-FFF2-40B4-BE49-F238E27FC236}">
                <a16:creationId xmlns:a16="http://schemas.microsoft.com/office/drawing/2014/main" id="{98AACD5E-0576-9130-AE59-234634CB2FE5}"/>
              </a:ext>
            </a:extLst>
          </p:cNvPr>
          <p:cNvSpPr>
            <a:spLocks noChangeAspect="1" noEditPoints="1"/>
          </p:cNvSpPr>
          <p:nvPr userDrawn="1"/>
        </p:nvSpPr>
        <p:spPr bwMode="auto">
          <a:xfrm>
            <a:off x="11503054" y="6308625"/>
            <a:ext cx="280959" cy="216000"/>
          </a:xfrm>
          <a:custGeom>
            <a:avLst/>
            <a:gdLst>
              <a:gd name="T0" fmla="*/ 1052 w 1250"/>
              <a:gd name="T1" fmla="*/ 228 h 961"/>
              <a:gd name="T2" fmla="*/ 822 w 1250"/>
              <a:gd name="T3" fmla="*/ 228 h 961"/>
              <a:gd name="T4" fmla="*/ 0 w 1250"/>
              <a:gd name="T5" fmla="*/ 733 h 961"/>
              <a:gd name="T6" fmla="*/ 0 w 1250"/>
              <a:gd name="T7" fmla="*/ 961 h 961"/>
              <a:gd name="T8" fmla="*/ 753 w 1250"/>
              <a:gd name="T9" fmla="*/ 961 h 961"/>
              <a:gd name="T10" fmla="*/ 11 w 1250"/>
              <a:gd name="T11" fmla="*/ 0 h 961"/>
              <a:gd name="T12" fmla="*/ 359 w 1250"/>
              <a:gd name="T13" fmla="*/ 1 h 961"/>
              <a:gd name="T14" fmla="*/ 427 w 1250"/>
              <a:gd name="T15" fmla="*/ 9 h 961"/>
              <a:gd name="T16" fmla="*/ 477 w 1250"/>
              <a:gd name="T17" fmla="*/ 19 h 961"/>
              <a:gd name="T18" fmla="*/ 522 w 1250"/>
              <a:gd name="T19" fmla="*/ 34 h 961"/>
              <a:gd name="T20" fmla="*/ 569 w 1250"/>
              <a:gd name="T21" fmla="*/ 57 h 961"/>
              <a:gd name="T22" fmla="*/ 609 w 1250"/>
              <a:gd name="T23" fmla="*/ 84 h 961"/>
              <a:gd name="T24" fmla="*/ 642 w 1250"/>
              <a:gd name="T25" fmla="*/ 116 h 961"/>
              <a:gd name="T26" fmla="*/ 667 w 1250"/>
              <a:gd name="T27" fmla="*/ 152 h 961"/>
              <a:gd name="T28" fmla="*/ 686 w 1250"/>
              <a:gd name="T29" fmla="*/ 192 h 961"/>
              <a:gd name="T30" fmla="*/ 698 w 1250"/>
              <a:gd name="T31" fmla="*/ 235 h 961"/>
              <a:gd name="T32" fmla="*/ 703 w 1250"/>
              <a:gd name="T33" fmla="*/ 281 h 961"/>
              <a:gd name="T34" fmla="*/ 702 w 1250"/>
              <a:gd name="T35" fmla="*/ 334 h 961"/>
              <a:gd name="T36" fmla="*/ 696 w 1250"/>
              <a:gd name="T37" fmla="*/ 371 h 961"/>
              <a:gd name="T38" fmla="*/ 686 w 1250"/>
              <a:gd name="T39" fmla="*/ 406 h 961"/>
              <a:gd name="T40" fmla="*/ 673 w 1250"/>
              <a:gd name="T41" fmla="*/ 439 h 961"/>
              <a:gd name="T42" fmla="*/ 656 w 1250"/>
              <a:gd name="T43" fmla="*/ 470 h 961"/>
              <a:gd name="T44" fmla="*/ 635 w 1250"/>
              <a:gd name="T45" fmla="*/ 498 h 961"/>
              <a:gd name="T46" fmla="*/ 609 w 1250"/>
              <a:gd name="T47" fmla="*/ 524 h 961"/>
              <a:gd name="T48" fmla="*/ 581 w 1250"/>
              <a:gd name="T49" fmla="*/ 545 h 961"/>
              <a:gd name="T50" fmla="*/ 549 w 1250"/>
              <a:gd name="T51" fmla="*/ 564 h 961"/>
              <a:gd name="T52" fmla="*/ 514 w 1250"/>
              <a:gd name="T53" fmla="*/ 578 h 961"/>
              <a:gd name="T54" fmla="*/ 239 w 1250"/>
              <a:gd name="T55" fmla="*/ 187 h 961"/>
              <a:gd name="T56" fmla="*/ 347 w 1250"/>
              <a:gd name="T57" fmla="*/ 432 h 961"/>
              <a:gd name="T58" fmla="*/ 377 w 1250"/>
              <a:gd name="T59" fmla="*/ 429 h 961"/>
              <a:gd name="T60" fmla="*/ 401 w 1250"/>
              <a:gd name="T61" fmla="*/ 423 h 961"/>
              <a:gd name="T62" fmla="*/ 420 w 1250"/>
              <a:gd name="T63" fmla="*/ 414 h 961"/>
              <a:gd name="T64" fmla="*/ 436 w 1250"/>
              <a:gd name="T65" fmla="*/ 403 h 961"/>
              <a:gd name="T66" fmla="*/ 449 w 1250"/>
              <a:gd name="T67" fmla="*/ 390 h 961"/>
              <a:gd name="T68" fmla="*/ 458 w 1250"/>
              <a:gd name="T69" fmla="*/ 376 h 961"/>
              <a:gd name="T70" fmla="*/ 468 w 1250"/>
              <a:gd name="T71" fmla="*/ 350 h 961"/>
              <a:gd name="T72" fmla="*/ 473 w 1250"/>
              <a:gd name="T73" fmla="*/ 319 h 961"/>
              <a:gd name="T74" fmla="*/ 471 w 1250"/>
              <a:gd name="T75" fmla="*/ 288 h 961"/>
              <a:gd name="T76" fmla="*/ 463 w 1250"/>
              <a:gd name="T77" fmla="*/ 262 h 961"/>
              <a:gd name="T78" fmla="*/ 455 w 1250"/>
              <a:gd name="T79" fmla="*/ 247 h 961"/>
              <a:gd name="T80" fmla="*/ 440 w 1250"/>
              <a:gd name="T81" fmla="*/ 228 h 961"/>
              <a:gd name="T82" fmla="*/ 421 w 1250"/>
              <a:gd name="T83" fmla="*/ 211 h 961"/>
              <a:gd name="T84" fmla="*/ 403 w 1250"/>
              <a:gd name="T85" fmla="*/ 201 h 961"/>
              <a:gd name="T86" fmla="*/ 383 w 1250"/>
              <a:gd name="T87" fmla="*/ 194 h 961"/>
              <a:gd name="T88" fmla="*/ 359 w 1250"/>
              <a:gd name="T89" fmla="*/ 189 h 961"/>
              <a:gd name="T90" fmla="*/ 239 w 1250"/>
              <a:gd name="T91" fmla="*/ 187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50" h="961">
                <a:moveTo>
                  <a:pt x="1250" y="0"/>
                </a:moveTo>
                <a:lnTo>
                  <a:pt x="1250" y="228"/>
                </a:lnTo>
                <a:lnTo>
                  <a:pt x="1052" y="228"/>
                </a:lnTo>
                <a:lnTo>
                  <a:pt x="1052" y="961"/>
                </a:lnTo>
                <a:lnTo>
                  <a:pt x="822" y="961"/>
                </a:lnTo>
                <a:lnTo>
                  <a:pt x="822" y="228"/>
                </a:lnTo>
                <a:lnTo>
                  <a:pt x="656" y="0"/>
                </a:lnTo>
                <a:lnTo>
                  <a:pt x="1250" y="0"/>
                </a:lnTo>
                <a:close/>
                <a:moveTo>
                  <a:pt x="0" y="733"/>
                </a:moveTo>
                <a:lnTo>
                  <a:pt x="230" y="733"/>
                </a:lnTo>
                <a:lnTo>
                  <a:pt x="230" y="961"/>
                </a:lnTo>
                <a:lnTo>
                  <a:pt x="0" y="961"/>
                </a:lnTo>
                <a:lnTo>
                  <a:pt x="0" y="733"/>
                </a:lnTo>
                <a:close/>
                <a:moveTo>
                  <a:pt x="488" y="585"/>
                </a:moveTo>
                <a:lnTo>
                  <a:pt x="753" y="961"/>
                </a:lnTo>
                <a:lnTo>
                  <a:pt x="496" y="961"/>
                </a:lnTo>
                <a:lnTo>
                  <a:pt x="11" y="271"/>
                </a:lnTo>
                <a:lnTo>
                  <a:pt x="11" y="0"/>
                </a:lnTo>
                <a:lnTo>
                  <a:pt x="309" y="0"/>
                </a:lnTo>
                <a:lnTo>
                  <a:pt x="335" y="0"/>
                </a:lnTo>
                <a:lnTo>
                  <a:pt x="359" y="1"/>
                </a:lnTo>
                <a:lnTo>
                  <a:pt x="383" y="3"/>
                </a:lnTo>
                <a:lnTo>
                  <a:pt x="405" y="5"/>
                </a:lnTo>
                <a:lnTo>
                  <a:pt x="427" y="9"/>
                </a:lnTo>
                <a:lnTo>
                  <a:pt x="448" y="12"/>
                </a:lnTo>
                <a:lnTo>
                  <a:pt x="468" y="17"/>
                </a:lnTo>
                <a:lnTo>
                  <a:pt x="477" y="19"/>
                </a:lnTo>
                <a:lnTo>
                  <a:pt x="487" y="22"/>
                </a:lnTo>
                <a:lnTo>
                  <a:pt x="505" y="28"/>
                </a:lnTo>
                <a:lnTo>
                  <a:pt x="522" y="34"/>
                </a:lnTo>
                <a:lnTo>
                  <a:pt x="539" y="41"/>
                </a:lnTo>
                <a:lnTo>
                  <a:pt x="554" y="49"/>
                </a:lnTo>
                <a:lnTo>
                  <a:pt x="569" y="57"/>
                </a:lnTo>
                <a:lnTo>
                  <a:pt x="583" y="66"/>
                </a:lnTo>
                <a:lnTo>
                  <a:pt x="596" y="75"/>
                </a:lnTo>
                <a:lnTo>
                  <a:pt x="609" y="84"/>
                </a:lnTo>
                <a:lnTo>
                  <a:pt x="620" y="95"/>
                </a:lnTo>
                <a:lnTo>
                  <a:pt x="632" y="105"/>
                </a:lnTo>
                <a:lnTo>
                  <a:pt x="642" y="116"/>
                </a:lnTo>
                <a:lnTo>
                  <a:pt x="651" y="128"/>
                </a:lnTo>
                <a:lnTo>
                  <a:pt x="660" y="140"/>
                </a:lnTo>
                <a:lnTo>
                  <a:pt x="667" y="152"/>
                </a:lnTo>
                <a:lnTo>
                  <a:pt x="674" y="165"/>
                </a:lnTo>
                <a:lnTo>
                  <a:pt x="681" y="179"/>
                </a:lnTo>
                <a:lnTo>
                  <a:pt x="686" y="192"/>
                </a:lnTo>
                <a:lnTo>
                  <a:pt x="691" y="206"/>
                </a:lnTo>
                <a:lnTo>
                  <a:pt x="695" y="220"/>
                </a:lnTo>
                <a:lnTo>
                  <a:pt x="698" y="235"/>
                </a:lnTo>
                <a:lnTo>
                  <a:pt x="700" y="250"/>
                </a:lnTo>
                <a:lnTo>
                  <a:pt x="702" y="265"/>
                </a:lnTo>
                <a:lnTo>
                  <a:pt x="703" y="281"/>
                </a:lnTo>
                <a:lnTo>
                  <a:pt x="704" y="296"/>
                </a:lnTo>
                <a:lnTo>
                  <a:pt x="703" y="322"/>
                </a:lnTo>
                <a:lnTo>
                  <a:pt x="702" y="334"/>
                </a:lnTo>
                <a:lnTo>
                  <a:pt x="700" y="347"/>
                </a:lnTo>
                <a:lnTo>
                  <a:pt x="698" y="359"/>
                </a:lnTo>
                <a:lnTo>
                  <a:pt x="696" y="371"/>
                </a:lnTo>
                <a:lnTo>
                  <a:pt x="693" y="383"/>
                </a:lnTo>
                <a:lnTo>
                  <a:pt x="690" y="395"/>
                </a:lnTo>
                <a:lnTo>
                  <a:pt x="686" y="406"/>
                </a:lnTo>
                <a:lnTo>
                  <a:pt x="682" y="418"/>
                </a:lnTo>
                <a:lnTo>
                  <a:pt x="678" y="429"/>
                </a:lnTo>
                <a:lnTo>
                  <a:pt x="673" y="439"/>
                </a:lnTo>
                <a:lnTo>
                  <a:pt x="667" y="450"/>
                </a:lnTo>
                <a:lnTo>
                  <a:pt x="662" y="460"/>
                </a:lnTo>
                <a:lnTo>
                  <a:pt x="656" y="470"/>
                </a:lnTo>
                <a:lnTo>
                  <a:pt x="649" y="480"/>
                </a:lnTo>
                <a:lnTo>
                  <a:pt x="642" y="489"/>
                </a:lnTo>
                <a:lnTo>
                  <a:pt x="635" y="498"/>
                </a:lnTo>
                <a:lnTo>
                  <a:pt x="627" y="507"/>
                </a:lnTo>
                <a:lnTo>
                  <a:pt x="618" y="516"/>
                </a:lnTo>
                <a:lnTo>
                  <a:pt x="609" y="524"/>
                </a:lnTo>
                <a:lnTo>
                  <a:pt x="600" y="531"/>
                </a:lnTo>
                <a:lnTo>
                  <a:pt x="591" y="539"/>
                </a:lnTo>
                <a:lnTo>
                  <a:pt x="581" y="545"/>
                </a:lnTo>
                <a:lnTo>
                  <a:pt x="571" y="552"/>
                </a:lnTo>
                <a:lnTo>
                  <a:pt x="560" y="558"/>
                </a:lnTo>
                <a:lnTo>
                  <a:pt x="549" y="564"/>
                </a:lnTo>
                <a:lnTo>
                  <a:pt x="538" y="569"/>
                </a:lnTo>
                <a:lnTo>
                  <a:pt x="526" y="574"/>
                </a:lnTo>
                <a:lnTo>
                  <a:pt x="514" y="578"/>
                </a:lnTo>
                <a:lnTo>
                  <a:pt x="501" y="582"/>
                </a:lnTo>
                <a:lnTo>
                  <a:pt x="488" y="585"/>
                </a:lnTo>
                <a:close/>
                <a:moveTo>
                  <a:pt x="239" y="187"/>
                </a:moveTo>
                <a:lnTo>
                  <a:pt x="239" y="432"/>
                </a:lnTo>
                <a:lnTo>
                  <a:pt x="337" y="432"/>
                </a:lnTo>
                <a:lnTo>
                  <a:pt x="347" y="432"/>
                </a:lnTo>
                <a:lnTo>
                  <a:pt x="357" y="431"/>
                </a:lnTo>
                <a:lnTo>
                  <a:pt x="367" y="430"/>
                </a:lnTo>
                <a:lnTo>
                  <a:pt x="377" y="429"/>
                </a:lnTo>
                <a:lnTo>
                  <a:pt x="385" y="427"/>
                </a:lnTo>
                <a:lnTo>
                  <a:pt x="393" y="425"/>
                </a:lnTo>
                <a:lnTo>
                  <a:pt x="401" y="423"/>
                </a:lnTo>
                <a:lnTo>
                  <a:pt x="408" y="420"/>
                </a:lnTo>
                <a:lnTo>
                  <a:pt x="414" y="417"/>
                </a:lnTo>
                <a:lnTo>
                  <a:pt x="420" y="414"/>
                </a:lnTo>
                <a:lnTo>
                  <a:pt x="426" y="411"/>
                </a:lnTo>
                <a:lnTo>
                  <a:pt x="431" y="407"/>
                </a:lnTo>
                <a:lnTo>
                  <a:pt x="436" y="403"/>
                </a:lnTo>
                <a:lnTo>
                  <a:pt x="441" y="399"/>
                </a:lnTo>
                <a:lnTo>
                  <a:pt x="445" y="395"/>
                </a:lnTo>
                <a:lnTo>
                  <a:pt x="449" y="390"/>
                </a:lnTo>
                <a:lnTo>
                  <a:pt x="452" y="386"/>
                </a:lnTo>
                <a:lnTo>
                  <a:pt x="455" y="381"/>
                </a:lnTo>
                <a:lnTo>
                  <a:pt x="458" y="376"/>
                </a:lnTo>
                <a:lnTo>
                  <a:pt x="461" y="371"/>
                </a:lnTo>
                <a:lnTo>
                  <a:pt x="465" y="361"/>
                </a:lnTo>
                <a:lnTo>
                  <a:pt x="468" y="350"/>
                </a:lnTo>
                <a:lnTo>
                  <a:pt x="471" y="340"/>
                </a:lnTo>
                <a:lnTo>
                  <a:pt x="472" y="329"/>
                </a:lnTo>
                <a:lnTo>
                  <a:pt x="473" y="319"/>
                </a:lnTo>
                <a:lnTo>
                  <a:pt x="473" y="308"/>
                </a:lnTo>
                <a:lnTo>
                  <a:pt x="473" y="298"/>
                </a:lnTo>
                <a:lnTo>
                  <a:pt x="471" y="288"/>
                </a:lnTo>
                <a:lnTo>
                  <a:pt x="469" y="278"/>
                </a:lnTo>
                <a:lnTo>
                  <a:pt x="465" y="267"/>
                </a:lnTo>
                <a:lnTo>
                  <a:pt x="463" y="262"/>
                </a:lnTo>
                <a:lnTo>
                  <a:pt x="460" y="257"/>
                </a:lnTo>
                <a:lnTo>
                  <a:pt x="458" y="252"/>
                </a:lnTo>
                <a:lnTo>
                  <a:pt x="455" y="247"/>
                </a:lnTo>
                <a:lnTo>
                  <a:pt x="448" y="237"/>
                </a:lnTo>
                <a:lnTo>
                  <a:pt x="444" y="232"/>
                </a:lnTo>
                <a:lnTo>
                  <a:pt x="440" y="228"/>
                </a:lnTo>
                <a:lnTo>
                  <a:pt x="436" y="223"/>
                </a:lnTo>
                <a:lnTo>
                  <a:pt x="431" y="219"/>
                </a:lnTo>
                <a:lnTo>
                  <a:pt x="421" y="211"/>
                </a:lnTo>
                <a:lnTo>
                  <a:pt x="415" y="208"/>
                </a:lnTo>
                <a:lnTo>
                  <a:pt x="409" y="204"/>
                </a:lnTo>
                <a:lnTo>
                  <a:pt x="403" y="201"/>
                </a:lnTo>
                <a:lnTo>
                  <a:pt x="397" y="199"/>
                </a:lnTo>
                <a:lnTo>
                  <a:pt x="390" y="196"/>
                </a:lnTo>
                <a:lnTo>
                  <a:pt x="383" y="194"/>
                </a:lnTo>
                <a:lnTo>
                  <a:pt x="375" y="192"/>
                </a:lnTo>
                <a:lnTo>
                  <a:pt x="367" y="190"/>
                </a:lnTo>
                <a:lnTo>
                  <a:pt x="359" y="189"/>
                </a:lnTo>
                <a:lnTo>
                  <a:pt x="351" y="188"/>
                </a:lnTo>
                <a:lnTo>
                  <a:pt x="333" y="187"/>
                </a:lnTo>
                <a:lnTo>
                  <a:pt x="239" y="187"/>
                </a:lnTo>
                <a:close/>
              </a:path>
            </a:pathLst>
          </a:custGeom>
          <a:solidFill>
            <a:schemeClr val="bg1"/>
          </a:solidFill>
          <a:ln>
            <a:noFill/>
          </a:ln>
        </p:spPr>
        <p:txBody>
          <a:bodyPr vert="horz" wrap="square" lIns="0" tIns="0" rIns="0" bIns="0" numCol="1" anchor="t" anchorCtr="0" compatLnSpc="1">
            <a:prstTxWarp prst="textNoShape">
              <a:avLst/>
            </a:prstTxWarp>
            <a:noAutofit/>
          </a:bodyPr>
          <a:lstStyle/>
          <a:p>
            <a:endParaRPr lang="en-GB">
              <a:solidFill>
                <a:schemeClr val="tx1"/>
              </a:solidFill>
            </a:endParaRPr>
          </a:p>
        </p:txBody>
      </p:sp>
    </p:spTree>
    <p:extLst>
      <p:ext uri="{BB962C8B-B14F-4D97-AF65-F5344CB8AC3E}">
        <p14:creationId xmlns:p14="http://schemas.microsoft.com/office/powerpoint/2010/main" val="26077054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Sitaatti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6C997B08-CDC0-D9DA-023C-33EB2424589C}"/>
              </a:ext>
            </a:extLst>
          </p:cNvPr>
          <p:cNvSpPr>
            <a:spLocks noGrp="1"/>
          </p:cNvSpPr>
          <p:nvPr>
            <p:ph type="dt" sz="half" idx="10"/>
          </p:nvPr>
        </p:nvSpPr>
        <p:spPr/>
        <p:txBody>
          <a:bodyPr/>
          <a:lstStyle>
            <a:lvl1pPr>
              <a:defRPr>
                <a:solidFill>
                  <a:schemeClr val="bg1"/>
                </a:solidFill>
              </a:defRPr>
            </a:lvl1pPr>
          </a:lstStyle>
          <a:p>
            <a:fld id="{76AB9E06-2642-4A2A-A28C-FE00EA4AC34D}" type="datetime1">
              <a:rPr lang="fi-FI" noProof="0" smtClean="0"/>
              <a:t>16.8.2024</a:t>
            </a:fld>
            <a:endParaRPr lang="fi-FI" noProof="0"/>
          </a:p>
        </p:txBody>
      </p:sp>
      <p:sp>
        <p:nvSpPr>
          <p:cNvPr id="5" name="Footer Placeholder 4">
            <a:extLst>
              <a:ext uri="{FF2B5EF4-FFF2-40B4-BE49-F238E27FC236}">
                <a16:creationId xmlns:a16="http://schemas.microsoft.com/office/drawing/2014/main" id="{B846E968-BF71-89AA-C26E-10EFAEEEC9B7}"/>
              </a:ext>
            </a:extLst>
          </p:cNvPr>
          <p:cNvSpPr>
            <a:spLocks noGrp="1"/>
          </p:cNvSpPr>
          <p:nvPr>
            <p:ph type="ftr" sz="quarter" idx="11"/>
          </p:nvPr>
        </p:nvSpPr>
        <p:spPr/>
        <p:txBody>
          <a:bodyPr/>
          <a:lstStyle>
            <a:lvl1pPr>
              <a:defRPr>
                <a:solidFill>
                  <a:schemeClr val="bg1"/>
                </a:solidFill>
              </a:defRPr>
            </a:lvl1pPr>
          </a:lstStyle>
          <a:p>
            <a:r>
              <a:rPr lang="en-US" noProof="0"/>
              <a:t>© Confederation of Finnish Construction Industries RT</a:t>
            </a:r>
            <a:endParaRPr lang="fi-FI" noProof="0"/>
          </a:p>
        </p:txBody>
      </p:sp>
      <p:sp>
        <p:nvSpPr>
          <p:cNvPr id="6" name="Slide Number Placeholder 5">
            <a:extLst>
              <a:ext uri="{FF2B5EF4-FFF2-40B4-BE49-F238E27FC236}">
                <a16:creationId xmlns:a16="http://schemas.microsoft.com/office/drawing/2014/main" id="{E98EEA2C-E894-50CC-1D3C-CCAA51AAE9A3}"/>
              </a:ext>
            </a:extLst>
          </p:cNvPr>
          <p:cNvSpPr>
            <a:spLocks noGrp="1"/>
          </p:cNvSpPr>
          <p:nvPr>
            <p:ph type="sldNum" sz="quarter" idx="12"/>
          </p:nvPr>
        </p:nvSpPr>
        <p:spPr/>
        <p:txBody>
          <a:bodyPr/>
          <a:lstStyle>
            <a:lvl1pPr>
              <a:defRPr>
                <a:solidFill>
                  <a:schemeClr val="bg1"/>
                </a:solidFill>
              </a:defRPr>
            </a:lvl1pPr>
          </a:lstStyle>
          <a:p>
            <a:fld id="{DFD61EF7-2460-4EE9-A031-27FEBC4F9A95}" type="slidenum">
              <a:rPr lang="fi-FI" noProof="0" smtClean="0"/>
              <a:pPr/>
              <a:t>‹#›</a:t>
            </a:fld>
            <a:endParaRPr lang="fi-FI" noProof="0"/>
          </a:p>
        </p:txBody>
      </p:sp>
      <p:sp>
        <p:nvSpPr>
          <p:cNvPr id="7" name="Title 1">
            <a:extLst>
              <a:ext uri="{FF2B5EF4-FFF2-40B4-BE49-F238E27FC236}">
                <a16:creationId xmlns:a16="http://schemas.microsoft.com/office/drawing/2014/main" id="{0DBC2BCA-6E98-D0FC-A4D9-2479036B5BEB}"/>
              </a:ext>
            </a:extLst>
          </p:cNvPr>
          <p:cNvSpPr>
            <a:spLocks noGrp="1"/>
          </p:cNvSpPr>
          <p:nvPr>
            <p:ph type="ctrTitle"/>
          </p:nvPr>
        </p:nvSpPr>
        <p:spPr>
          <a:xfrm>
            <a:off x="1199457" y="1628800"/>
            <a:ext cx="5328592" cy="2592287"/>
          </a:xfrm>
        </p:spPr>
        <p:txBody>
          <a:bodyPr anchor="t" anchorCtr="0"/>
          <a:lstStyle>
            <a:lvl1pPr algn="l">
              <a:defRPr sz="4000">
                <a:solidFill>
                  <a:schemeClr val="bg1"/>
                </a:solidFill>
              </a:defRPr>
            </a:lvl1pPr>
          </a:lstStyle>
          <a:p>
            <a:r>
              <a:rPr lang="fi-FI" noProof="0"/>
              <a:t>Muokkaa ots. perustyyl. napsautt.</a:t>
            </a:r>
          </a:p>
        </p:txBody>
      </p:sp>
      <p:sp>
        <p:nvSpPr>
          <p:cNvPr id="8" name="Subtitle 2">
            <a:extLst>
              <a:ext uri="{FF2B5EF4-FFF2-40B4-BE49-F238E27FC236}">
                <a16:creationId xmlns:a16="http://schemas.microsoft.com/office/drawing/2014/main" id="{64CB5395-4AF2-9EE9-D682-4F6C29D9E161}"/>
              </a:ext>
            </a:extLst>
          </p:cNvPr>
          <p:cNvSpPr>
            <a:spLocks noGrp="1"/>
          </p:cNvSpPr>
          <p:nvPr>
            <p:ph type="subTitle" idx="1"/>
          </p:nvPr>
        </p:nvSpPr>
        <p:spPr>
          <a:xfrm>
            <a:off x="1199456" y="4365104"/>
            <a:ext cx="5327837" cy="1008112"/>
          </a:xfrm>
        </p:spPr>
        <p:txBody>
          <a:bodyPr/>
          <a:lstStyle>
            <a:lvl1pPr marL="0" indent="0" algn="l">
              <a:spcBef>
                <a:spcPts val="0"/>
              </a:spcBef>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sp>
        <p:nvSpPr>
          <p:cNvPr id="9" name="Freeform 9">
            <a:extLst>
              <a:ext uri="{FF2B5EF4-FFF2-40B4-BE49-F238E27FC236}">
                <a16:creationId xmlns:a16="http://schemas.microsoft.com/office/drawing/2014/main" id="{76B15C77-C3E2-1396-58FE-ACF73DA2054A}"/>
              </a:ext>
            </a:extLst>
          </p:cNvPr>
          <p:cNvSpPr>
            <a:spLocks noChangeAspect="1" noEditPoints="1"/>
          </p:cNvSpPr>
          <p:nvPr userDrawn="1"/>
        </p:nvSpPr>
        <p:spPr bwMode="auto">
          <a:xfrm>
            <a:off x="11503054" y="6308625"/>
            <a:ext cx="280959" cy="216000"/>
          </a:xfrm>
          <a:custGeom>
            <a:avLst/>
            <a:gdLst>
              <a:gd name="T0" fmla="*/ 1052 w 1250"/>
              <a:gd name="T1" fmla="*/ 228 h 961"/>
              <a:gd name="T2" fmla="*/ 822 w 1250"/>
              <a:gd name="T3" fmla="*/ 228 h 961"/>
              <a:gd name="T4" fmla="*/ 0 w 1250"/>
              <a:gd name="T5" fmla="*/ 733 h 961"/>
              <a:gd name="T6" fmla="*/ 0 w 1250"/>
              <a:gd name="T7" fmla="*/ 961 h 961"/>
              <a:gd name="T8" fmla="*/ 753 w 1250"/>
              <a:gd name="T9" fmla="*/ 961 h 961"/>
              <a:gd name="T10" fmla="*/ 11 w 1250"/>
              <a:gd name="T11" fmla="*/ 0 h 961"/>
              <a:gd name="T12" fmla="*/ 359 w 1250"/>
              <a:gd name="T13" fmla="*/ 1 h 961"/>
              <a:gd name="T14" fmla="*/ 427 w 1250"/>
              <a:gd name="T15" fmla="*/ 9 h 961"/>
              <a:gd name="T16" fmla="*/ 477 w 1250"/>
              <a:gd name="T17" fmla="*/ 19 h 961"/>
              <a:gd name="T18" fmla="*/ 522 w 1250"/>
              <a:gd name="T19" fmla="*/ 34 h 961"/>
              <a:gd name="T20" fmla="*/ 569 w 1250"/>
              <a:gd name="T21" fmla="*/ 57 h 961"/>
              <a:gd name="T22" fmla="*/ 609 w 1250"/>
              <a:gd name="T23" fmla="*/ 84 h 961"/>
              <a:gd name="T24" fmla="*/ 642 w 1250"/>
              <a:gd name="T25" fmla="*/ 116 h 961"/>
              <a:gd name="T26" fmla="*/ 667 w 1250"/>
              <a:gd name="T27" fmla="*/ 152 h 961"/>
              <a:gd name="T28" fmla="*/ 686 w 1250"/>
              <a:gd name="T29" fmla="*/ 192 h 961"/>
              <a:gd name="T30" fmla="*/ 698 w 1250"/>
              <a:gd name="T31" fmla="*/ 235 h 961"/>
              <a:gd name="T32" fmla="*/ 703 w 1250"/>
              <a:gd name="T33" fmla="*/ 281 h 961"/>
              <a:gd name="T34" fmla="*/ 702 w 1250"/>
              <a:gd name="T35" fmla="*/ 334 h 961"/>
              <a:gd name="T36" fmla="*/ 696 w 1250"/>
              <a:gd name="T37" fmla="*/ 371 h 961"/>
              <a:gd name="T38" fmla="*/ 686 w 1250"/>
              <a:gd name="T39" fmla="*/ 406 h 961"/>
              <a:gd name="T40" fmla="*/ 673 w 1250"/>
              <a:gd name="T41" fmla="*/ 439 h 961"/>
              <a:gd name="T42" fmla="*/ 656 w 1250"/>
              <a:gd name="T43" fmla="*/ 470 h 961"/>
              <a:gd name="T44" fmla="*/ 635 w 1250"/>
              <a:gd name="T45" fmla="*/ 498 h 961"/>
              <a:gd name="T46" fmla="*/ 609 w 1250"/>
              <a:gd name="T47" fmla="*/ 524 h 961"/>
              <a:gd name="T48" fmla="*/ 581 w 1250"/>
              <a:gd name="T49" fmla="*/ 545 h 961"/>
              <a:gd name="T50" fmla="*/ 549 w 1250"/>
              <a:gd name="T51" fmla="*/ 564 h 961"/>
              <a:gd name="T52" fmla="*/ 514 w 1250"/>
              <a:gd name="T53" fmla="*/ 578 h 961"/>
              <a:gd name="T54" fmla="*/ 239 w 1250"/>
              <a:gd name="T55" fmla="*/ 187 h 961"/>
              <a:gd name="T56" fmla="*/ 347 w 1250"/>
              <a:gd name="T57" fmla="*/ 432 h 961"/>
              <a:gd name="T58" fmla="*/ 377 w 1250"/>
              <a:gd name="T59" fmla="*/ 429 h 961"/>
              <a:gd name="T60" fmla="*/ 401 w 1250"/>
              <a:gd name="T61" fmla="*/ 423 h 961"/>
              <a:gd name="T62" fmla="*/ 420 w 1250"/>
              <a:gd name="T63" fmla="*/ 414 h 961"/>
              <a:gd name="T64" fmla="*/ 436 w 1250"/>
              <a:gd name="T65" fmla="*/ 403 h 961"/>
              <a:gd name="T66" fmla="*/ 449 w 1250"/>
              <a:gd name="T67" fmla="*/ 390 h 961"/>
              <a:gd name="T68" fmla="*/ 458 w 1250"/>
              <a:gd name="T69" fmla="*/ 376 h 961"/>
              <a:gd name="T70" fmla="*/ 468 w 1250"/>
              <a:gd name="T71" fmla="*/ 350 h 961"/>
              <a:gd name="T72" fmla="*/ 473 w 1250"/>
              <a:gd name="T73" fmla="*/ 319 h 961"/>
              <a:gd name="T74" fmla="*/ 471 w 1250"/>
              <a:gd name="T75" fmla="*/ 288 h 961"/>
              <a:gd name="T76" fmla="*/ 463 w 1250"/>
              <a:gd name="T77" fmla="*/ 262 h 961"/>
              <a:gd name="T78" fmla="*/ 455 w 1250"/>
              <a:gd name="T79" fmla="*/ 247 h 961"/>
              <a:gd name="T80" fmla="*/ 440 w 1250"/>
              <a:gd name="T81" fmla="*/ 228 h 961"/>
              <a:gd name="T82" fmla="*/ 421 w 1250"/>
              <a:gd name="T83" fmla="*/ 211 h 961"/>
              <a:gd name="T84" fmla="*/ 403 w 1250"/>
              <a:gd name="T85" fmla="*/ 201 h 961"/>
              <a:gd name="T86" fmla="*/ 383 w 1250"/>
              <a:gd name="T87" fmla="*/ 194 h 961"/>
              <a:gd name="T88" fmla="*/ 359 w 1250"/>
              <a:gd name="T89" fmla="*/ 189 h 961"/>
              <a:gd name="T90" fmla="*/ 239 w 1250"/>
              <a:gd name="T91" fmla="*/ 187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50" h="961">
                <a:moveTo>
                  <a:pt x="1250" y="0"/>
                </a:moveTo>
                <a:lnTo>
                  <a:pt x="1250" y="228"/>
                </a:lnTo>
                <a:lnTo>
                  <a:pt x="1052" y="228"/>
                </a:lnTo>
                <a:lnTo>
                  <a:pt x="1052" y="961"/>
                </a:lnTo>
                <a:lnTo>
                  <a:pt x="822" y="961"/>
                </a:lnTo>
                <a:lnTo>
                  <a:pt x="822" y="228"/>
                </a:lnTo>
                <a:lnTo>
                  <a:pt x="656" y="0"/>
                </a:lnTo>
                <a:lnTo>
                  <a:pt x="1250" y="0"/>
                </a:lnTo>
                <a:close/>
                <a:moveTo>
                  <a:pt x="0" y="733"/>
                </a:moveTo>
                <a:lnTo>
                  <a:pt x="230" y="733"/>
                </a:lnTo>
                <a:lnTo>
                  <a:pt x="230" y="961"/>
                </a:lnTo>
                <a:lnTo>
                  <a:pt x="0" y="961"/>
                </a:lnTo>
                <a:lnTo>
                  <a:pt x="0" y="733"/>
                </a:lnTo>
                <a:close/>
                <a:moveTo>
                  <a:pt x="488" y="585"/>
                </a:moveTo>
                <a:lnTo>
                  <a:pt x="753" y="961"/>
                </a:lnTo>
                <a:lnTo>
                  <a:pt x="496" y="961"/>
                </a:lnTo>
                <a:lnTo>
                  <a:pt x="11" y="271"/>
                </a:lnTo>
                <a:lnTo>
                  <a:pt x="11" y="0"/>
                </a:lnTo>
                <a:lnTo>
                  <a:pt x="309" y="0"/>
                </a:lnTo>
                <a:lnTo>
                  <a:pt x="335" y="0"/>
                </a:lnTo>
                <a:lnTo>
                  <a:pt x="359" y="1"/>
                </a:lnTo>
                <a:lnTo>
                  <a:pt x="383" y="3"/>
                </a:lnTo>
                <a:lnTo>
                  <a:pt x="405" y="5"/>
                </a:lnTo>
                <a:lnTo>
                  <a:pt x="427" y="9"/>
                </a:lnTo>
                <a:lnTo>
                  <a:pt x="448" y="12"/>
                </a:lnTo>
                <a:lnTo>
                  <a:pt x="468" y="17"/>
                </a:lnTo>
                <a:lnTo>
                  <a:pt x="477" y="19"/>
                </a:lnTo>
                <a:lnTo>
                  <a:pt x="487" y="22"/>
                </a:lnTo>
                <a:lnTo>
                  <a:pt x="505" y="28"/>
                </a:lnTo>
                <a:lnTo>
                  <a:pt x="522" y="34"/>
                </a:lnTo>
                <a:lnTo>
                  <a:pt x="539" y="41"/>
                </a:lnTo>
                <a:lnTo>
                  <a:pt x="554" y="49"/>
                </a:lnTo>
                <a:lnTo>
                  <a:pt x="569" y="57"/>
                </a:lnTo>
                <a:lnTo>
                  <a:pt x="583" y="66"/>
                </a:lnTo>
                <a:lnTo>
                  <a:pt x="596" y="75"/>
                </a:lnTo>
                <a:lnTo>
                  <a:pt x="609" y="84"/>
                </a:lnTo>
                <a:lnTo>
                  <a:pt x="620" y="95"/>
                </a:lnTo>
                <a:lnTo>
                  <a:pt x="632" y="105"/>
                </a:lnTo>
                <a:lnTo>
                  <a:pt x="642" y="116"/>
                </a:lnTo>
                <a:lnTo>
                  <a:pt x="651" y="128"/>
                </a:lnTo>
                <a:lnTo>
                  <a:pt x="660" y="140"/>
                </a:lnTo>
                <a:lnTo>
                  <a:pt x="667" y="152"/>
                </a:lnTo>
                <a:lnTo>
                  <a:pt x="674" y="165"/>
                </a:lnTo>
                <a:lnTo>
                  <a:pt x="681" y="179"/>
                </a:lnTo>
                <a:lnTo>
                  <a:pt x="686" y="192"/>
                </a:lnTo>
                <a:lnTo>
                  <a:pt x="691" y="206"/>
                </a:lnTo>
                <a:lnTo>
                  <a:pt x="695" y="220"/>
                </a:lnTo>
                <a:lnTo>
                  <a:pt x="698" y="235"/>
                </a:lnTo>
                <a:lnTo>
                  <a:pt x="700" y="250"/>
                </a:lnTo>
                <a:lnTo>
                  <a:pt x="702" y="265"/>
                </a:lnTo>
                <a:lnTo>
                  <a:pt x="703" y="281"/>
                </a:lnTo>
                <a:lnTo>
                  <a:pt x="704" y="296"/>
                </a:lnTo>
                <a:lnTo>
                  <a:pt x="703" y="322"/>
                </a:lnTo>
                <a:lnTo>
                  <a:pt x="702" y="334"/>
                </a:lnTo>
                <a:lnTo>
                  <a:pt x="700" y="347"/>
                </a:lnTo>
                <a:lnTo>
                  <a:pt x="698" y="359"/>
                </a:lnTo>
                <a:lnTo>
                  <a:pt x="696" y="371"/>
                </a:lnTo>
                <a:lnTo>
                  <a:pt x="693" y="383"/>
                </a:lnTo>
                <a:lnTo>
                  <a:pt x="690" y="395"/>
                </a:lnTo>
                <a:lnTo>
                  <a:pt x="686" y="406"/>
                </a:lnTo>
                <a:lnTo>
                  <a:pt x="682" y="418"/>
                </a:lnTo>
                <a:lnTo>
                  <a:pt x="678" y="429"/>
                </a:lnTo>
                <a:lnTo>
                  <a:pt x="673" y="439"/>
                </a:lnTo>
                <a:lnTo>
                  <a:pt x="667" y="450"/>
                </a:lnTo>
                <a:lnTo>
                  <a:pt x="662" y="460"/>
                </a:lnTo>
                <a:lnTo>
                  <a:pt x="656" y="470"/>
                </a:lnTo>
                <a:lnTo>
                  <a:pt x="649" y="480"/>
                </a:lnTo>
                <a:lnTo>
                  <a:pt x="642" y="489"/>
                </a:lnTo>
                <a:lnTo>
                  <a:pt x="635" y="498"/>
                </a:lnTo>
                <a:lnTo>
                  <a:pt x="627" y="507"/>
                </a:lnTo>
                <a:lnTo>
                  <a:pt x="618" y="516"/>
                </a:lnTo>
                <a:lnTo>
                  <a:pt x="609" y="524"/>
                </a:lnTo>
                <a:lnTo>
                  <a:pt x="600" y="531"/>
                </a:lnTo>
                <a:lnTo>
                  <a:pt x="591" y="539"/>
                </a:lnTo>
                <a:lnTo>
                  <a:pt x="581" y="545"/>
                </a:lnTo>
                <a:lnTo>
                  <a:pt x="571" y="552"/>
                </a:lnTo>
                <a:lnTo>
                  <a:pt x="560" y="558"/>
                </a:lnTo>
                <a:lnTo>
                  <a:pt x="549" y="564"/>
                </a:lnTo>
                <a:lnTo>
                  <a:pt x="538" y="569"/>
                </a:lnTo>
                <a:lnTo>
                  <a:pt x="526" y="574"/>
                </a:lnTo>
                <a:lnTo>
                  <a:pt x="514" y="578"/>
                </a:lnTo>
                <a:lnTo>
                  <a:pt x="501" y="582"/>
                </a:lnTo>
                <a:lnTo>
                  <a:pt x="488" y="585"/>
                </a:lnTo>
                <a:close/>
                <a:moveTo>
                  <a:pt x="239" y="187"/>
                </a:moveTo>
                <a:lnTo>
                  <a:pt x="239" y="432"/>
                </a:lnTo>
                <a:lnTo>
                  <a:pt x="337" y="432"/>
                </a:lnTo>
                <a:lnTo>
                  <a:pt x="347" y="432"/>
                </a:lnTo>
                <a:lnTo>
                  <a:pt x="357" y="431"/>
                </a:lnTo>
                <a:lnTo>
                  <a:pt x="367" y="430"/>
                </a:lnTo>
                <a:lnTo>
                  <a:pt x="377" y="429"/>
                </a:lnTo>
                <a:lnTo>
                  <a:pt x="385" y="427"/>
                </a:lnTo>
                <a:lnTo>
                  <a:pt x="393" y="425"/>
                </a:lnTo>
                <a:lnTo>
                  <a:pt x="401" y="423"/>
                </a:lnTo>
                <a:lnTo>
                  <a:pt x="408" y="420"/>
                </a:lnTo>
                <a:lnTo>
                  <a:pt x="414" y="417"/>
                </a:lnTo>
                <a:lnTo>
                  <a:pt x="420" y="414"/>
                </a:lnTo>
                <a:lnTo>
                  <a:pt x="426" y="411"/>
                </a:lnTo>
                <a:lnTo>
                  <a:pt x="431" y="407"/>
                </a:lnTo>
                <a:lnTo>
                  <a:pt x="436" y="403"/>
                </a:lnTo>
                <a:lnTo>
                  <a:pt x="441" y="399"/>
                </a:lnTo>
                <a:lnTo>
                  <a:pt x="445" y="395"/>
                </a:lnTo>
                <a:lnTo>
                  <a:pt x="449" y="390"/>
                </a:lnTo>
                <a:lnTo>
                  <a:pt x="452" y="386"/>
                </a:lnTo>
                <a:lnTo>
                  <a:pt x="455" y="381"/>
                </a:lnTo>
                <a:lnTo>
                  <a:pt x="458" y="376"/>
                </a:lnTo>
                <a:lnTo>
                  <a:pt x="461" y="371"/>
                </a:lnTo>
                <a:lnTo>
                  <a:pt x="465" y="361"/>
                </a:lnTo>
                <a:lnTo>
                  <a:pt x="468" y="350"/>
                </a:lnTo>
                <a:lnTo>
                  <a:pt x="471" y="340"/>
                </a:lnTo>
                <a:lnTo>
                  <a:pt x="472" y="329"/>
                </a:lnTo>
                <a:lnTo>
                  <a:pt x="473" y="319"/>
                </a:lnTo>
                <a:lnTo>
                  <a:pt x="473" y="308"/>
                </a:lnTo>
                <a:lnTo>
                  <a:pt x="473" y="298"/>
                </a:lnTo>
                <a:lnTo>
                  <a:pt x="471" y="288"/>
                </a:lnTo>
                <a:lnTo>
                  <a:pt x="469" y="278"/>
                </a:lnTo>
                <a:lnTo>
                  <a:pt x="465" y="267"/>
                </a:lnTo>
                <a:lnTo>
                  <a:pt x="463" y="262"/>
                </a:lnTo>
                <a:lnTo>
                  <a:pt x="460" y="257"/>
                </a:lnTo>
                <a:lnTo>
                  <a:pt x="458" y="252"/>
                </a:lnTo>
                <a:lnTo>
                  <a:pt x="455" y="247"/>
                </a:lnTo>
                <a:lnTo>
                  <a:pt x="448" y="237"/>
                </a:lnTo>
                <a:lnTo>
                  <a:pt x="444" y="232"/>
                </a:lnTo>
                <a:lnTo>
                  <a:pt x="440" y="228"/>
                </a:lnTo>
                <a:lnTo>
                  <a:pt x="436" y="223"/>
                </a:lnTo>
                <a:lnTo>
                  <a:pt x="431" y="219"/>
                </a:lnTo>
                <a:lnTo>
                  <a:pt x="421" y="211"/>
                </a:lnTo>
                <a:lnTo>
                  <a:pt x="415" y="208"/>
                </a:lnTo>
                <a:lnTo>
                  <a:pt x="409" y="204"/>
                </a:lnTo>
                <a:lnTo>
                  <a:pt x="403" y="201"/>
                </a:lnTo>
                <a:lnTo>
                  <a:pt x="397" y="199"/>
                </a:lnTo>
                <a:lnTo>
                  <a:pt x="390" y="196"/>
                </a:lnTo>
                <a:lnTo>
                  <a:pt x="383" y="194"/>
                </a:lnTo>
                <a:lnTo>
                  <a:pt x="375" y="192"/>
                </a:lnTo>
                <a:lnTo>
                  <a:pt x="367" y="190"/>
                </a:lnTo>
                <a:lnTo>
                  <a:pt x="359" y="189"/>
                </a:lnTo>
                <a:lnTo>
                  <a:pt x="351" y="188"/>
                </a:lnTo>
                <a:lnTo>
                  <a:pt x="333" y="187"/>
                </a:lnTo>
                <a:lnTo>
                  <a:pt x="239" y="187"/>
                </a:lnTo>
                <a:close/>
              </a:path>
            </a:pathLst>
          </a:custGeom>
          <a:solidFill>
            <a:schemeClr val="bg1"/>
          </a:solidFill>
          <a:ln>
            <a:noFill/>
          </a:ln>
        </p:spPr>
        <p:txBody>
          <a:bodyPr vert="horz" wrap="square" lIns="0" tIns="0" rIns="0" bIns="0" numCol="1" anchor="t" anchorCtr="0" compatLnSpc="1">
            <a:prstTxWarp prst="textNoShape">
              <a:avLst/>
            </a:prstTxWarp>
            <a:noAutofit/>
          </a:bodyPr>
          <a:lstStyle/>
          <a:p>
            <a:endParaRPr lang="en-GB">
              <a:solidFill>
                <a:schemeClr val="tx1"/>
              </a:solidFill>
            </a:endParaRPr>
          </a:p>
        </p:txBody>
      </p:sp>
    </p:spTree>
    <p:extLst>
      <p:ext uri="{BB962C8B-B14F-4D97-AF65-F5344CB8AC3E}">
        <p14:creationId xmlns:p14="http://schemas.microsoft.com/office/powerpoint/2010/main" val="41697285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Sitaatti 5">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6C997B08-CDC0-D9DA-023C-33EB2424589C}"/>
              </a:ext>
            </a:extLst>
          </p:cNvPr>
          <p:cNvSpPr>
            <a:spLocks noGrp="1"/>
          </p:cNvSpPr>
          <p:nvPr>
            <p:ph type="dt" sz="half" idx="10"/>
          </p:nvPr>
        </p:nvSpPr>
        <p:spPr/>
        <p:txBody>
          <a:bodyPr/>
          <a:lstStyle>
            <a:lvl1pPr>
              <a:defRPr>
                <a:solidFill>
                  <a:schemeClr val="bg1"/>
                </a:solidFill>
              </a:defRPr>
            </a:lvl1pPr>
          </a:lstStyle>
          <a:p>
            <a:fld id="{47A7DD7C-217D-4E41-BD09-2A815666D90D}" type="datetime1">
              <a:rPr lang="fi-FI" noProof="0" smtClean="0"/>
              <a:t>16.8.2024</a:t>
            </a:fld>
            <a:endParaRPr lang="fi-FI" noProof="0"/>
          </a:p>
        </p:txBody>
      </p:sp>
      <p:sp>
        <p:nvSpPr>
          <p:cNvPr id="5" name="Footer Placeholder 4">
            <a:extLst>
              <a:ext uri="{FF2B5EF4-FFF2-40B4-BE49-F238E27FC236}">
                <a16:creationId xmlns:a16="http://schemas.microsoft.com/office/drawing/2014/main" id="{B846E968-BF71-89AA-C26E-10EFAEEEC9B7}"/>
              </a:ext>
            </a:extLst>
          </p:cNvPr>
          <p:cNvSpPr>
            <a:spLocks noGrp="1"/>
          </p:cNvSpPr>
          <p:nvPr>
            <p:ph type="ftr" sz="quarter" idx="11"/>
          </p:nvPr>
        </p:nvSpPr>
        <p:spPr/>
        <p:txBody>
          <a:bodyPr/>
          <a:lstStyle>
            <a:lvl1pPr>
              <a:defRPr>
                <a:solidFill>
                  <a:schemeClr val="bg1"/>
                </a:solidFill>
              </a:defRPr>
            </a:lvl1pPr>
          </a:lstStyle>
          <a:p>
            <a:r>
              <a:rPr lang="en-US" noProof="0"/>
              <a:t>© Confederation of Finnish Construction Industries RT</a:t>
            </a:r>
            <a:endParaRPr lang="fi-FI" noProof="0"/>
          </a:p>
        </p:txBody>
      </p:sp>
      <p:sp>
        <p:nvSpPr>
          <p:cNvPr id="6" name="Slide Number Placeholder 5">
            <a:extLst>
              <a:ext uri="{FF2B5EF4-FFF2-40B4-BE49-F238E27FC236}">
                <a16:creationId xmlns:a16="http://schemas.microsoft.com/office/drawing/2014/main" id="{E98EEA2C-E894-50CC-1D3C-CCAA51AAE9A3}"/>
              </a:ext>
            </a:extLst>
          </p:cNvPr>
          <p:cNvSpPr>
            <a:spLocks noGrp="1"/>
          </p:cNvSpPr>
          <p:nvPr>
            <p:ph type="sldNum" sz="quarter" idx="12"/>
          </p:nvPr>
        </p:nvSpPr>
        <p:spPr/>
        <p:txBody>
          <a:bodyPr/>
          <a:lstStyle>
            <a:lvl1pPr>
              <a:defRPr>
                <a:solidFill>
                  <a:schemeClr val="bg1"/>
                </a:solidFill>
              </a:defRPr>
            </a:lvl1pPr>
          </a:lstStyle>
          <a:p>
            <a:fld id="{DFD61EF7-2460-4EE9-A031-27FEBC4F9A95}" type="slidenum">
              <a:rPr lang="fi-FI" noProof="0" smtClean="0"/>
              <a:pPr/>
              <a:t>‹#›</a:t>
            </a:fld>
            <a:endParaRPr lang="fi-FI" noProof="0"/>
          </a:p>
        </p:txBody>
      </p:sp>
      <p:sp>
        <p:nvSpPr>
          <p:cNvPr id="7" name="Title 1">
            <a:extLst>
              <a:ext uri="{FF2B5EF4-FFF2-40B4-BE49-F238E27FC236}">
                <a16:creationId xmlns:a16="http://schemas.microsoft.com/office/drawing/2014/main" id="{0DBC2BCA-6E98-D0FC-A4D9-2479036B5BEB}"/>
              </a:ext>
            </a:extLst>
          </p:cNvPr>
          <p:cNvSpPr>
            <a:spLocks noGrp="1"/>
          </p:cNvSpPr>
          <p:nvPr>
            <p:ph type="ctrTitle"/>
          </p:nvPr>
        </p:nvSpPr>
        <p:spPr>
          <a:xfrm>
            <a:off x="1199457" y="1628800"/>
            <a:ext cx="5328592" cy="2592287"/>
          </a:xfrm>
        </p:spPr>
        <p:txBody>
          <a:bodyPr anchor="t" anchorCtr="0"/>
          <a:lstStyle>
            <a:lvl1pPr algn="l">
              <a:defRPr sz="4000">
                <a:solidFill>
                  <a:schemeClr val="bg1"/>
                </a:solidFill>
              </a:defRPr>
            </a:lvl1pPr>
          </a:lstStyle>
          <a:p>
            <a:r>
              <a:rPr lang="fi-FI" noProof="0"/>
              <a:t>Muokkaa ots. perustyyl. napsautt.</a:t>
            </a:r>
          </a:p>
        </p:txBody>
      </p:sp>
      <p:sp>
        <p:nvSpPr>
          <p:cNvPr id="8" name="Subtitle 2">
            <a:extLst>
              <a:ext uri="{FF2B5EF4-FFF2-40B4-BE49-F238E27FC236}">
                <a16:creationId xmlns:a16="http://schemas.microsoft.com/office/drawing/2014/main" id="{64CB5395-4AF2-9EE9-D682-4F6C29D9E161}"/>
              </a:ext>
            </a:extLst>
          </p:cNvPr>
          <p:cNvSpPr>
            <a:spLocks noGrp="1"/>
          </p:cNvSpPr>
          <p:nvPr>
            <p:ph type="subTitle" idx="1"/>
          </p:nvPr>
        </p:nvSpPr>
        <p:spPr>
          <a:xfrm>
            <a:off x="1199456" y="4365104"/>
            <a:ext cx="5327837" cy="1008112"/>
          </a:xfrm>
        </p:spPr>
        <p:txBody>
          <a:bodyPr/>
          <a:lstStyle>
            <a:lvl1pPr marL="0" indent="0" algn="l">
              <a:spcBef>
                <a:spcPts val="0"/>
              </a:spcBef>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sp>
        <p:nvSpPr>
          <p:cNvPr id="9" name="Freeform 9">
            <a:extLst>
              <a:ext uri="{FF2B5EF4-FFF2-40B4-BE49-F238E27FC236}">
                <a16:creationId xmlns:a16="http://schemas.microsoft.com/office/drawing/2014/main" id="{76B15C77-C3E2-1396-58FE-ACF73DA2054A}"/>
              </a:ext>
            </a:extLst>
          </p:cNvPr>
          <p:cNvSpPr>
            <a:spLocks noChangeAspect="1" noEditPoints="1"/>
          </p:cNvSpPr>
          <p:nvPr userDrawn="1"/>
        </p:nvSpPr>
        <p:spPr bwMode="auto">
          <a:xfrm>
            <a:off x="11503054" y="6308625"/>
            <a:ext cx="280959" cy="216000"/>
          </a:xfrm>
          <a:custGeom>
            <a:avLst/>
            <a:gdLst>
              <a:gd name="T0" fmla="*/ 1052 w 1250"/>
              <a:gd name="T1" fmla="*/ 228 h 961"/>
              <a:gd name="T2" fmla="*/ 822 w 1250"/>
              <a:gd name="T3" fmla="*/ 228 h 961"/>
              <a:gd name="T4" fmla="*/ 0 w 1250"/>
              <a:gd name="T5" fmla="*/ 733 h 961"/>
              <a:gd name="T6" fmla="*/ 0 w 1250"/>
              <a:gd name="T7" fmla="*/ 961 h 961"/>
              <a:gd name="T8" fmla="*/ 753 w 1250"/>
              <a:gd name="T9" fmla="*/ 961 h 961"/>
              <a:gd name="T10" fmla="*/ 11 w 1250"/>
              <a:gd name="T11" fmla="*/ 0 h 961"/>
              <a:gd name="T12" fmla="*/ 359 w 1250"/>
              <a:gd name="T13" fmla="*/ 1 h 961"/>
              <a:gd name="T14" fmla="*/ 427 w 1250"/>
              <a:gd name="T15" fmla="*/ 9 h 961"/>
              <a:gd name="T16" fmla="*/ 477 w 1250"/>
              <a:gd name="T17" fmla="*/ 19 h 961"/>
              <a:gd name="T18" fmla="*/ 522 w 1250"/>
              <a:gd name="T19" fmla="*/ 34 h 961"/>
              <a:gd name="T20" fmla="*/ 569 w 1250"/>
              <a:gd name="T21" fmla="*/ 57 h 961"/>
              <a:gd name="T22" fmla="*/ 609 w 1250"/>
              <a:gd name="T23" fmla="*/ 84 h 961"/>
              <a:gd name="T24" fmla="*/ 642 w 1250"/>
              <a:gd name="T25" fmla="*/ 116 h 961"/>
              <a:gd name="T26" fmla="*/ 667 w 1250"/>
              <a:gd name="T27" fmla="*/ 152 h 961"/>
              <a:gd name="T28" fmla="*/ 686 w 1250"/>
              <a:gd name="T29" fmla="*/ 192 h 961"/>
              <a:gd name="T30" fmla="*/ 698 w 1250"/>
              <a:gd name="T31" fmla="*/ 235 h 961"/>
              <a:gd name="T32" fmla="*/ 703 w 1250"/>
              <a:gd name="T33" fmla="*/ 281 h 961"/>
              <a:gd name="T34" fmla="*/ 702 w 1250"/>
              <a:gd name="T35" fmla="*/ 334 h 961"/>
              <a:gd name="T36" fmla="*/ 696 w 1250"/>
              <a:gd name="T37" fmla="*/ 371 h 961"/>
              <a:gd name="T38" fmla="*/ 686 w 1250"/>
              <a:gd name="T39" fmla="*/ 406 h 961"/>
              <a:gd name="T40" fmla="*/ 673 w 1250"/>
              <a:gd name="T41" fmla="*/ 439 h 961"/>
              <a:gd name="T42" fmla="*/ 656 w 1250"/>
              <a:gd name="T43" fmla="*/ 470 h 961"/>
              <a:gd name="T44" fmla="*/ 635 w 1250"/>
              <a:gd name="T45" fmla="*/ 498 h 961"/>
              <a:gd name="T46" fmla="*/ 609 w 1250"/>
              <a:gd name="T47" fmla="*/ 524 h 961"/>
              <a:gd name="T48" fmla="*/ 581 w 1250"/>
              <a:gd name="T49" fmla="*/ 545 h 961"/>
              <a:gd name="T50" fmla="*/ 549 w 1250"/>
              <a:gd name="T51" fmla="*/ 564 h 961"/>
              <a:gd name="T52" fmla="*/ 514 w 1250"/>
              <a:gd name="T53" fmla="*/ 578 h 961"/>
              <a:gd name="T54" fmla="*/ 239 w 1250"/>
              <a:gd name="T55" fmla="*/ 187 h 961"/>
              <a:gd name="T56" fmla="*/ 347 w 1250"/>
              <a:gd name="T57" fmla="*/ 432 h 961"/>
              <a:gd name="T58" fmla="*/ 377 w 1250"/>
              <a:gd name="T59" fmla="*/ 429 h 961"/>
              <a:gd name="T60" fmla="*/ 401 w 1250"/>
              <a:gd name="T61" fmla="*/ 423 h 961"/>
              <a:gd name="T62" fmla="*/ 420 w 1250"/>
              <a:gd name="T63" fmla="*/ 414 h 961"/>
              <a:gd name="T64" fmla="*/ 436 w 1250"/>
              <a:gd name="T65" fmla="*/ 403 h 961"/>
              <a:gd name="T66" fmla="*/ 449 w 1250"/>
              <a:gd name="T67" fmla="*/ 390 h 961"/>
              <a:gd name="T68" fmla="*/ 458 w 1250"/>
              <a:gd name="T69" fmla="*/ 376 h 961"/>
              <a:gd name="T70" fmla="*/ 468 w 1250"/>
              <a:gd name="T71" fmla="*/ 350 h 961"/>
              <a:gd name="T72" fmla="*/ 473 w 1250"/>
              <a:gd name="T73" fmla="*/ 319 h 961"/>
              <a:gd name="T74" fmla="*/ 471 w 1250"/>
              <a:gd name="T75" fmla="*/ 288 h 961"/>
              <a:gd name="T76" fmla="*/ 463 w 1250"/>
              <a:gd name="T77" fmla="*/ 262 h 961"/>
              <a:gd name="T78" fmla="*/ 455 w 1250"/>
              <a:gd name="T79" fmla="*/ 247 h 961"/>
              <a:gd name="T80" fmla="*/ 440 w 1250"/>
              <a:gd name="T81" fmla="*/ 228 h 961"/>
              <a:gd name="T82" fmla="*/ 421 w 1250"/>
              <a:gd name="T83" fmla="*/ 211 h 961"/>
              <a:gd name="T84" fmla="*/ 403 w 1250"/>
              <a:gd name="T85" fmla="*/ 201 h 961"/>
              <a:gd name="T86" fmla="*/ 383 w 1250"/>
              <a:gd name="T87" fmla="*/ 194 h 961"/>
              <a:gd name="T88" fmla="*/ 359 w 1250"/>
              <a:gd name="T89" fmla="*/ 189 h 961"/>
              <a:gd name="T90" fmla="*/ 239 w 1250"/>
              <a:gd name="T91" fmla="*/ 187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50" h="961">
                <a:moveTo>
                  <a:pt x="1250" y="0"/>
                </a:moveTo>
                <a:lnTo>
                  <a:pt x="1250" y="228"/>
                </a:lnTo>
                <a:lnTo>
                  <a:pt x="1052" y="228"/>
                </a:lnTo>
                <a:lnTo>
                  <a:pt x="1052" y="961"/>
                </a:lnTo>
                <a:lnTo>
                  <a:pt x="822" y="961"/>
                </a:lnTo>
                <a:lnTo>
                  <a:pt x="822" y="228"/>
                </a:lnTo>
                <a:lnTo>
                  <a:pt x="656" y="0"/>
                </a:lnTo>
                <a:lnTo>
                  <a:pt x="1250" y="0"/>
                </a:lnTo>
                <a:close/>
                <a:moveTo>
                  <a:pt x="0" y="733"/>
                </a:moveTo>
                <a:lnTo>
                  <a:pt x="230" y="733"/>
                </a:lnTo>
                <a:lnTo>
                  <a:pt x="230" y="961"/>
                </a:lnTo>
                <a:lnTo>
                  <a:pt x="0" y="961"/>
                </a:lnTo>
                <a:lnTo>
                  <a:pt x="0" y="733"/>
                </a:lnTo>
                <a:close/>
                <a:moveTo>
                  <a:pt x="488" y="585"/>
                </a:moveTo>
                <a:lnTo>
                  <a:pt x="753" y="961"/>
                </a:lnTo>
                <a:lnTo>
                  <a:pt x="496" y="961"/>
                </a:lnTo>
                <a:lnTo>
                  <a:pt x="11" y="271"/>
                </a:lnTo>
                <a:lnTo>
                  <a:pt x="11" y="0"/>
                </a:lnTo>
                <a:lnTo>
                  <a:pt x="309" y="0"/>
                </a:lnTo>
                <a:lnTo>
                  <a:pt x="335" y="0"/>
                </a:lnTo>
                <a:lnTo>
                  <a:pt x="359" y="1"/>
                </a:lnTo>
                <a:lnTo>
                  <a:pt x="383" y="3"/>
                </a:lnTo>
                <a:lnTo>
                  <a:pt x="405" y="5"/>
                </a:lnTo>
                <a:lnTo>
                  <a:pt x="427" y="9"/>
                </a:lnTo>
                <a:lnTo>
                  <a:pt x="448" y="12"/>
                </a:lnTo>
                <a:lnTo>
                  <a:pt x="468" y="17"/>
                </a:lnTo>
                <a:lnTo>
                  <a:pt x="477" y="19"/>
                </a:lnTo>
                <a:lnTo>
                  <a:pt x="487" y="22"/>
                </a:lnTo>
                <a:lnTo>
                  <a:pt x="505" y="28"/>
                </a:lnTo>
                <a:lnTo>
                  <a:pt x="522" y="34"/>
                </a:lnTo>
                <a:lnTo>
                  <a:pt x="539" y="41"/>
                </a:lnTo>
                <a:lnTo>
                  <a:pt x="554" y="49"/>
                </a:lnTo>
                <a:lnTo>
                  <a:pt x="569" y="57"/>
                </a:lnTo>
                <a:lnTo>
                  <a:pt x="583" y="66"/>
                </a:lnTo>
                <a:lnTo>
                  <a:pt x="596" y="75"/>
                </a:lnTo>
                <a:lnTo>
                  <a:pt x="609" y="84"/>
                </a:lnTo>
                <a:lnTo>
                  <a:pt x="620" y="95"/>
                </a:lnTo>
                <a:lnTo>
                  <a:pt x="632" y="105"/>
                </a:lnTo>
                <a:lnTo>
                  <a:pt x="642" y="116"/>
                </a:lnTo>
                <a:lnTo>
                  <a:pt x="651" y="128"/>
                </a:lnTo>
                <a:lnTo>
                  <a:pt x="660" y="140"/>
                </a:lnTo>
                <a:lnTo>
                  <a:pt x="667" y="152"/>
                </a:lnTo>
                <a:lnTo>
                  <a:pt x="674" y="165"/>
                </a:lnTo>
                <a:lnTo>
                  <a:pt x="681" y="179"/>
                </a:lnTo>
                <a:lnTo>
                  <a:pt x="686" y="192"/>
                </a:lnTo>
                <a:lnTo>
                  <a:pt x="691" y="206"/>
                </a:lnTo>
                <a:lnTo>
                  <a:pt x="695" y="220"/>
                </a:lnTo>
                <a:lnTo>
                  <a:pt x="698" y="235"/>
                </a:lnTo>
                <a:lnTo>
                  <a:pt x="700" y="250"/>
                </a:lnTo>
                <a:lnTo>
                  <a:pt x="702" y="265"/>
                </a:lnTo>
                <a:lnTo>
                  <a:pt x="703" y="281"/>
                </a:lnTo>
                <a:lnTo>
                  <a:pt x="704" y="296"/>
                </a:lnTo>
                <a:lnTo>
                  <a:pt x="703" y="322"/>
                </a:lnTo>
                <a:lnTo>
                  <a:pt x="702" y="334"/>
                </a:lnTo>
                <a:lnTo>
                  <a:pt x="700" y="347"/>
                </a:lnTo>
                <a:lnTo>
                  <a:pt x="698" y="359"/>
                </a:lnTo>
                <a:lnTo>
                  <a:pt x="696" y="371"/>
                </a:lnTo>
                <a:lnTo>
                  <a:pt x="693" y="383"/>
                </a:lnTo>
                <a:lnTo>
                  <a:pt x="690" y="395"/>
                </a:lnTo>
                <a:lnTo>
                  <a:pt x="686" y="406"/>
                </a:lnTo>
                <a:lnTo>
                  <a:pt x="682" y="418"/>
                </a:lnTo>
                <a:lnTo>
                  <a:pt x="678" y="429"/>
                </a:lnTo>
                <a:lnTo>
                  <a:pt x="673" y="439"/>
                </a:lnTo>
                <a:lnTo>
                  <a:pt x="667" y="450"/>
                </a:lnTo>
                <a:lnTo>
                  <a:pt x="662" y="460"/>
                </a:lnTo>
                <a:lnTo>
                  <a:pt x="656" y="470"/>
                </a:lnTo>
                <a:lnTo>
                  <a:pt x="649" y="480"/>
                </a:lnTo>
                <a:lnTo>
                  <a:pt x="642" y="489"/>
                </a:lnTo>
                <a:lnTo>
                  <a:pt x="635" y="498"/>
                </a:lnTo>
                <a:lnTo>
                  <a:pt x="627" y="507"/>
                </a:lnTo>
                <a:lnTo>
                  <a:pt x="618" y="516"/>
                </a:lnTo>
                <a:lnTo>
                  <a:pt x="609" y="524"/>
                </a:lnTo>
                <a:lnTo>
                  <a:pt x="600" y="531"/>
                </a:lnTo>
                <a:lnTo>
                  <a:pt x="591" y="539"/>
                </a:lnTo>
                <a:lnTo>
                  <a:pt x="581" y="545"/>
                </a:lnTo>
                <a:lnTo>
                  <a:pt x="571" y="552"/>
                </a:lnTo>
                <a:lnTo>
                  <a:pt x="560" y="558"/>
                </a:lnTo>
                <a:lnTo>
                  <a:pt x="549" y="564"/>
                </a:lnTo>
                <a:lnTo>
                  <a:pt x="538" y="569"/>
                </a:lnTo>
                <a:lnTo>
                  <a:pt x="526" y="574"/>
                </a:lnTo>
                <a:lnTo>
                  <a:pt x="514" y="578"/>
                </a:lnTo>
                <a:lnTo>
                  <a:pt x="501" y="582"/>
                </a:lnTo>
                <a:lnTo>
                  <a:pt x="488" y="585"/>
                </a:lnTo>
                <a:close/>
                <a:moveTo>
                  <a:pt x="239" y="187"/>
                </a:moveTo>
                <a:lnTo>
                  <a:pt x="239" y="432"/>
                </a:lnTo>
                <a:lnTo>
                  <a:pt x="337" y="432"/>
                </a:lnTo>
                <a:lnTo>
                  <a:pt x="347" y="432"/>
                </a:lnTo>
                <a:lnTo>
                  <a:pt x="357" y="431"/>
                </a:lnTo>
                <a:lnTo>
                  <a:pt x="367" y="430"/>
                </a:lnTo>
                <a:lnTo>
                  <a:pt x="377" y="429"/>
                </a:lnTo>
                <a:lnTo>
                  <a:pt x="385" y="427"/>
                </a:lnTo>
                <a:lnTo>
                  <a:pt x="393" y="425"/>
                </a:lnTo>
                <a:lnTo>
                  <a:pt x="401" y="423"/>
                </a:lnTo>
                <a:lnTo>
                  <a:pt x="408" y="420"/>
                </a:lnTo>
                <a:lnTo>
                  <a:pt x="414" y="417"/>
                </a:lnTo>
                <a:lnTo>
                  <a:pt x="420" y="414"/>
                </a:lnTo>
                <a:lnTo>
                  <a:pt x="426" y="411"/>
                </a:lnTo>
                <a:lnTo>
                  <a:pt x="431" y="407"/>
                </a:lnTo>
                <a:lnTo>
                  <a:pt x="436" y="403"/>
                </a:lnTo>
                <a:lnTo>
                  <a:pt x="441" y="399"/>
                </a:lnTo>
                <a:lnTo>
                  <a:pt x="445" y="395"/>
                </a:lnTo>
                <a:lnTo>
                  <a:pt x="449" y="390"/>
                </a:lnTo>
                <a:lnTo>
                  <a:pt x="452" y="386"/>
                </a:lnTo>
                <a:lnTo>
                  <a:pt x="455" y="381"/>
                </a:lnTo>
                <a:lnTo>
                  <a:pt x="458" y="376"/>
                </a:lnTo>
                <a:lnTo>
                  <a:pt x="461" y="371"/>
                </a:lnTo>
                <a:lnTo>
                  <a:pt x="465" y="361"/>
                </a:lnTo>
                <a:lnTo>
                  <a:pt x="468" y="350"/>
                </a:lnTo>
                <a:lnTo>
                  <a:pt x="471" y="340"/>
                </a:lnTo>
                <a:lnTo>
                  <a:pt x="472" y="329"/>
                </a:lnTo>
                <a:lnTo>
                  <a:pt x="473" y="319"/>
                </a:lnTo>
                <a:lnTo>
                  <a:pt x="473" y="308"/>
                </a:lnTo>
                <a:lnTo>
                  <a:pt x="473" y="298"/>
                </a:lnTo>
                <a:lnTo>
                  <a:pt x="471" y="288"/>
                </a:lnTo>
                <a:lnTo>
                  <a:pt x="469" y="278"/>
                </a:lnTo>
                <a:lnTo>
                  <a:pt x="465" y="267"/>
                </a:lnTo>
                <a:lnTo>
                  <a:pt x="463" y="262"/>
                </a:lnTo>
                <a:lnTo>
                  <a:pt x="460" y="257"/>
                </a:lnTo>
                <a:lnTo>
                  <a:pt x="458" y="252"/>
                </a:lnTo>
                <a:lnTo>
                  <a:pt x="455" y="247"/>
                </a:lnTo>
                <a:lnTo>
                  <a:pt x="448" y="237"/>
                </a:lnTo>
                <a:lnTo>
                  <a:pt x="444" y="232"/>
                </a:lnTo>
                <a:lnTo>
                  <a:pt x="440" y="228"/>
                </a:lnTo>
                <a:lnTo>
                  <a:pt x="436" y="223"/>
                </a:lnTo>
                <a:lnTo>
                  <a:pt x="431" y="219"/>
                </a:lnTo>
                <a:lnTo>
                  <a:pt x="421" y="211"/>
                </a:lnTo>
                <a:lnTo>
                  <a:pt x="415" y="208"/>
                </a:lnTo>
                <a:lnTo>
                  <a:pt x="409" y="204"/>
                </a:lnTo>
                <a:lnTo>
                  <a:pt x="403" y="201"/>
                </a:lnTo>
                <a:lnTo>
                  <a:pt x="397" y="199"/>
                </a:lnTo>
                <a:lnTo>
                  <a:pt x="390" y="196"/>
                </a:lnTo>
                <a:lnTo>
                  <a:pt x="383" y="194"/>
                </a:lnTo>
                <a:lnTo>
                  <a:pt x="375" y="192"/>
                </a:lnTo>
                <a:lnTo>
                  <a:pt x="367" y="190"/>
                </a:lnTo>
                <a:lnTo>
                  <a:pt x="359" y="189"/>
                </a:lnTo>
                <a:lnTo>
                  <a:pt x="351" y="188"/>
                </a:lnTo>
                <a:lnTo>
                  <a:pt x="333" y="187"/>
                </a:lnTo>
                <a:lnTo>
                  <a:pt x="239" y="187"/>
                </a:lnTo>
                <a:close/>
              </a:path>
            </a:pathLst>
          </a:custGeom>
          <a:solidFill>
            <a:schemeClr val="bg1"/>
          </a:solidFill>
          <a:ln>
            <a:noFill/>
          </a:ln>
        </p:spPr>
        <p:txBody>
          <a:bodyPr vert="horz" wrap="square" lIns="0" tIns="0" rIns="0" bIns="0" numCol="1" anchor="t" anchorCtr="0" compatLnSpc="1">
            <a:prstTxWarp prst="textNoShape">
              <a:avLst/>
            </a:prstTxWarp>
            <a:noAutofit/>
          </a:bodyPr>
          <a:lstStyle/>
          <a:p>
            <a:endParaRPr lang="en-GB">
              <a:solidFill>
                <a:schemeClr val="tx1"/>
              </a:solidFill>
            </a:endParaRPr>
          </a:p>
        </p:txBody>
      </p:sp>
    </p:spTree>
    <p:extLst>
      <p:ext uri="{BB962C8B-B14F-4D97-AF65-F5344CB8AC3E}">
        <p14:creationId xmlns:p14="http://schemas.microsoft.com/office/powerpoint/2010/main" val="372822379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Sitaatti Kuvalla">
    <p:bg>
      <p:bgPr>
        <a:solidFill>
          <a:schemeClr val="tx2"/>
        </a:solidFill>
        <a:effectLst/>
      </p:bgPr>
    </p:bg>
    <p:spTree>
      <p:nvGrpSpPr>
        <p:cNvPr id="1" name=""/>
        <p:cNvGrpSpPr/>
        <p:nvPr/>
      </p:nvGrpSpPr>
      <p:grpSpPr>
        <a:xfrm>
          <a:off x="0" y="0"/>
          <a:ext cx="0" cy="0"/>
          <a:chOff x="0" y="0"/>
          <a:chExt cx="0" cy="0"/>
        </a:xfrm>
      </p:grpSpPr>
      <p:sp>
        <p:nvSpPr>
          <p:cNvPr id="2" name="Picture Placeholder 12">
            <a:extLst>
              <a:ext uri="{FF2B5EF4-FFF2-40B4-BE49-F238E27FC236}">
                <a16:creationId xmlns:a16="http://schemas.microsoft.com/office/drawing/2014/main" id="{24212E61-FA6C-4909-A64F-96957E89603E}"/>
              </a:ext>
            </a:extLst>
          </p:cNvPr>
          <p:cNvSpPr>
            <a:spLocks noGrp="1"/>
          </p:cNvSpPr>
          <p:nvPr>
            <p:ph type="pic" sz="quarter" idx="20" hasCustomPrompt="1"/>
          </p:nvPr>
        </p:nvSpPr>
        <p:spPr>
          <a:xfrm>
            <a:off x="1" y="0"/>
            <a:ext cx="12192000" cy="6858000"/>
          </a:xfrm>
          <a:solidFill>
            <a:schemeClr val="tx2"/>
          </a:solidFill>
        </p:spPr>
        <p:txBody>
          <a:bodyPr/>
          <a:lstStyle>
            <a:lvl1pPr marL="0" indent="0">
              <a:buFontTx/>
              <a:buNone/>
              <a:defRPr sz="1000"/>
            </a:lvl1pPr>
          </a:lstStyle>
          <a:p>
            <a:pPr marL="0" marR="0" lvl="0" indent="0" algn="l" defTabSz="914400" rtl="0" eaLnBrk="1" fontAlgn="auto" latinLnBrk="0" hangingPunct="1">
              <a:lnSpc>
                <a:spcPct val="100000"/>
              </a:lnSpc>
              <a:spcBef>
                <a:spcPts val="600"/>
              </a:spcBef>
              <a:spcAft>
                <a:spcPts val="0"/>
              </a:spcAft>
              <a:buClr>
                <a:schemeClr val="accent1"/>
              </a:buClr>
              <a:buSzTx/>
              <a:buFontTx/>
              <a:buNone/>
              <a:tabLst/>
              <a:defRPr/>
            </a:pPr>
            <a:r>
              <a:rPr lang="en-GB" err="1"/>
              <a:t>Lisää</a:t>
            </a:r>
            <a:r>
              <a:rPr lang="en-GB"/>
              <a:t> </a:t>
            </a:r>
            <a:r>
              <a:rPr lang="en-GB" err="1"/>
              <a:t>kuva</a:t>
            </a:r>
            <a:endParaRPr lang="en-GB"/>
          </a:p>
          <a:p>
            <a:endParaRPr lang="en-GB"/>
          </a:p>
        </p:txBody>
      </p:sp>
      <p:sp>
        <p:nvSpPr>
          <p:cNvPr id="3" name="Text Placeholder 2">
            <a:extLst>
              <a:ext uri="{FF2B5EF4-FFF2-40B4-BE49-F238E27FC236}">
                <a16:creationId xmlns:a16="http://schemas.microsoft.com/office/drawing/2014/main" id="{12A1CC72-92FB-3363-C5B8-9136608B0047}"/>
              </a:ext>
            </a:extLst>
          </p:cNvPr>
          <p:cNvSpPr>
            <a:spLocks noGrp="1"/>
          </p:cNvSpPr>
          <p:nvPr>
            <p:ph type="body" sz="quarter" idx="19"/>
          </p:nvPr>
        </p:nvSpPr>
        <p:spPr>
          <a:xfrm>
            <a:off x="11503213" y="6308625"/>
            <a:ext cx="280800" cy="216000"/>
          </a:xfrm>
          <a:blipFill>
            <a:blip r:embed="rId2"/>
            <a:stretch>
              <a:fillRect/>
            </a:stretch>
          </a:blipFill>
        </p:spPr>
        <p:txBody>
          <a:bodyPr/>
          <a:lstStyle>
            <a:lvl1pPr>
              <a:defRPr sz="100">
                <a:noFill/>
              </a:defRPr>
            </a:lvl1pPr>
          </a:lstStyle>
          <a:p>
            <a:pPr lvl="0"/>
            <a:r>
              <a:rPr lang="fi-FI" noProof="0"/>
              <a:t>Muokkaa tekstin perustyylejä napsauttamalla</a:t>
            </a:r>
          </a:p>
        </p:txBody>
      </p:sp>
      <p:sp>
        <p:nvSpPr>
          <p:cNvPr id="4" name="Date Placeholder 3">
            <a:extLst>
              <a:ext uri="{FF2B5EF4-FFF2-40B4-BE49-F238E27FC236}">
                <a16:creationId xmlns:a16="http://schemas.microsoft.com/office/drawing/2014/main" id="{6C997B08-CDC0-D9DA-023C-33EB2424589C}"/>
              </a:ext>
            </a:extLst>
          </p:cNvPr>
          <p:cNvSpPr>
            <a:spLocks noGrp="1"/>
          </p:cNvSpPr>
          <p:nvPr>
            <p:ph type="dt" sz="half" idx="10"/>
          </p:nvPr>
        </p:nvSpPr>
        <p:spPr/>
        <p:txBody>
          <a:bodyPr/>
          <a:lstStyle>
            <a:lvl1pPr>
              <a:defRPr>
                <a:solidFill>
                  <a:schemeClr val="bg1"/>
                </a:solidFill>
              </a:defRPr>
            </a:lvl1pPr>
          </a:lstStyle>
          <a:p>
            <a:fld id="{34991FD0-14A1-4202-A7C1-96631DCF2358}" type="datetime1">
              <a:rPr lang="fi-FI" noProof="0" smtClean="0"/>
              <a:t>16.8.2024</a:t>
            </a:fld>
            <a:endParaRPr lang="fi-FI" noProof="0"/>
          </a:p>
        </p:txBody>
      </p:sp>
      <p:sp>
        <p:nvSpPr>
          <p:cNvPr id="5" name="Footer Placeholder 4">
            <a:extLst>
              <a:ext uri="{FF2B5EF4-FFF2-40B4-BE49-F238E27FC236}">
                <a16:creationId xmlns:a16="http://schemas.microsoft.com/office/drawing/2014/main" id="{B846E968-BF71-89AA-C26E-10EFAEEEC9B7}"/>
              </a:ext>
            </a:extLst>
          </p:cNvPr>
          <p:cNvSpPr>
            <a:spLocks noGrp="1"/>
          </p:cNvSpPr>
          <p:nvPr>
            <p:ph type="ftr" sz="quarter" idx="11"/>
          </p:nvPr>
        </p:nvSpPr>
        <p:spPr/>
        <p:txBody>
          <a:bodyPr/>
          <a:lstStyle>
            <a:lvl1pPr>
              <a:defRPr>
                <a:solidFill>
                  <a:schemeClr val="bg1"/>
                </a:solidFill>
              </a:defRPr>
            </a:lvl1pPr>
          </a:lstStyle>
          <a:p>
            <a:r>
              <a:rPr lang="en-US" noProof="0"/>
              <a:t>© Confederation of Finnish Construction Industries RT</a:t>
            </a:r>
            <a:endParaRPr lang="fi-FI" noProof="0"/>
          </a:p>
        </p:txBody>
      </p:sp>
      <p:sp>
        <p:nvSpPr>
          <p:cNvPr id="6" name="Slide Number Placeholder 5">
            <a:extLst>
              <a:ext uri="{FF2B5EF4-FFF2-40B4-BE49-F238E27FC236}">
                <a16:creationId xmlns:a16="http://schemas.microsoft.com/office/drawing/2014/main" id="{E98EEA2C-E894-50CC-1D3C-CCAA51AAE9A3}"/>
              </a:ext>
            </a:extLst>
          </p:cNvPr>
          <p:cNvSpPr>
            <a:spLocks noGrp="1"/>
          </p:cNvSpPr>
          <p:nvPr>
            <p:ph type="sldNum" sz="quarter" idx="12"/>
          </p:nvPr>
        </p:nvSpPr>
        <p:spPr/>
        <p:txBody>
          <a:bodyPr/>
          <a:lstStyle>
            <a:lvl1pPr>
              <a:defRPr>
                <a:solidFill>
                  <a:schemeClr val="bg1"/>
                </a:solidFill>
              </a:defRPr>
            </a:lvl1pPr>
          </a:lstStyle>
          <a:p>
            <a:fld id="{DFD61EF7-2460-4EE9-A031-27FEBC4F9A95}" type="slidenum">
              <a:rPr lang="fi-FI" noProof="0" smtClean="0"/>
              <a:pPr/>
              <a:t>‹#›</a:t>
            </a:fld>
            <a:endParaRPr lang="fi-FI" noProof="0"/>
          </a:p>
        </p:txBody>
      </p:sp>
      <p:sp>
        <p:nvSpPr>
          <p:cNvPr id="7" name="Title 1">
            <a:extLst>
              <a:ext uri="{FF2B5EF4-FFF2-40B4-BE49-F238E27FC236}">
                <a16:creationId xmlns:a16="http://schemas.microsoft.com/office/drawing/2014/main" id="{0DBC2BCA-6E98-D0FC-A4D9-2479036B5BEB}"/>
              </a:ext>
            </a:extLst>
          </p:cNvPr>
          <p:cNvSpPr>
            <a:spLocks noGrp="1"/>
          </p:cNvSpPr>
          <p:nvPr>
            <p:ph type="ctrTitle"/>
          </p:nvPr>
        </p:nvSpPr>
        <p:spPr>
          <a:xfrm>
            <a:off x="6096000" y="1628800"/>
            <a:ext cx="5328592" cy="1231106"/>
          </a:xfrm>
        </p:spPr>
        <p:txBody>
          <a:bodyPr anchor="t" anchorCtr="0">
            <a:spAutoFit/>
          </a:bodyPr>
          <a:lstStyle>
            <a:lvl1pPr algn="l">
              <a:defRPr sz="4000">
                <a:solidFill>
                  <a:schemeClr val="bg1"/>
                </a:solidFill>
              </a:defRPr>
            </a:lvl1pPr>
          </a:lstStyle>
          <a:p>
            <a:r>
              <a:rPr lang="fi-FI" noProof="0"/>
              <a:t>Muokkaa ots. perustyyl. napsautt.</a:t>
            </a:r>
          </a:p>
        </p:txBody>
      </p:sp>
      <p:sp>
        <p:nvSpPr>
          <p:cNvPr id="8" name="Subtitle 2">
            <a:extLst>
              <a:ext uri="{FF2B5EF4-FFF2-40B4-BE49-F238E27FC236}">
                <a16:creationId xmlns:a16="http://schemas.microsoft.com/office/drawing/2014/main" id="{64CB5395-4AF2-9EE9-D682-4F6C29D9E161}"/>
              </a:ext>
            </a:extLst>
          </p:cNvPr>
          <p:cNvSpPr>
            <a:spLocks noGrp="1"/>
          </p:cNvSpPr>
          <p:nvPr>
            <p:ph type="subTitle" idx="1"/>
          </p:nvPr>
        </p:nvSpPr>
        <p:spPr>
          <a:xfrm>
            <a:off x="6095999" y="4365104"/>
            <a:ext cx="5327837" cy="1008112"/>
          </a:xfrm>
        </p:spPr>
        <p:txBody>
          <a:bodyPr/>
          <a:lstStyle>
            <a:lvl1pPr marL="0" indent="0" algn="l">
              <a:spcBef>
                <a:spcPts val="0"/>
              </a:spcBef>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spTree>
    <p:extLst>
      <p:ext uri="{BB962C8B-B14F-4D97-AF65-F5344CB8AC3E}">
        <p14:creationId xmlns:p14="http://schemas.microsoft.com/office/powerpoint/2010/main" val="28781943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Aloitusdia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89437-0A9F-6907-E834-ECE3DB625160}"/>
              </a:ext>
            </a:extLst>
          </p:cNvPr>
          <p:cNvSpPr>
            <a:spLocks noGrp="1"/>
          </p:cNvSpPr>
          <p:nvPr>
            <p:ph type="ctrTitle"/>
          </p:nvPr>
        </p:nvSpPr>
        <p:spPr>
          <a:xfrm>
            <a:off x="1200150" y="2060575"/>
            <a:ext cx="9791700" cy="2304529"/>
          </a:xfrm>
        </p:spPr>
        <p:txBody>
          <a:bodyPr anchor="t" anchorCtr="0"/>
          <a:lstStyle>
            <a:lvl1pPr algn="l">
              <a:defRPr sz="4800">
                <a:solidFill>
                  <a:schemeClr val="bg1"/>
                </a:solidFill>
              </a:defRPr>
            </a:lvl1pPr>
          </a:lstStyle>
          <a:p>
            <a:r>
              <a:rPr lang="fi-FI" noProof="0"/>
              <a:t>Muokkaa ots. perustyyl. napsautt.</a:t>
            </a:r>
          </a:p>
        </p:txBody>
      </p:sp>
      <p:sp>
        <p:nvSpPr>
          <p:cNvPr id="3" name="Subtitle 2">
            <a:extLst>
              <a:ext uri="{FF2B5EF4-FFF2-40B4-BE49-F238E27FC236}">
                <a16:creationId xmlns:a16="http://schemas.microsoft.com/office/drawing/2014/main" id="{5BA9B7E5-3139-76AA-C2C3-60620F1D9B49}"/>
              </a:ext>
            </a:extLst>
          </p:cNvPr>
          <p:cNvSpPr>
            <a:spLocks noGrp="1"/>
          </p:cNvSpPr>
          <p:nvPr>
            <p:ph type="subTitle" idx="1"/>
          </p:nvPr>
        </p:nvSpPr>
        <p:spPr>
          <a:xfrm>
            <a:off x="1200150" y="4509120"/>
            <a:ext cx="9791700" cy="864096"/>
          </a:xfrm>
        </p:spPr>
        <p:txBody>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sp>
        <p:nvSpPr>
          <p:cNvPr id="4" name="Date Placeholder 3">
            <a:extLst>
              <a:ext uri="{FF2B5EF4-FFF2-40B4-BE49-F238E27FC236}">
                <a16:creationId xmlns:a16="http://schemas.microsoft.com/office/drawing/2014/main" id="{B9898F4D-E89B-8263-EB37-8F8B305D4370}"/>
              </a:ext>
            </a:extLst>
          </p:cNvPr>
          <p:cNvSpPr>
            <a:spLocks noGrp="1"/>
          </p:cNvSpPr>
          <p:nvPr>
            <p:ph type="dt" sz="half" idx="10"/>
          </p:nvPr>
        </p:nvSpPr>
        <p:spPr/>
        <p:txBody>
          <a:bodyPr/>
          <a:lstStyle>
            <a:lvl1pPr>
              <a:defRPr>
                <a:noFill/>
              </a:defRPr>
            </a:lvl1pPr>
          </a:lstStyle>
          <a:p>
            <a:fld id="{3FA60C72-A700-4986-B10C-D98762A51022}" type="datetime1">
              <a:rPr lang="fi-FI" noProof="0" smtClean="0"/>
              <a:t>16.8.2024</a:t>
            </a:fld>
            <a:endParaRPr lang="fi-FI" noProof="0"/>
          </a:p>
        </p:txBody>
      </p:sp>
      <p:sp>
        <p:nvSpPr>
          <p:cNvPr id="5" name="Footer Placeholder 4">
            <a:extLst>
              <a:ext uri="{FF2B5EF4-FFF2-40B4-BE49-F238E27FC236}">
                <a16:creationId xmlns:a16="http://schemas.microsoft.com/office/drawing/2014/main" id="{AEAB5C31-D7B7-0A4A-9FF1-A8910751F711}"/>
              </a:ext>
            </a:extLst>
          </p:cNvPr>
          <p:cNvSpPr>
            <a:spLocks noGrp="1"/>
          </p:cNvSpPr>
          <p:nvPr>
            <p:ph type="ftr" sz="quarter" idx="11"/>
          </p:nvPr>
        </p:nvSpPr>
        <p:spPr/>
        <p:txBody>
          <a:bodyPr/>
          <a:lstStyle>
            <a:lvl1pPr>
              <a:defRPr>
                <a:noFill/>
              </a:defRPr>
            </a:lvl1pPr>
          </a:lstStyle>
          <a:p>
            <a:r>
              <a:rPr lang="en-US" noProof="0"/>
              <a:t>© Confederation of Finnish Construction Industries RT</a:t>
            </a:r>
            <a:endParaRPr lang="fi-FI" noProof="0"/>
          </a:p>
        </p:txBody>
      </p:sp>
      <p:sp>
        <p:nvSpPr>
          <p:cNvPr id="6" name="Slide Number Placeholder 5">
            <a:extLst>
              <a:ext uri="{FF2B5EF4-FFF2-40B4-BE49-F238E27FC236}">
                <a16:creationId xmlns:a16="http://schemas.microsoft.com/office/drawing/2014/main" id="{92B9B765-A518-625F-2D82-59131FF13DC6}"/>
              </a:ext>
            </a:extLst>
          </p:cNvPr>
          <p:cNvSpPr>
            <a:spLocks noGrp="1"/>
          </p:cNvSpPr>
          <p:nvPr>
            <p:ph type="sldNum" sz="quarter" idx="12"/>
          </p:nvPr>
        </p:nvSpPr>
        <p:spPr/>
        <p:txBody>
          <a:bodyPr/>
          <a:lstStyle>
            <a:lvl1pPr>
              <a:defRPr>
                <a:noFill/>
              </a:defRPr>
            </a:lvl1pPr>
          </a:lstStyle>
          <a:p>
            <a:fld id="{DFD61EF7-2460-4EE9-A031-27FEBC4F9A95}" type="slidenum">
              <a:rPr lang="fi-FI" noProof="0" smtClean="0"/>
              <a:pPr/>
              <a:t>‹#›</a:t>
            </a:fld>
            <a:endParaRPr lang="fi-FI" noProof="0"/>
          </a:p>
        </p:txBody>
      </p:sp>
      <p:sp>
        <p:nvSpPr>
          <p:cNvPr id="7" name="Freeform 5">
            <a:extLst>
              <a:ext uri="{FF2B5EF4-FFF2-40B4-BE49-F238E27FC236}">
                <a16:creationId xmlns:a16="http://schemas.microsoft.com/office/drawing/2014/main" id="{5CD5646D-347F-0693-85B7-82EEFAEE1F74}"/>
              </a:ext>
            </a:extLst>
          </p:cNvPr>
          <p:cNvSpPr>
            <a:spLocks noChangeAspect="1" noEditPoints="1"/>
          </p:cNvSpPr>
          <p:nvPr userDrawn="1"/>
        </p:nvSpPr>
        <p:spPr bwMode="auto">
          <a:xfrm>
            <a:off x="407368" y="333375"/>
            <a:ext cx="2325003" cy="504000"/>
          </a:xfrm>
          <a:custGeom>
            <a:avLst/>
            <a:gdLst>
              <a:gd name="T0" fmla="*/ 11 w 4507"/>
              <a:gd name="T1" fmla="*/ 18 h 1954"/>
              <a:gd name="T2" fmla="*/ 659 w 4507"/>
              <a:gd name="T3" fmla="*/ 297 h 1954"/>
              <a:gd name="T4" fmla="*/ 666 w 4507"/>
              <a:gd name="T5" fmla="*/ 916 h 1954"/>
              <a:gd name="T6" fmla="*/ 347 w 4507"/>
              <a:gd name="T7" fmla="*/ 880 h 1954"/>
              <a:gd name="T8" fmla="*/ 471 w 4507"/>
              <a:gd name="T9" fmla="*/ 675 h 1954"/>
              <a:gd name="T10" fmla="*/ 375 w 4507"/>
              <a:gd name="T11" fmla="*/ 401 h 1954"/>
              <a:gd name="T12" fmla="*/ 1722 w 4507"/>
              <a:gd name="T13" fmla="*/ 26 h 1954"/>
              <a:gd name="T14" fmla="*/ 1804 w 4507"/>
              <a:gd name="T15" fmla="*/ 309 h 1954"/>
              <a:gd name="T16" fmla="*/ 1741 w 4507"/>
              <a:gd name="T17" fmla="*/ 269 h 1954"/>
              <a:gd name="T18" fmla="*/ 1854 w 4507"/>
              <a:gd name="T19" fmla="*/ 788 h 1954"/>
              <a:gd name="T20" fmla="*/ 2410 w 4507"/>
              <a:gd name="T21" fmla="*/ 18 h 1954"/>
              <a:gd name="T22" fmla="*/ 3053 w 4507"/>
              <a:gd name="T23" fmla="*/ 553 h 1954"/>
              <a:gd name="T24" fmla="*/ 3419 w 4507"/>
              <a:gd name="T25" fmla="*/ 539 h 1954"/>
              <a:gd name="T26" fmla="*/ 3595 w 4507"/>
              <a:gd name="T27" fmla="*/ 659 h 1954"/>
              <a:gd name="T28" fmla="*/ 3699 w 4507"/>
              <a:gd name="T29" fmla="*/ 697 h 1954"/>
              <a:gd name="T30" fmla="*/ 3842 w 4507"/>
              <a:gd name="T31" fmla="*/ 595 h 1954"/>
              <a:gd name="T32" fmla="*/ 3700 w 4507"/>
              <a:gd name="T33" fmla="*/ 806 h 1954"/>
              <a:gd name="T34" fmla="*/ 3943 w 4507"/>
              <a:gd name="T35" fmla="*/ 725 h 1954"/>
              <a:gd name="T36" fmla="*/ 4018 w 4507"/>
              <a:gd name="T37" fmla="*/ 689 h 1954"/>
              <a:gd name="T38" fmla="*/ 4124 w 4507"/>
              <a:gd name="T39" fmla="*/ 581 h 1954"/>
              <a:gd name="T40" fmla="*/ 3931 w 4507"/>
              <a:gd name="T41" fmla="*/ 269 h 1954"/>
              <a:gd name="T42" fmla="*/ 4017 w 4507"/>
              <a:gd name="T43" fmla="*/ 6 h 1954"/>
              <a:gd name="T44" fmla="*/ 4117 w 4507"/>
              <a:gd name="T45" fmla="*/ 228 h 1954"/>
              <a:gd name="T46" fmla="*/ 4005 w 4507"/>
              <a:gd name="T47" fmla="*/ 134 h 1954"/>
              <a:gd name="T48" fmla="*/ 4123 w 4507"/>
              <a:gd name="T49" fmla="*/ 383 h 1954"/>
              <a:gd name="T50" fmla="*/ 4174 w 4507"/>
              <a:gd name="T51" fmla="*/ 697 h 1954"/>
              <a:gd name="T52" fmla="*/ 1767 w 4507"/>
              <a:gd name="T53" fmla="*/ 1273 h 1954"/>
              <a:gd name="T54" fmla="*/ 2197 w 4507"/>
              <a:gd name="T55" fmla="*/ 1926 h 1954"/>
              <a:gd name="T56" fmla="*/ 2114 w 4507"/>
              <a:gd name="T57" fmla="*/ 1551 h 1954"/>
              <a:gd name="T58" fmla="*/ 2226 w 4507"/>
              <a:gd name="T59" fmla="*/ 1156 h 1954"/>
              <a:gd name="T60" fmla="*/ 2385 w 4507"/>
              <a:gd name="T61" fmla="*/ 1313 h 1954"/>
              <a:gd name="T62" fmla="*/ 2373 w 4507"/>
              <a:gd name="T63" fmla="*/ 1834 h 1954"/>
              <a:gd name="T64" fmla="*/ 2227 w 4507"/>
              <a:gd name="T65" fmla="*/ 1271 h 1954"/>
              <a:gd name="T66" fmla="*/ 2192 w 4507"/>
              <a:gd name="T67" fmla="*/ 1738 h 1954"/>
              <a:gd name="T68" fmla="*/ 2323 w 4507"/>
              <a:gd name="T69" fmla="*/ 1760 h 1954"/>
              <a:gd name="T70" fmla="*/ 2273 w 4507"/>
              <a:gd name="T71" fmla="*/ 1259 h 1954"/>
              <a:gd name="T72" fmla="*/ 3321 w 4507"/>
              <a:gd name="T73" fmla="*/ 1954 h 1954"/>
              <a:gd name="T74" fmla="*/ 3265 w 4507"/>
              <a:gd name="T75" fmla="*/ 1693 h 1954"/>
              <a:gd name="T76" fmla="*/ 3380 w 4507"/>
              <a:gd name="T77" fmla="*/ 1832 h 1954"/>
              <a:gd name="T78" fmla="*/ 3369 w 4507"/>
              <a:gd name="T79" fmla="*/ 1625 h 1954"/>
              <a:gd name="T80" fmla="*/ 3218 w 4507"/>
              <a:gd name="T81" fmla="*/ 1279 h 1954"/>
              <a:gd name="T82" fmla="*/ 3426 w 4507"/>
              <a:gd name="T83" fmla="*/ 1198 h 1954"/>
              <a:gd name="T84" fmla="*/ 3370 w 4507"/>
              <a:gd name="T85" fmla="*/ 1265 h 1954"/>
              <a:gd name="T86" fmla="*/ 3279 w 4507"/>
              <a:gd name="T87" fmla="*/ 1379 h 1954"/>
              <a:gd name="T88" fmla="*/ 3471 w 4507"/>
              <a:gd name="T89" fmla="*/ 1675 h 1954"/>
              <a:gd name="T90" fmla="*/ 3381 w 4507"/>
              <a:gd name="T91" fmla="*/ 1946 h 1954"/>
              <a:gd name="T92" fmla="*/ 3620 w 4507"/>
              <a:gd name="T93" fmla="*/ 1772 h 1954"/>
              <a:gd name="T94" fmla="*/ 3736 w 4507"/>
              <a:gd name="T95" fmla="*/ 1772 h 1954"/>
              <a:gd name="T96" fmla="*/ 3756 w 4507"/>
              <a:gd name="T97" fmla="*/ 1914 h 1954"/>
              <a:gd name="T98" fmla="*/ 3915 w 4507"/>
              <a:gd name="T99" fmla="*/ 1828 h 1954"/>
              <a:gd name="T100" fmla="*/ 4005 w 4507"/>
              <a:gd name="T101" fmla="*/ 1838 h 1954"/>
              <a:gd name="T102" fmla="*/ 4160 w 4507"/>
              <a:gd name="T103" fmla="*/ 1697 h 1954"/>
              <a:gd name="T104" fmla="*/ 4039 w 4507"/>
              <a:gd name="T105" fmla="*/ 1954 h 1954"/>
              <a:gd name="T106" fmla="*/ 4268 w 4507"/>
              <a:gd name="T107" fmla="*/ 1888 h 1954"/>
              <a:gd name="T108" fmla="*/ 4324 w 4507"/>
              <a:gd name="T109" fmla="*/ 1824 h 1954"/>
              <a:gd name="T110" fmla="*/ 4442 w 4507"/>
              <a:gd name="T111" fmla="*/ 1752 h 1954"/>
              <a:gd name="T112" fmla="*/ 4255 w 4507"/>
              <a:gd name="T113" fmla="*/ 1447 h 1954"/>
              <a:gd name="T114" fmla="*/ 4311 w 4507"/>
              <a:gd name="T115" fmla="*/ 1166 h 1954"/>
              <a:gd name="T116" fmla="*/ 4497 w 4507"/>
              <a:gd name="T117" fmla="*/ 1331 h 1954"/>
              <a:gd name="T118" fmla="*/ 4336 w 4507"/>
              <a:gd name="T119" fmla="*/ 1267 h 1954"/>
              <a:gd name="T120" fmla="*/ 4359 w 4507"/>
              <a:gd name="T121" fmla="*/ 1457 h 1954"/>
              <a:gd name="T122" fmla="*/ 4499 w 4507"/>
              <a:gd name="T123" fmla="*/ 1814 h 1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507" h="1954">
                <a:moveTo>
                  <a:pt x="4307" y="327"/>
                </a:moveTo>
                <a:lnTo>
                  <a:pt x="4377" y="327"/>
                </a:lnTo>
                <a:lnTo>
                  <a:pt x="4377" y="463"/>
                </a:lnTo>
                <a:lnTo>
                  <a:pt x="4307" y="463"/>
                </a:lnTo>
                <a:lnTo>
                  <a:pt x="4307" y="327"/>
                </a:lnTo>
                <a:close/>
                <a:moveTo>
                  <a:pt x="1248" y="18"/>
                </a:moveTo>
                <a:lnTo>
                  <a:pt x="1248" y="473"/>
                </a:lnTo>
                <a:lnTo>
                  <a:pt x="1051" y="473"/>
                </a:lnTo>
                <a:lnTo>
                  <a:pt x="1051" y="1936"/>
                </a:lnTo>
                <a:lnTo>
                  <a:pt x="821" y="1936"/>
                </a:lnTo>
                <a:lnTo>
                  <a:pt x="821" y="473"/>
                </a:lnTo>
                <a:lnTo>
                  <a:pt x="655" y="18"/>
                </a:lnTo>
                <a:lnTo>
                  <a:pt x="1248" y="18"/>
                </a:lnTo>
                <a:close/>
                <a:moveTo>
                  <a:pt x="0" y="1481"/>
                </a:moveTo>
                <a:lnTo>
                  <a:pt x="230" y="1481"/>
                </a:lnTo>
                <a:lnTo>
                  <a:pt x="230" y="1936"/>
                </a:lnTo>
                <a:lnTo>
                  <a:pt x="0" y="1936"/>
                </a:lnTo>
                <a:lnTo>
                  <a:pt x="0" y="1481"/>
                </a:lnTo>
                <a:close/>
                <a:moveTo>
                  <a:pt x="487" y="1186"/>
                </a:moveTo>
                <a:lnTo>
                  <a:pt x="752" y="1936"/>
                </a:lnTo>
                <a:lnTo>
                  <a:pt x="495" y="1936"/>
                </a:lnTo>
                <a:lnTo>
                  <a:pt x="11" y="559"/>
                </a:lnTo>
                <a:lnTo>
                  <a:pt x="11" y="18"/>
                </a:lnTo>
                <a:lnTo>
                  <a:pt x="309" y="18"/>
                </a:lnTo>
                <a:lnTo>
                  <a:pt x="335" y="18"/>
                </a:lnTo>
                <a:lnTo>
                  <a:pt x="359" y="20"/>
                </a:lnTo>
                <a:lnTo>
                  <a:pt x="382" y="24"/>
                </a:lnTo>
                <a:lnTo>
                  <a:pt x="404" y="30"/>
                </a:lnTo>
                <a:lnTo>
                  <a:pt x="426" y="36"/>
                </a:lnTo>
                <a:lnTo>
                  <a:pt x="447" y="44"/>
                </a:lnTo>
                <a:lnTo>
                  <a:pt x="467" y="52"/>
                </a:lnTo>
                <a:lnTo>
                  <a:pt x="476" y="58"/>
                </a:lnTo>
                <a:lnTo>
                  <a:pt x="486" y="62"/>
                </a:lnTo>
                <a:lnTo>
                  <a:pt x="504" y="74"/>
                </a:lnTo>
                <a:lnTo>
                  <a:pt x="521" y="88"/>
                </a:lnTo>
                <a:lnTo>
                  <a:pt x="538" y="102"/>
                </a:lnTo>
                <a:lnTo>
                  <a:pt x="553" y="116"/>
                </a:lnTo>
                <a:lnTo>
                  <a:pt x="569" y="132"/>
                </a:lnTo>
                <a:lnTo>
                  <a:pt x="583" y="150"/>
                </a:lnTo>
                <a:lnTo>
                  <a:pt x="596" y="168"/>
                </a:lnTo>
                <a:lnTo>
                  <a:pt x="609" y="188"/>
                </a:lnTo>
                <a:lnTo>
                  <a:pt x="620" y="208"/>
                </a:lnTo>
                <a:lnTo>
                  <a:pt x="631" y="230"/>
                </a:lnTo>
                <a:lnTo>
                  <a:pt x="641" y="251"/>
                </a:lnTo>
                <a:lnTo>
                  <a:pt x="650" y="273"/>
                </a:lnTo>
                <a:lnTo>
                  <a:pt x="659" y="297"/>
                </a:lnTo>
                <a:lnTo>
                  <a:pt x="666" y="323"/>
                </a:lnTo>
                <a:lnTo>
                  <a:pt x="673" y="349"/>
                </a:lnTo>
                <a:lnTo>
                  <a:pt x="680" y="375"/>
                </a:lnTo>
                <a:lnTo>
                  <a:pt x="685" y="401"/>
                </a:lnTo>
                <a:lnTo>
                  <a:pt x="690" y="429"/>
                </a:lnTo>
                <a:lnTo>
                  <a:pt x="694" y="459"/>
                </a:lnTo>
                <a:lnTo>
                  <a:pt x="697" y="487"/>
                </a:lnTo>
                <a:lnTo>
                  <a:pt x="699" y="517"/>
                </a:lnTo>
                <a:lnTo>
                  <a:pt x="701" y="547"/>
                </a:lnTo>
                <a:lnTo>
                  <a:pt x="702" y="579"/>
                </a:lnTo>
                <a:lnTo>
                  <a:pt x="703" y="611"/>
                </a:lnTo>
                <a:lnTo>
                  <a:pt x="702" y="661"/>
                </a:lnTo>
                <a:lnTo>
                  <a:pt x="701" y="687"/>
                </a:lnTo>
                <a:lnTo>
                  <a:pt x="699" y="711"/>
                </a:lnTo>
                <a:lnTo>
                  <a:pt x="697" y="735"/>
                </a:lnTo>
                <a:lnTo>
                  <a:pt x="695" y="758"/>
                </a:lnTo>
                <a:lnTo>
                  <a:pt x="692" y="782"/>
                </a:lnTo>
                <a:lnTo>
                  <a:pt x="689" y="806"/>
                </a:lnTo>
                <a:lnTo>
                  <a:pt x="685" y="830"/>
                </a:lnTo>
                <a:lnTo>
                  <a:pt x="681" y="852"/>
                </a:lnTo>
                <a:lnTo>
                  <a:pt x="677" y="874"/>
                </a:lnTo>
                <a:lnTo>
                  <a:pt x="672" y="896"/>
                </a:lnTo>
                <a:lnTo>
                  <a:pt x="666" y="916"/>
                </a:lnTo>
                <a:lnTo>
                  <a:pt x="661" y="938"/>
                </a:lnTo>
                <a:lnTo>
                  <a:pt x="655" y="958"/>
                </a:lnTo>
                <a:lnTo>
                  <a:pt x="648" y="976"/>
                </a:lnTo>
                <a:lnTo>
                  <a:pt x="641" y="996"/>
                </a:lnTo>
                <a:lnTo>
                  <a:pt x="634" y="1014"/>
                </a:lnTo>
                <a:lnTo>
                  <a:pt x="626" y="1030"/>
                </a:lnTo>
                <a:lnTo>
                  <a:pt x="618" y="1048"/>
                </a:lnTo>
                <a:lnTo>
                  <a:pt x="609" y="1064"/>
                </a:lnTo>
                <a:lnTo>
                  <a:pt x="600" y="1080"/>
                </a:lnTo>
                <a:lnTo>
                  <a:pt x="591" y="1094"/>
                </a:lnTo>
                <a:lnTo>
                  <a:pt x="581" y="1108"/>
                </a:lnTo>
                <a:lnTo>
                  <a:pt x="571" y="1120"/>
                </a:lnTo>
                <a:lnTo>
                  <a:pt x="559" y="1132"/>
                </a:lnTo>
                <a:lnTo>
                  <a:pt x="548" y="1144"/>
                </a:lnTo>
                <a:lnTo>
                  <a:pt x="537" y="1154"/>
                </a:lnTo>
                <a:lnTo>
                  <a:pt x="525" y="1164"/>
                </a:lnTo>
                <a:lnTo>
                  <a:pt x="513" y="1172"/>
                </a:lnTo>
                <a:lnTo>
                  <a:pt x="500" y="1180"/>
                </a:lnTo>
                <a:lnTo>
                  <a:pt x="487" y="1186"/>
                </a:lnTo>
                <a:close/>
                <a:moveTo>
                  <a:pt x="239" y="391"/>
                </a:moveTo>
                <a:lnTo>
                  <a:pt x="239" y="880"/>
                </a:lnTo>
                <a:lnTo>
                  <a:pt x="337" y="880"/>
                </a:lnTo>
                <a:lnTo>
                  <a:pt x="347" y="880"/>
                </a:lnTo>
                <a:lnTo>
                  <a:pt x="357" y="880"/>
                </a:lnTo>
                <a:lnTo>
                  <a:pt x="367" y="878"/>
                </a:lnTo>
                <a:lnTo>
                  <a:pt x="376" y="874"/>
                </a:lnTo>
                <a:lnTo>
                  <a:pt x="384" y="872"/>
                </a:lnTo>
                <a:lnTo>
                  <a:pt x="392" y="868"/>
                </a:lnTo>
                <a:lnTo>
                  <a:pt x="400" y="862"/>
                </a:lnTo>
                <a:lnTo>
                  <a:pt x="407" y="858"/>
                </a:lnTo>
                <a:lnTo>
                  <a:pt x="413" y="852"/>
                </a:lnTo>
                <a:lnTo>
                  <a:pt x="419" y="844"/>
                </a:lnTo>
                <a:lnTo>
                  <a:pt x="425" y="838"/>
                </a:lnTo>
                <a:lnTo>
                  <a:pt x="430" y="830"/>
                </a:lnTo>
                <a:lnTo>
                  <a:pt x="435" y="822"/>
                </a:lnTo>
                <a:lnTo>
                  <a:pt x="440" y="814"/>
                </a:lnTo>
                <a:lnTo>
                  <a:pt x="444" y="806"/>
                </a:lnTo>
                <a:lnTo>
                  <a:pt x="448" y="796"/>
                </a:lnTo>
                <a:lnTo>
                  <a:pt x="451" y="788"/>
                </a:lnTo>
                <a:lnTo>
                  <a:pt x="454" y="778"/>
                </a:lnTo>
                <a:lnTo>
                  <a:pt x="457" y="768"/>
                </a:lnTo>
                <a:lnTo>
                  <a:pt x="460" y="758"/>
                </a:lnTo>
                <a:lnTo>
                  <a:pt x="464" y="738"/>
                </a:lnTo>
                <a:lnTo>
                  <a:pt x="467" y="717"/>
                </a:lnTo>
                <a:lnTo>
                  <a:pt x="470" y="697"/>
                </a:lnTo>
                <a:lnTo>
                  <a:pt x="471" y="675"/>
                </a:lnTo>
                <a:lnTo>
                  <a:pt x="472" y="655"/>
                </a:lnTo>
                <a:lnTo>
                  <a:pt x="472" y="635"/>
                </a:lnTo>
                <a:lnTo>
                  <a:pt x="472" y="615"/>
                </a:lnTo>
                <a:lnTo>
                  <a:pt x="470" y="593"/>
                </a:lnTo>
                <a:lnTo>
                  <a:pt x="468" y="573"/>
                </a:lnTo>
                <a:lnTo>
                  <a:pt x="464" y="551"/>
                </a:lnTo>
                <a:lnTo>
                  <a:pt x="462" y="541"/>
                </a:lnTo>
                <a:lnTo>
                  <a:pt x="459" y="531"/>
                </a:lnTo>
                <a:lnTo>
                  <a:pt x="457" y="521"/>
                </a:lnTo>
                <a:lnTo>
                  <a:pt x="454" y="511"/>
                </a:lnTo>
                <a:lnTo>
                  <a:pt x="447" y="491"/>
                </a:lnTo>
                <a:lnTo>
                  <a:pt x="443" y="483"/>
                </a:lnTo>
                <a:lnTo>
                  <a:pt x="439" y="473"/>
                </a:lnTo>
                <a:lnTo>
                  <a:pt x="435" y="465"/>
                </a:lnTo>
                <a:lnTo>
                  <a:pt x="430" y="457"/>
                </a:lnTo>
                <a:lnTo>
                  <a:pt x="420" y="441"/>
                </a:lnTo>
                <a:lnTo>
                  <a:pt x="414" y="433"/>
                </a:lnTo>
                <a:lnTo>
                  <a:pt x="408" y="427"/>
                </a:lnTo>
                <a:lnTo>
                  <a:pt x="402" y="421"/>
                </a:lnTo>
                <a:lnTo>
                  <a:pt x="396" y="415"/>
                </a:lnTo>
                <a:lnTo>
                  <a:pt x="389" y="409"/>
                </a:lnTo>
                <a:lnTo>
                  <a:pt x="382" y="405"/>
                </a:lnTo>
                <a:lnTo>
                  <a:pt x="375" y="401"/>
                </a:lnTo>
                <a:lnTo>
                  <a:pt x="367" y="397"/>
                </a:lnTo>
                <a:lnTo>
                  <a:pt x="359" y="395"/>
                </a:lnTo>
                <a:lnTo>
                  <a:pt x="351" y="393"/>
                </a:lnTo>
                <a:lnTo>
                  <a:pt x="333" y="391"/>
                </a:lnTo>
                <a:lnTo>
                  <a:pt x="239" y="391"/>
                </a:lnTo>
                <a:close/>
                <a:moveTo>
                  <a:pt x="1780" y="395"/>
                </a:moveTo>
                <a:lnTo>
                  <a:pt x="1776" y="403"/>
                </a:lnTo>
                <a:lnTo>
                  <a:pt x="1772" y="411"/>
                </a:lnTo>
                <a:lnTo>
                  <a:pt x="1763" y="423"/>
                </a:lnTo>
                <a:lnTo>
                  <a:pt x="1754" y="433"/>
                </a:lnTo>
                <a:lnTo>
                  <a:pt x="1743" y="443"/>
                </a:lnTo>
                <a:lnTo>
                  <a:pt x="1814" y="788"/>
                </a:lnTo>
                <a:lnTo>
                  <a:pt x="1742" y="788"/>
                </a:lnTo>
                <a:lnTo>
                  <a:pt x="1683" y="465"/>
                </a:lnTo>
                <a:lnTo>
                  <a:pt x="1607" y="465"/>
                </a:lnTo>
                <a:lnTo>
                  <a:pt x="1607" y="788"/>
                </a:lnTo>
                <a:lnTo>
                  <a:pt x="1543" y="788"/>
                </a:lnTo>
                <a:lnTo>
                  <a:pt x="1543" y="18"/>
                </a:lnTo>
                <a:lnTo>
                  <a:pt x="1681" y="18"/>
                </a:lnTo>
                <a:lnTo>
                  <a:pt x="1696" y="18"/>
                </a:lnTo>
                <a:lnTo>
                  <a:pt x="1703" y="20"/>
                </a:lnTo>
                <a:lnTo>
                  <a:pt x="1710" y="22"/>
                </a:lnTo>
                <a:lnTo>
                  <a:pt x="1722" y="26"/>
                </a:lnTo>
                <a:lnTo>
                  <a:pt x="1734" y="32"/>
                </a:lnTo>
                <a:lnTo>
                  <a:pt x="1745" y="40"/>
                </a:lnTo>
                <a:lnTo>
                  <a:pt x="1755" y="50"/>
                </a:lnTo>
                <a:lnTo>
                  <a:pt x="1765" y="62"/>
                </a:lnTo>
                <a:lnTo>
                  <a:pt x="1769" y="68"/>
                </a:lnTo>
                <a:lnTo>
                  <a:pt x="1773" y="76"/>
                </a:lnTo>
                <a:lnTo>
                  <a:pt x="1781" y="92"/>
                </a:lnTo>
                <a:lnTo>
                  <a:pt x="1788" y="108"/>
                </a:lnTo>
                <a:lnTo>
                  <a:pt x="1791" y="118"/>
                </a:lnTo>
                <a:lnTo>
                  <a:pt x="1794" y="126"/>
                </a:lnTo>
                <a:lnTo>
                  <a:pt x="1799" y="146"/>
                </a:lnTo>
                <a:lnTo>
                  <a:pt x="1803" y="168"/>
                </a:lnTo>
                <a:lnTo>
                  <a:pt x="1805" y="178"/>
                </a:lnTo>
                <a:lnTo>
                  <a:pt x="1806" y="190"/>
                </a:lnTo>
                <a:lnTo>
                  <a:pt x="1807" y="200"/>
                </a:lnTo>
                <a:lnTo>
                  <a:pt x="1808" y="212"/>
                </a:lnTo>
                <a:lnTo>
                  <a:pt x="1808" y="224"/>
                </a:lnTo>
                <a:lnTo>
                  <a:pt x="1808" y="236"/>
                </a:lnTo>
                <a:lnTo>
                  <a:pt x="1808" y="263"/>
                </a:lnTo>
                <a:lnTo>
                  <a:pt x="1807" y="275"/>
                </a:lnTo>
                <a:lnTo>
                  <a:pt x="1806" y="287"/>
                </a:lnTo>
                <a:lnTo>
                  <a:pt x="1805" y="299"/>
                </a:lnTo>
                <a:lnTo>
                  <a:pt x="1804" y="309"/>
                </a:lnTo>
                <a:lnTo>
                  <a:pt x="1801" y="331"/>
                </a:lnTo>
                <a:lnTo>
                  <a:pt x="1797" y="349"/>
                </a:lnTo>
                <a:lnTo>
                  <a:pt x="1792" y="367"/>
                </a:lnTo>
                <a:lnTo>
                  <a:pt x="1786" y="381"/>
                </a:lnTo>
                <a:lnTo>
                  <a:pt x="1780" y="395"/>
                </a:lnTo>
                <a:close/>
                <a:moveTo>
                  <a:pt x="1678" y="122"/>
                </a:moveTo>
                <a:lnTo>
                  <a:pt x="1607" y="122"/>
                </a:lnTo>
                <a:lnTo>
                  <a:pt x="1607" y="365"/>
                </a:lnTo>
                <a:lnTo>
                  <a:pt x="1678" y="365"/>
                </a:lnTo>
                <a:lnTo>
                  <a:pt x="1686" y="363"/>
                </a:lnTo>
                <a:lnTo>
                  <a:pt x="1694" y="361"/>
                </a:lnTo>
                <a:lnTo>
                  <a:pt x="1700" y="359"/>
                </a:lnTo>
                <a:lnTo>
                  <a:pt x="1707" y="355"/>
                </a:lnTo>
                <a:lnTo>
                  <a:pt x="1712" y="351"/>
                </a:lnTo>
                <a:lnTo>
                  <a:pt x="1717" y="345"/>
                </a:lnTo>
                <a:lnTo>
                  <a:pt x="1722" y="339"/>
                </a:lnTo>
                <a:lnTo>
                  <a:pt x="1726" y="331"/>
                </a:lnTo>
                <a:lnTo>
                  <a:pt x="1730" y="323"/>
                </a:lnTo>
                <a:lnTo>
                  <a:pt x="1733" y="313"/>
                </a:lnTo>
                <a:lnTo>
                  <a:pt x="1736" y="303"/>
                </a:lnTo>
                <a:lnTo>
                  <a:pt x="1738" y="293"/>
                </a:lnTo>
                <a:lnTo>
                  <a:pt x="1740" y="281"/>
                </a:lnTo>
                <a:lnTo>
                  <a:pt x="1741" y="269"/>
                </a:lnTo>
                <a:lnTo>
                  <a:pt x="1742" y="257"/>
                </a:lnTo>
                <a:lnTo>
                  <a:pt x="1742" y="244"/>
                </a:lnTo>
                <a:lnTo>
                  <a:pt x="1742" y="230"/>
                </a:lnTo>
                <a:lnTo>
                  <a:pt x="1742" y="218"/>
                </a:lnTo>
                <a:lnTo>
                  <a:pt x="1740" y="206"/>
                </a:lnTo>
                <a:lnTo>
                  <a:pt x="1739" y="194"/>
                </a:lnTo>
                <a:lnTo>
                  <a:pt x="1737" y="184"/>
                </a:lnTo>
                <a:lnTo>
                  <a:pt x="1734" y="174"/>
                </a:lnTo>
                <a:lnTo>
                  <a:pt x="1731" y="164"/>
                </a:lnTo>
                <a:lnTo>
                  <a:pt x="1728" y="156"/>
                </a:lnTo>
                <a:lnTo>
                  <a:pt x="1723" y="148"/>
                </a:lnTo>
                <a:lnTo>
                  <a:pt x="1719" y="142"/>
                </a:lnTo>
                <a:lnTo>
                  <a:pt x="1713" y="136"/>
                </a:lnTo>
                <a:lnTo>
                  <a:pt x="1708" y="132"/>
                </a:lnTo>
                <a:lnTo>
                  <a:pt x="1701" y="128"/>
                </a:lnTo>
                <a:lnTo>
                  <a:pt x="1694" y="124"/>
                </a:lnTo>
                <a:lnTo>
                  <a:pt x="1686" y="122"/>
                </a:lnTo>
                <a:lnTo>
                  <a:pt x="1678" y="122"/>
                </a:lnTo>
                <a:close/>
                <a:moveTo>
                  <a:pt x="2090" y="788"/>
                </a:moveTo>
                <a:lnTo>
                  <a:pt x="2069" y="635"/>
                </a:lnTo>
                <a:lnTo>
                  <a:pt x="1942" y="635"/>
                </a:lnTo>
                <a:lnTo>
                  <a:pt x="1921" y="788"/>
                </a:lnTo>
                <a:lnTo>
                  <a:pt x="1854" y="788"/>
                </a:lnTo>
                <a:lnTo>
                  <a:pt x="1975" y="18"/>
                </a:lnTo>
                <a:lnTo>
                  <a:pt x="2037" y="18"/>
                </a:lnTo>
                <a:lnTo>
                  <a:pt x="2160" y="788"/>
                </a:lnTo>
                <a:lnTo>
                  <a:pt x="2090" y="788"/>
                </a:lnTo>
                <a:close/>
                <a:moveTo>
                  <a:pt x="2026" y="323"/>
                </a:moveTo>
                <a:lnTo>
                  <a:pt x="2015" y="250"/>
                </a:lnTo>
                <a:lnTo>
                  <a:pt x="2010" y="210"/>
                </a:lnTo>
                <a:lnTo>
                  <a:pt x="2006" y="170"/>
                </a:lnTo>
                <a:lnTo>
                  <a:pt x="2001" y="210"/>
                </a:lnTo>
                <a:lnTo>
                  <a:pt x="1996" y="250"/>
                </a:lnTo>
                <a:lnTo>
                  <a:pt x="1986" y="325"/>
                </a:lnTo>
                <a:lnTo>
                  <a:pt x="1957" y="529"/>
                </a:lnTo>
                <a:lnTo>
                  <a:pt x="2053" y="529"/>
                </a:lnTo>
                <a:lnTo>
                  <a:pt x="2026" y="323"/>
                </a:lnTo>
                <a:close/>
                <a:moveTo>
                  <a:pt x="2419" y="788"/>
                </a:moveTo>
                <a:lnTo>
                  <a:pt x="2323" y="431"/>
                </a:lnTo>
                <a:lnTo>
                  <a:pt x="2285" y="527"/>
                </a:lnTo>
                <a:lnTo>
                  <a:pt x="2285" y="788"/>
                </a:lnTo>
                <a:lnTo>
                  <a:pt x="2220" y="788"/>
                </a:lnTo>
                <a:lnTo>
                  <a:pt x="2220" y="18"/>
                </a:lnTo>
                <a:lnTo>
                  <a:pt x="2285" y="18"/>
                </a:lnTo>
                <a:lnTo>
                  <a:pt x="2285" y="347"/>
                </a:lnTo>
                <a:lnTo>
                  <a:pt x="2410" y="18"/>
                </a:lnTo>
                <a:lnTo>
                  <a:pt x="2492" y="18"/>
                </a:lnTo>
                <a:lnTo>
                  <a:pt x="2363" y="333"/>
                </a:lnTo>
                <a:lnTo>
                  <a:pt x="2498" y="788"/>
                </a:lnTo>
                <a:lnTo>
                  <a:pt x="2419" y="788"/>
                </a:lnTo>
                <a:close/>
                <a:moveTo>
                  <a:pt x="2558" y="788"/>
                </a:moveTo>
                <a:lnTo>
                  <a:pt x="2558" y="18"/>
                </a:lnTo>
                <a:lnTo>
                  <a:pt x="2786" y="18"/>
                </a:lnTo>
                <a:lnTo>
                  <a:pt x="2786" y="126"/>
                </a:lnTo>
                <a:lnTo>
                  <a:pt x="2623" y="126"/>
                </a:lnTo>
                <a:lnTo>
                  <a:pt x="2623" y="341"/>
                </a:lnTo>
                <a:lnTo>
                  <a:pt x="2756" y="341"/>
                </a:lnTo>
                <a:lnTo>
                  <a:pt x="2756" y="445"/>
                </a:lnTo>
                <a:lnTo>
                  <a:pt x="2623" y="445"/>
                </a:lnTo>
                <a:lnTo>
                  <a:pt x="2623" y="683"/>
                </a:lnTo>
                <a:lnTo>
                  <a:pt x="2786" y="683"/>
                </a:lnTo>
                <a:lnTo>
                  <a:pt x="2786" y="788"/>
                </a:lnTo>
                <a:lnTo>
                  <a:pt x="2558" y="788"/>
                </a:lnTo>
                <a:close/>
                <a:moveTo>
                  <a:pt x="2939" y="18"/>
                </a:moveTo>
                <a:lnTo>
                  <a:pt x="3030" y="439"/>
                </a:lnTo>
                <a:lnTo>
                  <a:pt x="3038" y="477"/>
                </a:lnTo>
                <a:lnTo>
                  <a:pt x="3042" y="495"/>
                </a:lnTo>
                <a:lnTo>
                  <a:pt x="3046" y="515"/>
                </a:lnTo>
                <a:lnTo>
                  <a:pt x="3053" y="553"/>
                </a:lnTo>
                <a:lnTo>
                  <a:pt x="3060" y="595"/>
                </a:lnTo>
                <a:lnTo>
                  <a:pt x="3060" y="509"/>
                </a:lnTo>
                <a:lnTo>
                  <a:pt x="3059" y="421"/>
                </a:lnTo>
                <a:lnTo>
                  <a:pt x="3059" y="18"/>
                </a:lnTo>
                <a:lnTo>
                  <a:pt x="3124" y="18"/>
                </a:lnTo>
                <a:lnTo>
                  <a:pt x="3124" y="788"/>
                </a:lnTo>
                <a:lnTo>
                  <a:pt x="3046" y="788"/>
                </a:lnTo>
                <a:lnTo>
                  <a:pt x="2954" y="369"/>
                </a:lnTo>
                <a:lnTo>
                  <a:pt x="2946" y="331"/>
                </a:lnTo>
                <a:lnTo>
                  <a:pt x="2938" y="293"/>
                </a:lnTo>
                <a:lnTo>
                  <a:pt x="2931" y="255"/>
                </a:lnTo>
                <a:lnTo>
                  <a:pt x="2923" y="214"/>
                </a:lnTo>
                <a:lnTo>
                  <a:pt x="2924" y="389"/>
                </a:lnTo>
                <a:lnTo>
                  <a:pt x="2924" y="790"/>
                </a:lnTo>
                <a:lnTo>
                  <a:pt x="2859" y="790"/>
                </a:lnTo>
                <a:lnTo>
                  <a:pt x="2859" y="18"/>
                </a:lnTo>
                <a:lnTo>
                  <a:pt x="2939" y="18"/>
                </a:lnTo>
                <a:close/>
                <a:moveTo>
                  <a:pt x="3306" y="18"/>
                </a:moveTo>
                <a:lnTo>
                  <a:pt x="3396" y="425"/>
                </a:lnTo>
                <a:lnTo>
                  <a:pt x="3404" y="463"/>
                </a:lnTo>
                <a:lnTo>
                  <a:pt x="3408" y="481"/>
                </a:lnTo>
                <a:lnTo>
                  <a:pt x="3412" y="501"/>
                </a:lnTo>
                <a:lnTo>
                  <a:pt x="3419" y="539"/>
                </a:lnTo>
                <a:lnTo>
                  <a:pt x="3426" y="581"/>
                </a:lnTo>
                <a:lnTo>
                  <a:pt x="3426" y="495"/>
                </a:lnTo>
                <a:lnTo>
                  <a:pt x="3426" y="407"/>
                </a:lnTo>
                <a:lnTo>
                  <a:pt x="3426" y="18"/>
                </a:lnTo>
                <a:lnTo>
                  <a:pt x="3491" y="18"/>
                </a:lnTo>
                <a:lnTo>
                  <a:pt x="3491" y="788"/>
                </a:lnTo>
                <a:lnTo>
                  <a:pt x="3412" y="788"/>
                </a:lnTo>
                <a:lnTo>
                  <a:pt x="3320" y="383"/>
                </a:lnTo>
                <a:lnTo>
                  <a:pt x="3312" y="345"/>
                </a:lnTo>
                <a:lnTo>
                  <a:pt x="3305" y="307"/>
                </a:lnTo>
                <a:lnTo>
                  <a:pt x="3297" y="269"/>
                </a:lnTo>
                <a:lnTo>
                  <a:pt x="3290" y="228"/>
                </a:lnTo>
                <a:lnTo>
                  <a:pt x="3290" y="403"/>
                </a:lnTo>
                <a:lnTo>
                  <a:pt x="3290" y="788"/>
                </a:lnTo>
                <a:lnTo>
                  <a:pt x="3226" y="788"/>
                </a:lnTo>
                <a:lnTo>
                  <a:pt x="3226" y="18"/>
                </a:lnTo>
                <a:lnTo>
                  <a:pt x="3306" y="18"/>
                </a:lnTo>
                <a:close/>
                <a:moveTo>
                  <a:pt x="3618" y="735"/>
                </a:moveTo>
                <a:lnTo>
                  <a:pt x="3611" y="719"/>
                </a:lnTo>
                <a:lnTo>
                  <a:pt x="3605" y="701"/>
                </a:lnTo>
                <a:lnTo>
                  <a:pt x="3599" y="681"/>
                </a:lnTo>
                <a:lnTo>
                  <a:pt x="3597" y="669"/>
                </a:lnTo>
                <a:lnTo>
                  <a:pt x="3595" y="659"/>
                </a:lnTo>
                <a:lnTo>
                  <a:pt x="3591" y="635"/>
                </a:lnTo>
                <a:lnTo>
                  <a:pt x="3589" y="609"/>
                </a:lnTo>
                <a:lnTo>
                  <a:pt x="3588" y="595"/>
                </a:lnTo>
                <a:lnTo>
                  <a:pt x="3587" y="581"/>
                </a:lnTo>
                <a:lnTo>
                  <a:pt x="3587" y="549"/>
                </a:lnTo>
                <a:lnTo>
                  <a:pt x="3587" y="18"/>
                </a:lnTo>
                <a:lnTo>
                  <a:pt x="3652" y="18"/>
                </a:lnTo>
                <a:lnTo>
                  <a:pt x="3652" y="543"/>
                </a:lnTo>
                <a:lnTo>
                  <a:pt x="3652" y="563"/>
                </a:lnTo>
                <a:lnTo>
                  <a:pt x="3652" y="581"/>
                </a:lnTo>
                <a:lnTo>
                  <a:pt x="3653" y="597"/>
                </a:lnTo>
                <a:lnTo>
                  <a:pt x="3655" y="611"/>
                </a:lnTo>
                <a:lnTo>
                  <a:pt x="3657" y="625"/>
                </a:lnTo>
                <a:lnTo>
                  <a:pt x="3659" y="637"/>
                </a:lnTo>
                <a:lnTo>
                  <a:pt x="3662" y="649"/>
                </a:lnTo>
                <a:lnTo>
                  <a:pt x="3665" y="659"/>
                </a:lnTo>
                <a:lnTo>
                  <a:pt x="3669" y="667"/>
                </a:lnTo>
                <a:lnTo>
                  <a:pt x="3674" y="675"/>
                </a:lnTo>
                <a:lnTo>
                  <a:pt x="3679" y="683"/>
                </a:lnTo>
                <a:lnTo>
                  <a:pt x="3685" y="689"/>
                </a:lnTo>
                <a:lnTo>
                  <a:pt x="3688" y="691"/>
                </a:lnTo>
                <a:lnTo>
                  <a:pt x="3692" y="693"/>
                </a:lnTo>
                <a:lnTo>
                  <a:pt x="3699" y="697"/>
                </a:lnTo>
                <a:lnTo>
                  <a:pt x="3706" y="699"/>
                </a:lnTo>
                <a:lnTo>
                  <a:pt x="3715" y="699"/>
                </a:lnTo>
                <a:lnTo>
                  <a:pt x="3723" y="699"/>
                </a:lnTo>
                <a:lnTo>
                  <a:pt x="3731" y="697"/>
                </a:lnTo>
                <a:lnTo>
                  <a:pt x="3738" y="693"/>
                </a:lnTo>
                <a:lnTo>
                  <a:pt x="3744" y="689"/>
                </a:lnTo>
                <a:lnTo>
                  <a:pt x="3750" y="683"/>
                </a:lnTo>
                <a:lnTo>
                  <a:pt x="3755" y="675"/>
                </a:lnTo>
                <a:lnTo>
                  <a:pt x="3760" y="667"/>
                </a:lnTo>
                <a:lnTo>
                  <a:pt x="3764" y="659"/>
                </a:lnTo>
                <a:lnTo>
                  <a:pt x="3768" y="649"/>
                </a:lnTo>
                <a:lnTo>
                  <a:pt x="3770" y="637"/>
                </a:lnTo>
                <a:lnTo>
                  <a:pt x="3773" y="625"/>
                </a:lnTo>
                <a:lnTo>
                  <a:pt x="3775" y="613"/>
                </a:lnTo>
                <a:lnTo>
                  <a:pt x="3776" y="597"/>
                </a:lnTo>
                <a:lnTo>
                  <a:pt x="3777" y="581"/>
                </a:lnTo>
                <a:lnTo>
                  <a:pt x="3778" y="563"/>
                </a:lnTo>
                <a:lnTo>
                  <a:pt x="3778" y="543"/>
                </a:lnTo>
                <a:lnTo>
                  <a:pt x="3778" y="18"/>
                </a:lnTo>
                <a:lnTo>
                  <a:pt x="3843" y="18"/>
                </a:lnTo>
                <a:lnTo>
                  <a:pt x="3843" y="549"/>
                </a:lnTo>
                <a:lnTo>
                  <a:pt x="3843" y="581"/>
                </a:lnTo>
                <a:lnTo>
                  <a:pt x="3842" y="595"/>
                </a:lnTo>
                <a:lnTo>
                  <a:pt x="3841" y="609"/>
                </a:lnTo>
                <a:lnTo>
                  <a:pt x="3838" y="635"/>
                </a:lnTo>
                <a:lnTo>
                  <a:pt x="3835" y="659"/>
                </a:lnTo>
                <a:lnTo>
                  <a:pt x="3833" y="669"/>
                </a:lnTo>
                <a:lnTo>
                  <a:pt x="3830" y="681"/>
                </a:lnTo>
                <a:lnTo>
                  <a:pt x="3825" y="701"/>
                </a:lnTo>
                <a:lnTo>
                  <a:pt x="3822" y="709"/>
                </a:lnTo>
                <a:lnTo>
                  <a:pt x="3819" y="719"/>
                </a:lnTo>
                <a:lnTo>
                  <a:pt x="3815" y="727"/>
                </a:lnTo>
                <a:lnTo>
                  <a:pt x="3812" y="735"/>
                </a:lnTo>
                <a:lnTo>
                  <a:pt x="3807" y="744"/>
                </a:lnTo>
                <a:lnTo>
                  <a:pt x="3802" y="752"/>
                </a:lnTo>
                <a:lnTo>
                  <a:pt x="3792" y="766"/>
                </a:lnTo>
                <a:lnTo>
                  <a:pt x="3781" y="778"/>
                </a:lnTo>
                <a:lnTo>
                  <a:pt x="3775" y="784"/>
                </a:lnTo>
                <a:lnTo>
                  <a:pt x="3769" y="788"/>
                </a:lnTo>
                <a:lnTo>
                  <a:pt x="3757" y="796"/>
                </a:lnTo>
                <a:lnTo>
                  <a:pt x="3750" y="800"/>
                </a:lnTo>
                <a:lnTo>
                  <a:pt x="3743" y="802"/>
                </a:lnTo>
                <a:lnTo>
                  <a:pt x="3729" y="806"/>
                </a:lnTo>
                <a:lnTo>
                  <a:pt x="3722" y="806"/>
                </a:lnTo>
                <a:lnTo>
                  <a:pt x="3715" y="806"/>
                </a:lnTo>
                <a:lnTo>
                  <a:pt x="3700" y="806"/>
                </a:lnTo>
                <a:lnTo>
                  <a:pt x="3686" y="802"/>
                </a:lnTo>
                <a:lnTo>
                  <a:pt x="3679" y="800"/>
                </a:lnTo>
                <a:lnTo>
                  <a:pt x="3673" y="796"/>
                </a:lnTo>
                <a:lnTo>
                  <a:pt x="3660" y="788"/>
                </a:lnTo>
                <a:lnTo>
                  <a:pt x="3648" y="778"/>
                </a:lnTo>
                <a:lnTo>
                  <a:pt x="3637" y="766"/>
                </a:lnTo>
                <a:lnTo>
                  <a:pt x="3627" y="750"/>
                </a:lnTo>
                <a:lnTo>
                  <a:pt x="3623" y="742"/>
                </a:lnTo>
                <a:lnTo>
                  <a:pt x="3618" y="735"/>
                </a:lnTo>
                <a:close/>
                <a:moveTo>
                  <a:pt x="4052" y="806"/>
                </a:moveTo>
                <a:lnTo>
                  <a:pt x="4036" y="806"/>
                </a:lnTo>
                <a:lnTo>
                  <a:pt x="4020" y="802"/>
                </a:lnTo>
                <a:lnTo>
                  <a:pt x="4006" y="796"/>
                </a:lnTo>
                <a:lnTo>
                  <a:pt x="4000" y="792"/>
                </a:lnTo>
                <a:lnTo>
                  <a:pt x="3993" y="788"/>
                </a:lnTo>
                <a:lnTo>
                  <a:pt x="3981" y="780"/>
                </a:lnTo>
                <a:lnTo>
                  <a:pt x="3975" y="774"/>
                </a:lnTo>
                <a:lnTo>
                  <a:pt x="3970" y="768"/>
                </a:lnTo>
                <a:lnTo>
                  <a:pt x="3960" y="756"/>
                </a:lnTo>
                <a:lnTo>
                  <a:pt x="3956" y="748"/>
                </a:lnTo>
                <a:lnTo>
                  <a:pt x="3951" y="740"/>
                </a:lnTo>
                <a:lnTo>
                  <a:pt x="3947" y="733"/>
                </a:lnTo>
                <a:lnTo>
                  <a:pt x="3943" y="725"/>
                </a:lnTo>
                <a:lnTo>
                  <a:pt x="3939" y="717"/>
                </a:lnTo>
                <a:lnTo>
                  <a:pt x="3936" y="707"/>
                </a:lnTo>
                <a:lnTo>
                  <a:pt x="3930" y="687"/>
                </a:lnTo>
                <a:lnTo>
                  <a:pt x="3926" y="667"/>
                </a:lnTo>
                <a:lnTo>
                  <a:pt x="3924" y="657"/>
                </a:lnTo>
                <a:lnTo>
                  <a:pt x="3922" y="645"/>
                </a:lnTo>
                <a:lnTo>
                  <a:pt x="3919" y="623"/>
                </a:lnTo>
                <a:lnTo>
                  <a:pt x="3918" y="599"/>
                </a:lnTo>
                <a:lnTo>
                  <a:pt x="3917" y="585"/>
                </a:lnTo>
                <a:lnTo>
                  <a:pt x="3917" y="573"/>
                </a:lnTo>
                <a:lnTo>
                  <a:pt x="3980" y="545"/>
                </a:lnTo>
                <a:lnTo>
                  <a:pt x="3981" y="567"/>
                </a:lnTo>
                <a:lnTo>
                  <a:pt x="3982" y="587"/>
                </a:lnTo>
                <a:lnTo>
                  <a:pt x="3984" y="603"/>
                </a:lnTo>
                <a:lnTo>
                  <a:pt x="3986" y="619"/>
                </a:lnTo>
                <a:lnTo>
                  <a:pt x="3988" y="627"/>
                </a:lnTo>
                <a:lnTo>
                  <a:pt x="3989" y="635"/>
                </a:lnTo>
                <a:lnTo>
                  <a:pt x="3993" y="647"/>
                </a:lnTo>
                <a:lnTo>
                  <a:pt x="3997" y="659"/>
                </a:lnTo>
                <a:lnTo>
                  <a:pt x="4001" y="667"/>
                </a:lnTo>
                <a:lnTo>
                  <a:pt x="4006" y="677"/>
                </a:lnTo>
                <a:lnTo>
                  <a:pt x="4012" y="683"/>
                </a:lnTo>
                <a:lnTo>
                  <a:pt x="4018" y="689"/>
                </a:lnTo>
                <a:lnTo>
                  <a:pt x="4025" y="693"/>
                </a:lnTo>
                <a:lnTo>
                  <a:pt x="4032" y="697"/>
                </a:lnTo>
                <a:lnTo>
                  <a:pt x="4039" y="699"/>
                </a:lnTo>
                <a:lnTo>
                  <a:pt x="4047" y="701"/>
                </a:lnTo>
                <a:lnTo>
                  <a:pt x="4056" y="701"/>
                </a:lnTo>
                <a:lnTo>
                  <a:pt x="4063" y="701"/>
                </a:lnTo>
                <a:lnTo>
                  <a:pt x="4070" y="699"/>
                </a:lnTo>
                <a:lnTo>
                  <a:pt x="4077" y="697"/>
                </a:lnTo>
                <a:lnTo>
                  <a:pt x="4083" y="695"/>
                </a:lnTo>
                <a:lnTo>
                  <a:pt x="4089" y="691"/>
                </a:lnTo>
                <a:lnTo>
                  <a:pt x="4095" y="685"/>
                </a:lnTo>
                <a:lnTo>
                  <a:pt x="4100" y="679"/>
                </a:lnTo>
                <a:lnTo>
                  <a:pt x="4105" y="673"/>
                </a:lnTo>
                <a:lnTo>
                  <a:pt x="4109" y="665"/>
                </a:lnTo>
                <a:lnTo>
                  <a:pt x="4113" y="657"/>
                </a:lnTo>
                <a:lnTo>
                  <a:pt x="4116" y="649"/>
                </a:lnTo>
                <a:lnTo>
                  <a:pt x="4119" y="639"/>
                </a:lnTo>
                <a:lnTo>
                  <a:pt x="4121" y="627"/>
                </a:lnTo>
                <a:lnTo>
                  <a:pt x="4122" y="623"/>
                </a:lnTo>
                <a:lnTo>
                  <a:pt x="4123" y="617"/>
                </a:lnTo>
                <a:lnTo>
                  <a:pt x="4124" y="605"/>
                </a:lnTo>
                <a:lnTo>
                  <a:pt x="4124" y="591"/>
                </a:lnTo>
                <a:lnTo>
                  <a:pt x="4124" y="581"/>
                </a:lnTo>
                <a:lnTo>
                  <a:pt x="4123" y="571"/>
                </a:lnTo>
                <a:lnTo>
                  <a:pt x="4122" y="563"/>
                </a:lnTo>
                <a:lnTo>
                  <a:pt x="4121" y="553"/>
                </a:lnTo>
                <a:lnTo>
                  <a:pt x="4119" y="545"/>
                </a:lnTo>
                <a:lnTo>
                  <a:pt x="4117" y="537"/>
                </a:lnTo>
                <a:lnTo>
                  <a:pt x="4115" y="529"/>
                </a:lnTo>
                <a:lnTo>
                  <a:pt x="4112" y="521"/>
                </a:lnTo>
                <a:lnTo>
                  <a:pt x="4104" y="505"/>
                </a:lnTo>
                <a:lnTo>
                  <a:pt x="4100" y="497"/>
                </a:lnTo>
                <a:lnTo>
                  <a:pt x="4095" y="491"/>
                </a:lnTo>
                <a:lnTo>
                  <a:pt x="4084" y="477"/>
                </a:lnTo>
                <a:lnTo>
                  <a:pt x="4071" y="465"/>
                </a:lnTo>
                <a:lnTo>
                  <a:pt x="4007" y="407"/>
                </a:lnTo>
                <a:lnTo>
                  <a:pt x="3998" y="399"/>
                </a:lnTo>
                <a:lnTo>
                  <a:pt x="3988" y="389"/>
                </a:lnTo>
                <a:lnTo>
                  <a:pt x="3972" y="369"/>
                </a:lnTo>
                <a:lnTo>
                  <a:pt x="3958" y="349"/>
                </a:lnTo>
                <a:lnTo>
                  <a:pt x="3953" y="337"/>
                </a:lnTo>
                <a:lnTo>
                  <a:pt x="3947" y="325"/>
                </a:lnTo>
                <a:lnTo>
                  <a:pt x="3942" y="313"/>
                </a:lnTo>
                <a:lnTo>
                  <a:pt x="3937" y="299"/>
                </a:lnTo>
                <a:lnTo>
                  <a:pt x="3934" y="285"/>
                </a:lnTo>
                <a:lnTo>
                  <a:pt x="3931" y="269"/>
                </a:lnTo>
                <a:lnTo>
                  <a:pt x="3929" y="253"/>
                </a:lnTo>
                <a:lnTo>
                  <a:pt x="3928" y="246"/>
                </a:lnTo>
                <a:lnTo>
                  <a:pt x="3927" y="238"/>
                </a:lnTo>
                <a:lnTo>
                  <a:pt x="3927" y="220"/>
                </a:lnTo>
                <a:lnTo>
                  <a:pt x="3926" y="200"/>
                </a:lnTo>
                <a:lnTo>
                  <a:pt x="3926" y="188"/>
                </a:lnTo>
                <a:lnTo>
                  <a:pt x="3927" y="176"/>
                </a:lnTo>
                <a:lnTo>
                  <a:pt x="3928" y="164"/>
                </a:lnTo>
                <a:lnTo>
                  <a:pt x="3929" y="152"/>
                </a:lnTo>
                <a:lnTo>
                  <a:pt x="3930" y="142"/>
                </a:lnTo>
                <a:lnTo>
                  <a:pt x="3932" y="132"/>
                </a:lnTo>
                <a:lnTo>
                  <a:pt x="3936" y="112"/>
                </a:lnTo>
                <a:lnTo>
                  <a:pt x="3939" y="102"/>
                </a:lnTo>
                <a:lnTo>
                  <a:pt x="3942" y="94"/>
                </a:lnTo>
                <a:lnTo>
                  <a:pt x="3949" y="78"/>
                </a:lnTo>
                <a:lnTo>
                  <a:pt x="3957" y="62"/>
                </a:lnTo>
                <a:lnTo>
                  <a:pt x="3961" y="56"/>
                </a:lnTo>
                <a:lnTo>
                  <a:pt x="3965" y="50"/>
                </a:lnTo>
                <a:lnTo>
                  <a:pt x="3974" y="38"/>
                </a:lnTo>
                <a:lnTo>
                  <a:pt x="3984" y="28"/>
                </a:lnTo>
                <a:lnTo>
                  <a:pt x="3994" y="20"/>
                </a:lnTo>
                <a:lnTo>
                  <a:pt x="4005" y="12"/>
                </a:lnTo>
                <a:lnTo>
                  <a:pt x="4017" y="6"/>
                </a:lnTo>
                <a:lnTo>
                  <a:pt x="4029" y="4"/>
                </a:lnTo>
                <a:lnTo>
                  <a:pt x="4042" y="0"/>
                </a:lnTo>
                <a:lnTo>
                  <a:pt x="4055" y="0"/>
                </a:lnTo>
                <a:lnTo>
                  <a:pt x="4070" y="2"/>
                </a:lnTo>
                <a:lnTo>
                  <a:pt x="4085" y="4"/>
                </a:lnTo>
                <a:lnTo>
                  <a:pt x="4098" y="10"/>
                </a:lnTo>
                <a:lnTo>
                  <a:pt x="4104" y="14"/>
                </a:lnTo>
                <a:lnTo>
                  <a:pt x="4110" y="18"/>
                </a:lnTo>
                <a:lnTo>
                  <a:pt x="4122" y="26"/>
                </a:lnTo>
                <a:lnTo>
                  <a:pt x="4132" y="38"/>
                </a:lnTo>
                <a:lnTo>
                  <a:pt x="4141" y="50"/>
                </a:lnTo>
                <a:lnTo>
                  <a:pt x="4149" y="64"/>
                </a:lnTo>
                <a:lnTo>
                  <a:pt x="4153" y="72"/>
                </a:lnTo>
                <a:lnTo>
                  <a:pt x="4156" y="78"/>
                </a:lnTo>
                <a:lnTo>
                  <a:pt x="4159" y="86"/>
                </a:lnTo>
                <a:lnTo>
                  <a:pt x="4162" y="94"/>
                </a:lnTo>
                <a:lnTo>
                  <a:pt x="4167" y="112"/>
                </a:lnTo>
                <a:lnTo>
                  <a:pt x="4172" y="128"/>
                </a:lnTo>
                <a:lnTo>
                  <a:pt x="4175" y="146"/>
                </a:lnTo>
                <a:lnTo>
                  <a:pt x="4177" y="166"/>
                </a:lnTo>
                <a:lnTo>
                  <a:pt x="4179" y="184"/>
                </a:lnTo>
                <a:lnTo>
                  <a:pt x="4179" y="202"/>
                </a:lnTo>
                <a:lnTo>
                  <a:pt x="4117" y="228"/>
                </a:lnTo>
                <a:lnTo>
                  <a:pt x="4117" y="212"/>
                </a:lnTo>
                <a:lnTo>
                  <a:pt x="4115" y="198"/>
                </a:lnTo>
                <a:lnTo>
                  <a:pt x="4114" y="186"/>
                </a:lnTo>
                <a:lnTo>
                  <a:pt x="4112" y="172"/>
                </a:lnTo>
                <a:lnTo>
                  <a:pt x="4109" y="162"/>
                </a:lnTo>
                <a:lnTo>
                  <a:pt x="4106" y="152"/>
                </a:lnTo>
                <a:lnTo>
                  <a:pt x="4103" y="142"/>
                </a:lnTo>
                <a:lnTo>
                  <a:pt x="4099" y="136"/>
                </a:lnTo>
                <a:lnTo>
                  <a:pt x="4095" y="128"/>
                </a:lnTo>
                <a:lnTo>
                  <a:pt x="4090" y="122"/>
                </a:lnTo>
                <a:lnTo>
                  <a:pt x="4085" y="118"/>
                </a:lnTo>
                <a:lnTo>
                  <a:pt x="4079" y="114"/>
                </a:lnTo>
                <a:lnTo>
                  <a:pt x="4073" y="110"/>
                </a:lnTo>
                <a:lnTo>
                  <a:pt x="4067" y="108"/>
                </a:lnTo>
                <a:lnTo>
                  <a:pt x="4060" y="108"/>
                </a:lnTo>
                <a:lnTo>
                  <a:pt x="4052" y="106"/>
                </a:lnTo>
                <a:lnTo>
                  <a:pt x="4040" y="108"/>
                </a:lnTo>
                <a:lnTo>
                  <a:pt x="4028" y="112"/>
                </a:lnTo>
                <a:lnTo>
                  <a:pt x="4023" y="116"/>
                </a:lnTo>
                <a:lnTo>
                  <a:pt x="4018" y="120"/>
                </a:lnTo>
                <a:lnTo>
                  <a:pt x="4013" y="124"/>
                </a:lnTo>
                <a:lnTo>
                  <a:pt x="4009" y="128"/>
                </a:lnTo>
                <a:lnTo>
                  <a:pt x="4005" y="134"/>
                </a:lnTo>
                <a:lnTo>
                  <a:pt x="4002" y="140"/>
                </a:lnTo>
                <a:lnTo>
                  <a:pt x="3999" y="148"/>
                </a:lnTo>
                <a:lnTo>
                  <a:pt x="3996" y="156"/>
                </a:lnTo>
                <a:lnTo>
                  <a:pt x="3994" y="164"/>
                </a:lnTo>
                <a:lnTo>
                  <a:pt x="3993" y="174"/>
                </a:lnTo>
                <a:lnTo>
                  <a:pt x="3992" y="184"/>
                </a:lnTo>
                <a:lnTo>
                  <a:pt x="3992" y="194"/>
                </a:lnTo>
                <a:lnTo>
                  <a:pt x="3992" y="204"/>
                </a:lnTo>
                <a:lnTo>
                  <a:pt x="3992" y="214"/>
                </a:lnTo>
                <a:lnTo>
                  <a:pt x="3993" y="224"/>
                </a:lnTo>
                <a:lnTo>
                  <a:pt x="3994" y="232"/>
                </a:lnTo>
                <a:lnTo>
                  <a:pt x="3996" y="240"/>
                </a:lnTo>
                <a:lnTo>
                  <a:pt x="3998" y="248"/>
                </a:lnTo>
                <a:lnTo>
                  <a:pt x="4001" y="255"/>
                </a:lnTo>
                <a:lnTo>
                  <a:pt x="4003" y="261"/>
                </a:lnTo>
                <a:lnTo>
                  <a:pt x="4007" y="267"/>
                </a:lnTo>
                <a:lnTo>
                  <a:pt x="4010" y="273"/>
                </a:lnTo>
                <a:lnTo>
                  <a:pt x="4019" y="285"/>
                </a:lnTo>
                <a:lnTo>
                  <a:pt x="4029" y="297"/>
                </a:lnTo>
                <a:lnTo>
                  <a:pt x="4041" y="309"/>
                </a:lnTo>
                <a:lnTo>
                  <a:pt x="4103" y="363"/>
                </a:lnTo>
                <a:lnTo>
                  <a:pt x="4113" y="373"/>
                </a:lnTo>
                <a:lnTo>
                  <a:pt x="4123" y="383"/>
                </a:lnTo>
                <a:lnTo>
                  <a:pt x="4133" y="393"/>
                </a:lnTo>
                <a:lnTo>
                  <a:pt x="4141" y="405"/>
                </a:lnTo>
                <a:lnTo>
                  <a:pt x="4149" y="417"/>
                </a:lnTo>
                <a:lnTo>
                  <a:pt x="4156" y="427"/>
                </a:lnTo>
                <a:lnTo>
                  <a:pt x="4162" y="441"/>
                </a:lnTo>
                <a:lnTo>
                  <a:pt x="4168" y="453"/>
                </a:lnTo>
                <a:lnTo>
                  <a:pt x="4173" y="467"/>
                </a:lnTo>
                <a:lnTo>
                  <a:pt x="4177" y="481"/>
                </a:lnTo>
                <a:lnTo>
                  <a:pt x="4181" y="495"/>
                </a:lnTo>
                <a:lnTo>
                  <a:pt x="4184" y="511"/>
                </a:lnTo>
                <a:lnTo>
                  <a:pt x="4186" y="527"/>
                </a:lnTo>
                <a:lnTo>
                  <a:pt x="4187" y="537"/>
                </a:lnTo>
                <a:lnTo>
                  <a:pt x="4187" y="545"/>
                </a:lnTo>
                <a:lnTo>
                  <a:pt x="4188" y="563"/>
                </a:lnTo>
                <a:lnTo>
                  <a:pt x="4189" y="583"/>
                </a:lnTo>
                <a:lnTo>
                  <a:pt x="4188" y="609"/>
                </a:lnTo>
                <a:lnTo>
                  <a:pt x="4186" y="633"/>
                </a:lnTo>
                <a:lnTo>
                  <a:pt x="4185" y="645"/>
                </a:lnTo>
                <a:lnTo>
                  <a:pt x="4183" y="655"/>
                </a:lnTo>
                <a:lnTo>
                  <a:pt x="4181" y="667"/>
                </a:lnTo>
                <a:lnTo>
                  <a:pt x="4179" y="677"/>
                </a:lnTo>
                <a:lnTo>
                  <a:pt x="4177" y="687"/>
                </a:lnTo>
                <a:lnTo>
                  <a:pt x="4174" y="697"/>
                </a:lnTo>
                <a:lnTo>
                  <a:pt x="4167" y="715"/>
                </a:lnTo>
                <a:lnTo>
                  <a:pt x="4164" y="723"/>
                </a:lnTo>
                <a:lnTo>
                  <a:pt x="4160" y="733"/>
                </a:lnTo>
                <a:lnTo>
                  <a:pt x="4152" y="746"/>
                </a:lnTo>
                <a:lnTo>
                  <a:pt x="4147" y="754"/>
                </a:lnTo>
                <a:lnTo>
                  <a:pt x="4142" y="760"/>
                </a:lnTo>
                <a:lnTo>
                  <a:pt x="4137" y="766"/>
                </a:lnTo>
                <a:lnTo>
                  <a:pt x="4132" y="772"/>
                </a:lnTo>
                <a:lnTo>
                  <a:pt x="4121" y="782"/>
                </a:lnTo>
                <a:lnTo>
                  <a:pt x="4109" y="790"/>
                </a:lnTo>
                <a:lnTo>
                  <a:pt x="4096" y="798"/>
                </a:lnTo>
                <a:lnTo>
                  <a:pt x="4082" y="802"/>
                </a:lnTo>
                <a:lnTo>
                  <a:pt x="4075" y="804"/>
                </a:lnTo>
                <a:lnTo>
                  <a:pt x="4068" y="804"/>
                </a:lnTo>
                <a:lnTo>
                  <a:pt x="4052" y="806"/>
                </a:lnTo>
                <a:close/>
                <a:moveTo>
                  <a:pt x="1669" y="1273"/>
                </a:moveTo>
                <a:lnTo>
                  <a:pt x="1669" y="1936"/>
                </a:lnTo>
                <a:lnTo>
                  <a:pt x="1604" y="1936"/>
                </a:lnTo>
                <a:lnTo>
                  <a:pt x="1604" y="1273"/>
                </a:lnTo>
                <a:lnTo>
                  <a:pt x="1506" y="1273"/>
                </a:lnTo>
                <a:lnTo>
                  <a:pt x="1506" y="1166"/>
                </a:lnTo>
                <a:lnTo>
                  <a:pt x="1767" y="1166"/>
                </a:lnTo>
                <a:lnTo>
                  <a:pt x="1767" y="1273"/>
                </a:lnTo>
                <a:lnTo>
                  <a:pt x="1669" y="1273"/>
                </a:lnTo>
                <a:close/>
                <a:moveTo>
                  <a:pt x="1832" y="1936"/>
                </a:moveTo>
                <a:lnTo>
                  <a:pt x="1832" y="1166"/>
                </a:lnTo>
                <a:lnTo>
                  <a:pt x="2060" y="1166"/>
                </a:lnTo>
                <a:lnTo>
                  <a:pt x="2060" y="1273"/>
                </a:lnTo>
                <a:lnTo>
                  <a:pt x="1897" y="1273"/>
                </a:lnTo>
                <a:lnTo>
                  <a:pt x="1897" y="1489"/>
                </a:lnTo>
                <a:lnTo>
                  <a:pt x="2030" y="1489"/>
                </a:lnTo>
                <a:lnTo>
                  <a:pt x="2030" y="1593"/>
                </a:lnTo>
                <a:lnTo>
                  <a:pt x="1897" y="1593"/>
                </a:lnTo>
                <a:lnTo>
                  <a:pt x="1897" y="1828"/>
                </a:lnTo>
                <a:lnTo>
                  <a:pt x="2060" y="1828"/>
                </a:lnTo>
                <a:lnTo>
                  <a:pt x="2060" y="1936"/>
                </a:lnTo>
                <a:lnTo>
                  <a:pt x="1832" y="1936"/>
                </a:lnTo>
                <a:close/>
                <a:moveTo>
                  <a:pt x="2260" y="1954"/>
                </a:moveTo>
                <a:lnTo>
                  <a:pt x="2251" y="1954"/>
                </a:lnTo>
                <a:lnTo>
                  <a:pt x="2242" y="1952"/>
                </a:lnTo>
                <a:lnTo>
                  <a:pt x="2234" y="1950"/>
                </a:lnTo>
                <a:lnTo>
                  <a:pt x="2226" y="1948"/>
                </a:lnTo>
                <a:lnTo>
                  <a:pt x="2218" y="1944"/>
                </a:lnTo>
                <a:lnTo>
                  <a:pt x="2211" y="1938"/>
                </a:lnTo>
                <a:lnTo>
                  <a:pt x="2204" y="1932"/>
                </a:lnTo>
                <a:lnTo>
                  <a:pt x="2197" y="1926"/>
                </a:lnTo>
                <a:lnTo>
                  <a:pt x="2190" y="1920"/>
                </a:lnTo>
                <a:lnTo>
                  <a:pt x="2184" y="1912"/>
                </a:lnTo>
                <a:lnTo>
                  <a:pt x="2178" y="1902"/>
                </a:lnTo>
                <a:lnTo>
                  <a:pt x="2172" y="1892"/>
                </a:lnTo>
                <a:lnTo>
                  <a:pt x="2166" y="1882"/>
                </a:lnTo>
                <a:lnTo>
                  <a:pt x="2161" y="1872"/>
                </a:lnTo>
                <a:lnTo>
                  <a:pt x="2156" y="1860"/>
                </a:lnTo>
                <a:lnTo>
                  <a:pt x="2151" y="1846"/>
                </a:lnTo>
                <a:lnTo>
                  <a:pt x="2147" y="1834"/>
                </a:lnTo>
                <a:lnTo>
                  <a:pt x="2143" y="1820"/>
                </a:lnTo>
                <a:lnTo>
                  <a:pt x="2139" y="1804"/>
                </a:lnTo>
                <a:lnTo>
                  <a:pt x="2135" y="1788"/>
                </a:lnTo>
                <a:lnTo>
                  <a:pt x="2132" y="1772"/>
                </a:lnTo>
                <a:lnTo>
                  <a:pt x="2129" y="1756"/>
                </a:lnTo>
                <a:lnTo>
                  <a:pt x="2126" y="1738"/>
                </a:lnTo>
                <a:lnTo>
                  <a:pt x="2124" y="1720"/>
                </a:lnTo>
                <a:lnTo>
                  <a:pt x="2121" y="1701"/>
                </a:lnTo>
                <a:lnTo>
                  <a:pt x="2120" y="1681"/>
                </a:lnTo>
                <a:lnTo>
                  <a:pt x="2118" y="1661"/>
                </a:lnTo>
                <a:lnTo>
                  <a:pt x="2117" y="1641"/>
                </a:lnTo>
                <a:lnTo>
                  <a:pt x="2115" y="1597"/>
                </a:lnTo>
                <a:lnTo>
                  <a:pt x="2114" y="1575"/>
                </a:lnTo>
                <a:lnTo>
                  <a:pt x="2114" y="1551"/>
                </a:lnTo>
                <a:lnTo>
                  <a:pt x="2115" y="1505"/>
                </a:lnTo>
                <a:lnTo>
                  <a:pt x="2117" y="1461"/>
                </a:lnTo>
                <a:lnTo>
                  <a:pt x="2118" y="1441"/>
                </a:lnTo>
                <a:lnTo>
                  <a:pt x="2120" y="1421"/>
                </a:lnTo>
                <a:lnTo>
                  <a:pt x="2124" y="1383"/>
                </a:lnTo>
                <a:lnTo>
                  <a:pt x="2126" y="1363"/>
                </a:lnTo>
                <a:lnTo>
                  <a:pt x="2129" y="1347"/>
                </a:lnTo>
                <a:lnTo>
                  <a:pt x="2135" y="1313"/>
                </a:lnTo>
                <a:lnTo>
                  <a:pt x="2139" y="1297"/>
                </a:lnTo>
                <a:lnTo>
                  <a:pt x="2143" y="1283"/>
                </a:lnTo>
                <a:lnTo>
                  <a:pt x="2147" y="1269"/>
                </a:lnTo>
                <a:lnTo>
                  <a:pt x="2151" y="1255"/>
                </a:lnTo>
                <a:lnTo>
                  <a:pt x="2156" y="1243"/>
                </a:lnTo>
                <a:lnTo>
                  <a:pt x="2161" y="1231"/>
                </a:lnTo>
                <a:lnTo>
                  <a:pt x="2166" y="1220"/>
                </a:lnTo>
                <a:lnTo>
                  <a:pt x="2172" y="1210"/>
                </a:lnTo>
                <a:lnTo>
                  <a:pt x="2178" y="1200"/>
                </a:lnTo>
                <a:lnTo>
                  <a:pt x="2184" y="1192"/>
                </a:lnTo>
                <a:lnTo>
                  <a:pt x="2197" y="1176"/>
                </a:lnTo>
                <a:lnTo>
                  <a:pt x="2204" y="1170"/>
                </a:lnTo>
                <a:lnTo>
                  <a:pt x="2211" y="1164"/>
                </a:lnTo>
                <a:lnTo>
                  <a:pt x="2218" y="1160"/>
                </a:lnTo>
                <a:lnTo>
                  <a:pt x="2226" y="1156"/>
                </a:lnTo>
                <a:lnTo>
                  <a:pt x="2234" y="1152"/>
                </a:lnTo>
                <a:lnTo>
                  <a:pt x="2242" y="1150"/>
                </a:lnTo>
                <a:lnTo>
                  <a:pt x="2251" y="1148"/>
                </a:lnTo>
                <a:lnTo>
                  <a:pt x="2260" y="1148"/>
                </a:lnTo>
                <a:lnTo>
                  <a:pt x="2268" y="1148"/>
                </a:lnTo>
                <a:lnTo>
                  <a:pt x="2277" y="1150"/>
                </a:lnTo>
                <a:lnTo>
                  <a:pt x="2285" y="1152"/>
                </a:lnTo>
                <a:lnTo>
                  <a:pt x="2293" y="1156"/>
                </a:lnTo>
                <a:lnTo>
                  <a:pt x="2301" y="1160"/>
                </a:lnTo>
                <a:lnTo>
                  <a:pt x="2308" y="1164"/>
                </a:lnTo>
                <a:lnTo>
                  <a:pt x="2316" y="1170"/>
                </a:lnTo>
                <a:lnTo>
                  <a:pt x="2323" y="1176"/>
                </a:lnTo>
                <a:lnTo>
                  <a:pt x="2329" y="1184"/>
                </a:lnTo>
                <a:lnTo>
                  <a:pt x="2336" y="1192"/>
                </a:lnTo>
                <a:lnTo>
                  <a:pt x="2342" y="1200"/>
                </a:lnTo>
                <a:lnTo>
                  <a:pt x="2348" y="1210"/>
                </a:lnTo>
                <a:lnTo>
                  <a:pt x="2353" y="1220"/>
                </a:lnTo>
                <a:lnTo>
                  <a:pt x="2359" y="1229"/>
                </a:lnTo>
                <a:lnTo>
                  <a:pt x="2364" y="1241"/>
                </a:lnTo>
                <a:lnTo>
                  <a:pt x="2368" y="1255"/>
                </a:lnTo>
                <a:lnTo>
                  <a:pt x="2377" y="1283"/>
                </a:lnTo>
                <a:lnTo>
                  <a:pt x="2381" y="1297"/>
                </a:lnTo>
                <a:lnTo>
                  <a:pt x="2385" y="1313"/>
                </a:lnTo>
                <a:lnTo>
                  <a:pt x="2391" y="1345"/>
                </a:lnTo>
                <a:lnTo>
                  <a:pt x="2394" y="1363"/>
                </a:lnTo>
                <a:lnTo>
                  <a:pt x="2396" y="1381"/>
                </a:lnTo>
                <a:lnTo>
                  <a:pt x="2398" y="1401"/>
                </a:lnTo>
                <a:lnTo>
                  <a:pt x="2400" y="1421"/>
                </a:lnTo>
                <a:lnTo>
                  <a:pt x="2402" y="1441"/>
                </a:lnTo>
                <a:lnTo>
                  <a:pt x="2403" y="1461"/>
                </a:lnTo>
                <a:lnTo>
                  <a:pt x="2404" y="1483"/>
                </a:lnTo>
                <a:lnTo>
                  <a:pt x="2405" y="1505"/>
                </a:lnTo>
                <a:lnTo>
                  <a:pt x="2405" y="1527"/>
                </a:lnTo>
                <a:lnTo>
                  <a:pt x="2406" y="1551"/>
                </a:lnTo>
                <a:lnTo>
                  <a:pt x="2405" y="1597"/>
                </a:lnTo>
                <a:lnTo>
                  <a:pt x="2403" y="1641"/>
                </a:lnTo>
                <a:lnTo>
                  <a:pt x="2402" y="1663"/>
                </a:lnTo>
                <a:lnTo>
                  <a:pt x="2400" y="1683"/>
                </a:lnTo>
                <a:lnTo>
                  <a:pt x="2396" y="1720"/>
                </a:lnTo>
                <a:lnTo>
                  <a:pt x="2394" y="1738"/>
                </a:lnTo>
                <a:lnTo>
                  <a:pt x="2391" y="1756"/>
                </a:lnTo>
                <a:lnTo>
                  <a:pt x="2388" y="1772"/>
                </a:lnTo>
                <a:lnTo>
                  <a:pt x="2385" y="1790"/>
                </a:lnTo>
                <a:lnTo>
                  <a:pt x="2381" y="1804"/>
                </a:lnTo>
                <a:lnTo>
                  <a:pt x="2377" y="1820"/>
                </a:lnTo>
                <a:lnTo>
                  <a:pt x="2373" y="1834"/>
                </a:lnTo>
                <a:lnTo>
                  <a:pt x="2368" y="1846"/>
                </a:lnTo>
                <a:lnTo>
                  <a:pt x="2364" y="1860"/>
                </a:lnTo>
                <a:lnTo>
                  <a:pt x="2359" y="1872"/>
                </a:lnTo>
                <a:lnTo>
                  <a:pt x="2353" y="1882"/>
                </a:lnTo>
                <a:lnTo>
                  <a:pt x="2348" y="1894"/>
                </a:lnTo>
                <a:lnTo>
                  <a:pt x="2342" y="1902"/>
                </a:lnTo>
                <a:lnTo>
                  <a:pt x="2336" y="1912"/>
                </a:lnTo>
                <a:lnTo>
                  <a:pt x="2329" y="1920"/>
                </a:lnTo>
                <a:lnTo>
                  <a:pt x="2323" y="1926"/>
                </a:lnTo>
                <a:lnTo>
                  <a:pt x="2316" y="1934"/>
                </a:lnTo>
                <a:lnTo>
                  <a:pt x="2308" y="1938"/>
                </a:lnTo>
                <a:lnTo>
                  <a:pt x="2301" y="1944"/>
                </a:lnTo>
                <a:lnTo>
                  <a:pt x="2293" y="1948"/>
                </a:lnTo>
                <a:lnTo>
                  <a:pt x="2285" y="1950"/>
                </a:lnTo>
                <a:lnTo>
                  <a:pt x="2277" y="1952"/>
                </a:lnTo>
                <a:lnTo>
                  <a:pt x="2268" y="1954"/>
                </a:lnTo>
                <a:lnTo>
                  <a:pt x="2260" y="1954"/>
                </a:lnTo>
                <a:close/>
                <a:moveTo>
                  <a:pt x="2260" y="1257"/>
                </a:moveTo>
                <a:lnTo>
                  <a:pt x="2251" y="1257"/>
                </a:lnTo>
                <a:lnTo>
                  <a:pt x="2246" y="1259"/>
                </a:lnTo>
                <a:lnTo>
                  <a:pt x="2242" y="1259"/>
                </a:lnTo>
                <a:lnTo>
                  <a:pt x="2234" y="1265"/>
                </a:lnTo>
                <a:lnTo>
                  <a:pt x="2227" y="1271"/>
                </a:lnTo>
                <a:lnTo>
                  <a:pt x="2223" y="1275"/>
                </a:lnTo>
                <a:lnTo>
                  <a:pt x="2220" y="1281"/>
                </a:lnTo>
                <a:lnTo>
                  <a:pt x="2216" y="1287"/>
                </a:lnTo>
                <a:lnTo>
                  <a:pt x="2213" y="1293"/>
                </a:lnTo>
                <a:lnTo>
                  <a:pt x="2210" y="1299"/>
                </a:lnTo>
                <a:lnTo>
                  <a:pt x="2207" y="1307"/>
                </a:lnTo>
                <a:lnTo>
                  <a:pt x="2201" y="1323"/>
                </a:lnTo>
                <a:lnTo>
                  <a:pt x="2199" y="1331"/>
                </a:lnTo>
                <a:lnTo>
                  <a:pt x="2196" y="1341"/>
                </a:lnTo>
                <a:lnTo>
                  <a:pt x="2192" y="1363"/>
                </a:lnTo>
                <a:lnTo>
                  <a:pt x="2188" y="1387"/>
                </a:lnTo>
                <a:lnTo>
                  <a:pt x="2187" y="1399"/>
                </a:lnTo>
                <a:lnTo>
                  <a:pt x="2185" y="1413"/>
                </a:lnTo>
                <a:lnTo>
                  <a:pt x="2183" y="1443"/>
                </a:lnTo>
                <a:lnTo>
                  <a:pt x="2181" y="1477"/>
                </a:lnTo>
                <a:lnTo>
                  <a:pt x="2180" y="1513"/>
                </a:lnTo>
                <a:lnTo>
                  <a:pt x="2180" y="1551"/>
                </a:lnTo>
                <a:lnTo>
                  <a:pt x="2180" y="1591"/>
                </a:lnTo>
                <a:lnTo>
                  <a:pt x="2181" y="1627"/>
                </a:lnTo>
                <a:lnTo>
                  <a:pt x="2183" y="1659"/>
                </a:lnTo>
                <a:lnTo>
                  <a:pt x="2185" y="1689"/>
                </a:lnTo>
                <a:lnTo>
                  <a:pt x="2188" y="1714"/>
                </a:lnTo>
                <a:lnTo>
                  <a:pt x="2192" y="1738"/>
                </a:lnTo>
                <a:lnTo>
                  <a:pt x="2196" y="1760"/>
                </a:lnTo>
                <a:lnTo>
                  <a:pt x="2201" y="1780"/>
                </a:lnTo>
                <a:lnTo>
                  <a:pt x="2207" y="1796"/>
                </a:lnTo>
                <a:lnTo>
                  <a:pt x="2213" y="1810"/>
                </a:lnTo>
                <a:lnTo>
                  <a:pt x="2220" y="1820"/>
                </a:lnTo>
                <a:lnTo>
                  <a:pt x="2227" y="1830"/>
                </a:lnTo>
                <a:lnTo>
                  <a:pt x="2234" y="1836"/>
                </a:lnTo>
                <a:lnTo>
                  <a:pt x="2242" y="1842"/>
                </a:lnTo>
                <a:lnTo>
                  <a:pt x="2251" y="1844"/>
                </a:lnTo>
                <a:lnTo>
                  <a:pt x="2260" y="1846"/>
                </a:lnTo>
                <a:lnTo>
                  <a:pt x="2269" y="1844"/>
                </a:lnTo>
                <a:lnTo>
                  <a:pt x="2273" y="1844"/>
                </a:lnTo>
                <a:lnTo>
                  <a:pt x="2277" y="1842"/>
                </a:lnTo>
                <a:lnTo>
                  <a:pt x="2285" y="1836"/>
                </a:lnTo>
                <a:lnTo>
                  <a:pt x="2293" y="1830"/>
                </a:lnTo>
                <a:lnTo>
                  <a:pt x="2296" y="1826"/>
                </a:lnTo>
                <a:lnTo>
                  <a:pt x="2300" y="1820"/>
                </a:lnTo>
                <a:lnTo>
                  <a:pt x="2306" y="1808"/>
                </a:lnTo>
                <a:lnTo>
                  <a:pt x="2309" y="1802"/>
                </a:lnTo>
                <a:lnTo>
                  <a:pt x="2312" y="1796"/>
                </a:lnTo>
                <a:lnTo>
                  <a:pt x="2318" y="1778"/>
                </a:lnTo>
                <a:lnTo>
                  <a:pt x="2320" y="1770"/>
                </a:lnTo>
                <a:lnTo>
                  <a:pt x="2323" y="1760"/>
                </a:lnTo>
                <a:lnTo>
                  <a:pt x="2327" y="1738"/>
                </a:lnTo>
                <a:lnTo>
                  <a:pt x="2331" y="1714"/>
                </a:lnTo>
                <a:lnTo>
                  <a:pt x="2332" y="1703"/>
                </a:lnTo>
                <a:lnTo>
                  <a:pt x="2334" y="1689"/>
                </a:lnTo>
                <a:lnTo>
                  <a:pt x="2336" y="1659"/>
                </a:lnTo>
                <a:lnTo>
                  <a:pt x="2338" y="1625"/>
                </a:lnTo>
                <a:lnTo>
                  <a:pt x="2339" y="1591"/>
                </a:lnTo>
                <a:lnTo>
                  <a:pt x="2340" y="1551"/>
                </a:lnTo>
                <a:lnTo>
                  <a:pt x="2339" y="1513"/>
                </a:lnTo>
                <a:lnTo>
                  <a:pt x="2338" y="1477"/>
                </a:lnTo>
                <a:lnTo>
                  <a:pt x="2336" y="1443"/>
                </a:lnTo>
                <a:lnTo>
                  <a:pt x="2334" y="1415"/>
                </a:lnTo>
                <a:lnTo>
                  <a:pt x="2331" y="1387"/>
                </a:lnTo>
                <a:lnTo>
                  <a:pt x="2327" y="1363"/>
                </a:lnTo>
                <a:lnTo>
                  <a:pt x="2323" y="1341"/>
                </a:lnTo>
                <a:lnTo>
                  <a:pt x="2318" y="1323"/>
                </a:lnTo>
                <a:lnTo>
                  <a:pt x="2312" y="1307"/>
                </a:lnTo>
                <a:lnTo>
                  <a:pt x="2306" y="1293"/>
                </a:lnTo>
                <a:lnTo>
                  <a:pt x="2300" y="1281"/>
                </a:lnTo>
                <a:lnTo>
                  <a:pt x="2293" y="1271"/>
                </a:lnTo>
                <a:lnTo>
                  <a:pt x="2285" y="1265"/>
                </a:lnTo>
                <a:lnTo>
                  <a:pt x="2277" y="1259"/>
                </a:lnTo>
                <a:lnTo>
                  <a:pt x="2273" y="1259"/>
                </a:lnTo>
                <a:lnTo>
                  <a:pt x="2269" y="1257"/>
                </a:lnTo>
                <a:lnTo>
                  <a:pt x="2260" y="1257"/>
                </a:lnTo>
                <a:close/>
                <a:moveTo>
                  <a:pt x="2485" y="1936"/>
                </a:moveTo>
                <a:lnTo>
                  <a:pt x="2485" y="1166"/>
                </a:lnTo>
                <a:lnTo>
                  <a:pt x="2549" y="1166"/>
                </a:lnTo>
                <a:lnTo>
                  <a:pt x="2549" y="1828"/>
                </a:lnTo>
                <a:lnTo>
                  <a:pt x="2709" y="1828"/>
                </a:lnTo>
                <a:lnTo>
                  <a:pt x="2709" y="1936"/>
                </a:lnTo>
                <a:lnTo>
                  <a:pt x="2485" y="1936"/>
                </a:lnTo>
                <a:close/>
                <a:moveTo>
                  <a:pt x="2769" y="1936"/>
                </a:moveTo>
                <a:lnTo>
                  <a:pt x="2769" y="1166"/>
                </a:lnTo>
                <a:lnTo>
                  <a:pt x="2835" y="1166"/>
                </a:lnTo>
                <a:lnTo>
                  <a:pt x="2835" y="1828"/>
                </a:lnTo>
                <a:lnTo>
                  <a:pt x="2994" y="1828"/>
                </a:lnTo>
                <a:lnTo>
                  <a:pt x="2994" y="1936"/>
                </a:lnTo>
                <a:lnTo>
                  <a:pt x="2769" y="1936"/>
                </a:lnTo>
                <a:close/>
                <a:moveTo>
                  <a:pt x="3055" y="1166"/>
                </a:moveTo>
                <a:lnTo>
                  <a:pt x="3120" y="1166"/>
                </a:lnTo>
                <a:lnTo>
                  <a:pt x="3120" y="1936"/>
                </a:lnTo>
                <a:lnTo>
                  <a:pt x="3055" y="1936"/>
                </a:lnTo>
                <a:lnTo>
                  <a:pt x="3055" y="1166"/>
                </a:lnTo>
                <a:close/>
                <a:moveTo>
                  <a:pt x="3337" y="1954"/>
                </a:moveTo>
                <a:lnTo>
                  <a:pt x="3321" y="1954"/>
                </a:lnTo>
                <a:lnTo>
                  <a:pt x="3305" y="1950"/>
                </a:lnTo>
                <a:lnTo>
                  <a:pt x="3291" y="1944"/>
                </a:lnTo>
                <a:lnTo>
                  <a:pt x="3284" y="1940"/>
                </a:lnTo>
                <a:lnTo>
                  <a:pt x="3278" y="1936"/>
                </a:lnTo>
                <a:lnTo>
                  <a:pt x="3266" y="1928"/>
                </a:lnTo>
                <a:lnTo>
                  <a:pt x="3260" y="1922"/>
                </a:lnTo>
                <a:lnTo>
                  <a:pt x="3255" y="1916"/>
                </a:lnTo>
                <a:lnTo>
                  <a:pt x="3245" y="1902"/>
                </a:lnTo>
                <a:lnTo>
                  <a:pt x="3241" y="1896"/>
                </a:lnTo>
                <a:lnTo>
                  <a:pt x="3236" y="1888"/>
                </a:lnTo>
                <a:lnTo>
                  <a:pt x="3232" y="1880"/>
                </a:lnTo>
                <a:lnTo>
                  <a:pt x="3229" y="1872"/>
                </a:lnTo>
                <a:lnTo>
                  <a:pt x="3225" y="1864"/>
                </a:lnTo>
                <a:lnTo>
                  <a:pt x="3222" y="1854"/>
                </a:lnTo>
                <a:lnTo>
                  <a:pt x="3216" y="1834"/>
                </a:lnTo>
                <a:lnTo>
                  <a:pt x="3211" y="1814"/>
                </a:lnTo>
                <a:lnTo>
                  <a:pt x="3210" y="1804"/>
                </a:lnTo>
                <a:lnTo>
                  <a:pt x="3208" y="1792"/>
                </a:lnTo>
                <a:lnTo>
                  <a:pt x="3205" y="1770"/>
                </a:lnTo>
                <a:lnTo>
                  <a:pt x="3203" y="1746"/>
                </a:lnTo>
                <a:lnTo>
                  <a:pt x="3203" y="1732"/>
                </a:lnTo>
                <a:lnTo>
                  <a:pt x="3203" y="1720"/>
                </a:lnTo>
                <a:lnTo>
                  <a:pt x="3265" y="1693"/>
                </a:lnTo>
                <a:lnTo>
                  <a:pt x="3266" y="1714"/>
                </a:lnTo>
                <a:lnTo>
                  <a:pt x="3267" y="1734"/>
                </a:lnTo>
                <a:lnTo>
                  <a:pt x="3269" y="1750"/>
                </a:lnTo>
                <a:lnTo>
                  <a:pt x="3271" y="1766"/>
                </a:lnTo>
                <a:lnTo>
                  <a:pt x="3273" y="1774"/>
                </a:lnTo>
                <a:lnTo>
                  <a:pt x="3274" y="1782"/>
                </a:lnTo>
                <a:lnTo>
                  <a:pt x="3278" y="1794"/>
                </a:lnTo>
                <a:lnTo>
                  <a:pt x="3282" y="1804"/>
                </a:lnTo>
                <a:lnTo>
                  <a:pt x="3286" y="1814"/>
                </a:lnTo>
                <a:lnTo>
                  <a:pt x="3291" y="1824"/>
                </a:lnTo>
                <a:lnTo>
                  <a:pt x="3297" y="1830"/>
                </a:lnTo>
                <a:lnTo>
                  <a:pt x="3303" y="1836"/>
                </a:lnTo>
                <a:lnTo>
                  <a:pt x="3310" y="1840"/>
                </a:lnTo>
                <a:lnTo>
                  <a:pt x="3317" y="1844"/>
                </a:lnTo>
                <a:lnTo>
                  <a:pt x="3324" y="1846"/>
                </a:lnTo>
                <a:lnTo>
                  <a:pt x="3332" y="1848"/>
                </a:lnTo>
                <a:lnTo>
                  <a:pt x="3341" y="1848"/>
                </a:lnTo>
                <a:lnTo>
                  <a:pt x="3348" y="1848"/>
                </a:lnTo>
                <a:lnTo>
                  <a:pt x="3355" y="1846"/>
                </a:lnTo>
                <a:lnTo>
                  <a:pt x="3362" y="1844"/>
                </a:lnTo>
                <a:lnTo>
                  <a:pt x="3368" y="1842"/>
                </a:lnTo>
                <a:lnTo>
                  <a:pt x="3374" y="1838"/>
                </a:lnTo>
                <a:lnTo>
                  <a:pt x="3380" y="1832"/>
                </a:lnTo>
                <a:lnTo>
                  <a:pt x="3385" y="1826"/>
                </a:lnTo>
                <a:lnTo>
                  <a:pt x="3390" y="1820"/>
                </a:lnTo>
                <a:lnTo>
                  <a:pt x="3394" y="1812"/>
                </a:lnTo>
                <a:lnTo>
                  <a:pt x="3398" y="1804"/>
                </a:lnTo>
                <a:lnTo>
                  <a:pt x="3401" y="1796"/>
                </a:lnTo>
                <a:lnTo>
                  <a:pt x="3404" y="1786"/>
                </a:lnTo>
                <a:lnTo>
                  <a:pt x="3406" y="1774"/>
                </a:lnTo>
                <a:lnTo>
                  <a:pt x="3407" y="1770"/>
                </a:lnTo>
                <a:lnTo>
                  <a:pt x="3408" y="1764"/>
                </a:lnTo>
                <a:lnTo>
                  <a:pt x="3409" y="1752"/>
                </a:lnTo>
                <a:lnTo>
                  <a:pt x="3409" y="1738"/>
                </a:lnTo>
                <a:lnTo>
                  <a:pt x="3409" y="1728"/>
                </a:lnTo>
                <a:lnTo>
                  <a:pt x="3408" y="1718"/>
                </a:lnTo>
                <a:lnTo>
                  <a:pt x="3407" y="1711"/>
                </a:lnTo>
                <a:lnTo>
                  <a:pt x="3406" y="1701"/>
                </a:lnTo>
                <a:lnTo>
                  <a:pt x="3404" y="1693"/>
                </a:lnTo>
                <a:lnTo>
                  <a:pt x="3402" y="1685"/>
                </a:lnTo>
                <a:lnTo>
                  <a:pt x="3400" y="1677"/>
                </a:lnTo>
                <a:lnTo>
                  <a:pt x="3396" y="1669"/>
                </a:lnTo>
                <a:lnTo>
                  <a:pt x="3389" y="1653"/>
                </a:lnTo>
                <a:lnTo>
                  <a:pt x="3385" y="1645"/>
                </a:lnTo>
                <a:lnTo>
                  <a:pt x="3380" y="1639"/>
                </a:lnTo>
                <a:lnTo>
                  <a:pt x="3369" y="1625"/>
                </a:lnTo>
                <a:lnTo>
                  <a:pt x="3356" y="1613"/>
                </a:lnTo>
                <a:lnTo>
                  <a:pt x="3292" y="1555"/>
                </a:lnTo>
                <a:lnTo>
                  <a:pt x="3282" y="1547"/>
                </a:lnTo>
                <a:lnTo>
                  <a:pt x="3273" y="1537"/>
                </a:lnTo>
                <a:lnTo>
                  <a:pt x="3257" y="1517"/>
                </a:lnTo>
                <a:lnTo>
                  <a:pt x="3243" y="1497"/>
                </a:lnTo>
                <a:lnTo>
                  <a:pt x="3237" y="1485"/>
                </a:lnTo>
                <a:lnTo>
                  <a:pt x="3232" y="1473"/>
                </a:lnTo>
                <a:lnTo>
                  <a:pt x="3227" y="1461"/>
                </a:lnTo>
                <a:lnTo>
                  <a:pt x="3223" y="1447"/>
                </a:lnTo>
                <a:lnTo>
                  <a:pt x="3220" y="1433"/>
                </a:lnTo>
                <a:lnTo>
                  <a:pt x="3217" y="1417"/>
                </a:lnTo>
                <a:lnTo>
                  <a:pt x="3215" y="1401"/>
                </a:lnTo>
                <a:lnTo>
                  <a:pt x="3214" y="1393"/>
                </a:lnTo>
                <a:lnTo>
                  <a:pt x="3213" y="1385"/>
                </a:lnTo>
                <a:lnTo>
                  <a:pt x="3212" y="1367"/>
                </a:lnTo>
                <a:lnTo>
                  <a:pt x="3212" y="1347"/>
                </a:lnTo>
                <a:lnTo>
                  <a:pt x="3212" y="1335"/>
                </a:lnTo>
                <a:lnTo>
                  <a:pt x="3213" y="1323"/>
                </a:lnTo>
                <a:lnTo>
                  <a:pt x="3214" y="1311"/>
                </a:lnTo>
                <a:lnTo>
                  <a:pt x="3215" y="1299"/>
                </a:lnTo>
                <a:lnTo>
                  <a:pt x="3216" y="1289"/>
                </a:lnTo>
                <a:lnTo>
                  <a:pt x="3218" y="1279"/>
                </a:lnTo>
                <a:lnTo>
                  <a:pt x="3222" y="1259"/>
                </a:lnTo>
                <a:lnTo>
                  <a:pt x="3225" y="1249"/>
                </a:lnTo>
                <a:lnTo>
                  <a:pt x="3228" y="1241"/>
                </a:lnTo>
                <a:lnTo>
                  <a:pt x="3234" y="1225"/>
                </a:lnTo>
                <a:lnTo>
                  <a:pt x="3241" y="1210"/>
                </a:lnTo>
                <a:lnTo>
                  <a:pt x="3245" y="1204"/>
                </a:lnTo>
                <a:lnTo>
                  <a:pt x="3250" y="1198"/>
                </a:lnTo>
                <a:lnTo>
                  <a:pt x="3259" y="1186"/>
                </a:lnTo>
                <a:lnTo>
                  <a:pt x="3269" y="1176"/>
                </a:lnTo>
                <a:lnTo>
                  <a:pt x="3279" y="1166"/>
                </a:lnTo>
                <a:lnTo>
                  <a:pt x="3290" y="1160"/>
                </a:lnTo>
                <a:lnTo>
                  <a:pt x="3302" y="1154"/>
                </a:lnTo>
                <a:lnTo>
                  <a:pt x="3314" y="1150"/>
                </a:lnTo>
                <a:lnTo>
                  <a:pt x="3327" y="1148"/>
                </a:lnTo>
                <a:lnTo>
                  <a:pt x="3340" y="1148"/>
                </a:lnTo>
                <a:lnTo>
                  <a:pt x="3355" y="1150"/>
                </a:lnTo>
                <a:lnTo>
                  <a:pt x="3370" y="1152"/>
                </a:lnTo>
                <a:lnTo>
                  <a:pt x="3383" y="1158"/>
                </a:lnTo>
                <a:lnTo>
                  <a:pt x="3389" y="1162"/>
                </a:lnTo>
                <a:lnTo>
                  <a:pt x="3395" y="1166"/>
                </a:lnTo>
                <a:lnTo>
                  <a:pt x="3407" y="1174"/>
                </a:lnTo>
                <a:lnTo>
                  <a:pt x="3417" y="1186"/>
                </a:lnTo>
                <a:lnTo>
                  <a:pt x="3426" y="1198"/>
                </a:lnTo>
                <a:lnTo>
                  <a:pt x="3434" y="1212"/>
                </a:lnTo>
                <a:lnTo>
                  <a:pt x="3438" y="1218"/>
                </a:lnTo>
                <a:lnTo>
                  <a:pt x="3441" y="1225"/>
                </a:lnTo>
                <a:lnTo>
                  <a:pt x="3444" y="1233"/>
                </a:lnTo>
                <a:lnTo>
                  <a:pt x="3447" y="1241"/>
                </a:lnTo>
                <a:lnTo>
                  <a:pt x="3452" y="1259"/>
                </a:lnTo>
                <a:lnTo>
                  <a:pt x="3457" y="1275"/>
                </a:lnTo>
                <a:lnTo>
                  <a:pt x="3460" y="1293"/>
                </a:lnTo>
                <a:lnTo>
                  <a:pt x="3462" y="1313"/>
                </a:lnTo>
                <a:lnTo>
                  <a:pt x="3464" y="1331"/>
                </a:lnTo>
                <a:lnTo>
                  <a:pt x="3464" y="1349"/>
                </a:lnTo>
                <a:lnTo>
                  <a:pt x="3402" y="1375"/>
                </a:lnTo>
                <a:lnTo>
                  <a:pt x="3402" y="1359"/>
                </a:lnTo>
                <a:lnTo>
                  <a:pt x="3400" y="1345"/>
                </a:lnTo>
                <a:lnTo>
                  <a:pt x="3399" y="1331"/>
                </a:lnTo>
                <a:lnTo>
                  <a:pt x="3397" y="1319"/>
                </a:lnTo>
                <a:lnTo>
                  <a:pt x="3394" y="1309"/>
                </a:lnTo>
                <a:lnTo>
                  <a:pt x="3391" y="1299"/>
                </a:lnTo>
                <a:lnTo>
                  <a:pt x="3388" y="1289"/>
                </a:lnTo>
                <a:lnTo>
                  <a:pt x="3384" y="1281"/>
                </a:lnTo>
                <a:lnTo>
                  <a:pt x="3380" y="1275"/>
                </a:lnTo>
                <a:lnTo>
                  <a:pt x="3375" y="1269"/>
                </a:lnTo>
                <a:lnTo>
                  <a:pt x="3370" y="1265"/>
                </a:lnTo>
                <a:lnTo>
                  <a:pt x="3364" y="1261"/>
                </a:lnTo>
                <a:lnTo>
                  <a:pt x="3358" y="1257"/>
                </a:lnTo>
                <a:lnTo>
                  <a:pt x="3352" y="1255"/>
                </a:lnTo>
                <a:lnTo>
                  <a:pt x="3345" y="1255"/>
                </a:lnTo>
                <a:lnTo>
                  <a:pt x="3337" y="1253"/>
                </a:lnTo>
                <a:lnTo>
                  <a:pt x="3325" y="1255"/>
                </a:lnTo>
                <a:lnTo>
                  <a:pt x="3313" y="1259"/>
                </a:lnTo>
                <a:lnTo>
                  <a:pt x="3308" y="1263"/>
                </a:lnTo>
                <a:lnTo>
                  <a:pt x="3303" y="1267"/>
                </a:lnTo>
                <a:lnTo>
                  <a:pt x="3298" y="1271"/>
                </a:lnTo>
                <a:lnTo>
                  <a:pt x="3294" y="1275"/>
                </a:lnTo>
                <a:lnTo>
                  <a:pt x="3290" y="1281"/>
                </a:lnTo>
                <a:lnTo>
                  <a:pt x="3287" y="1287"/>
                </a:lnTo>
                <a:lnTo>
                  <a:pt x="3284" y="1295"/>
                </a:lnTo>
                <a:lnTo>
                  <a:pt x="3281" y="1303"/>
                </a:lnTo>
                <a:lnTo>
                  <a:pt x="3279" y="1311"/>
                </a:lnTo>
                <a:lnTo>
                  <a:pt x="3278" y="1321"/>
                </a:lnTo>
                <a:lnTo>
                  <a:pt x="3277" y="1331"/>
                </a:lnTo>
                <a:lnTo>
                  <a:pt x="3276" y="1341"/>
                </a:lnTo>
                <a:lnTo>
                  <a:pt x="3277" y="1351"/>
                </a:lnTo>
                <a:lnTo>
                  <a:pt x="3277" y="1361"/>
                </a:lnTo>
                <a:lnTo>
                  <a:pt x="3278" y="1371"/>
                </a:lnTo>
                <a:lnTo>
                  <a:pt x="3279" y="1379"/>
                </a:lnTo>
                <a:lnTo>
                  <a:pt x="3281" y="1387"/>
                </a:lnTo>
                <a:lnTo>
                  <a:pt x="3283" y="1395"/>
                </a:lnTo>
                <a:lnTo>
                  <a:pt x="3286" y="1403"/>
                </a:lnTo>
                <a:lnTo>
                  <a:pt x="3288" y="1409"/>
                </a:lnTo>
                <a:lnTo>
                  <a:pt x="3292" y="1415"/>
                </a:lnTo>
                <a:lnTo>
                  <a:pt x="3295" y="1421"/>
                </a:lnTo>
                <a:lnTo>
                  <a:pt x="3304" y="1433"/>
                </a:lnTo>
                <a:lnTo>
                  <a:pt x="3314" y="1445"/>
                </a:lnTo>
                <a:lnTo>
                  <a:pt x="3326" y="1457"/>
                </a:lnTo>
                <a:lnTo>
                  <a:pt x="3388" y="1511"/>
                </a:lnTo>
                <a:lnTo>
                  <a:pt x="3398" y="1521"/>
                </a:lnTo>
                <a:lnTo>
                  <a:pt x="3408" y="1531"/>
                </a:lnTo>
                <a:lnTo>
                  <a:pt x="3418" y="1541"/>
                </a:lnTo>
                <a:lnTo>
                  <a:pt x="3426" y="1553"/>
                </a:lnTo>
                <a:lnTo>
                  <a:pt x="3434" y="1565"/>
                </a:lnTo>
                <a:lnTo>
                  <a:pt x="3441" y="1575"/>
                </a:lnTo>
                <a:lnTo>
                  <a:pt x="3447" y="1589"/>
                </a:lnTo>
                <a:lnTo>
                  <a:pt x="3453" y="1601"/>
                </a:lnTo>
                <a:lnTo>
                  <a:pt x="3458" y="1615"/>
                </a:lnTo>
                <a:lnTo>
                  <a:pt x="3462" y="1629"/>
                </a:lnTo>
                <a:lnTo>
                  <a:pt x="3466" y="1643"/>
                </a:lnTo>
                <a:lnTo>
                  <a:pt x="3469" y="1659"/>
                </a:lnTo>
                <a:lnTo>
                  <a:pt x="3471" y="1675"/>
                </a:lnTo>
                <a:lnTo>
                  <a:pt x="3472" y="1685"/>
                </a:lnTo>
                <a:lnTo>
                  <a:pt x="3472" y="1693"/>
                </a:lnTo>
                <a:lnTo>
                  <a:pt x="3473" y="1711"/>
                </a:lnTo>
                <a:lnTo>
                  <a:pt x="3474" y="1730"/>
                </a:lnTo>
                <a:lnTo>
                  <a:pt x="3473" y="1756"/>
                </a:lnTo>
                <a:lnTo>
                  <a:pt x="3471" y="1780"/>
                </a:lnTo>
                <a:lnTo>
                  <a:pt x="3470" y="1792"/>
                </a:lnTo>
                <a:lnTo>
                  <a:pt x="3468" y="1802"/>
                </a:lnTo>
                <a:lnTo>
                  <a:pt x="3466" y="1814"/>
                </a:lnTo>
                <a:lnTo>
                  <a:pt x="3464" y="1824"/>
                </a:lnTo>
                <a:lnTo>
                  <a:pt x="3461" y="1834"/>
                </a:lnTo>
                <a:lnTo>
                  <a:pt x="3459" y="1844"/>
                </a:lnTo>
                <a:lnTo>
                  <a:pt x="3452" y="1862"/>
                </a:lnTo>
                <a:lnTo>
                  <a:pt x="3449" y="1870"/>
                </a:lnTo>
                <a:lnTo>
                  <a:pt x="3445" y="1880"/>
                </a:lnTo>
                <a:lnTo>
                  <a:pt x="3437" y="1894"/>
                </a:lnTo>
                <a:lnTo>
                  <a:pt x="3432" y="1902"/>
                </a:lnTo>
                <a:lnTo>
                  <a:pt x="3427" y="1908"/>
                </a:lnTo>
                <a:lnTo>
                  <a:pt x="3422" y="1914"/>
                </a:lnTo>
                <a:lnTo>
                  <a:pt x="3417" y="1920"/>
                </a:lnTo>
                <a:lnTo>
                  <a:pt x="3406" y="1930"/>
                </a:lnTo>
                <a:lnTo>
                  <a:pt x="3394" y="1938"/>
                </a:lnTo>
                <a:lnTo>
                  <a:pt x="3381" y="1946"/>
                </a:lnTo>
                <a:lnTo>
                  <a:pt x="3367" y="1950"/>
                </a:lnTo>
                <a:lnTo>
                  <a:pt x="3360" y="1952"/>
                </a:lnTo>
                <a:lnTo>
                  <a:pt x="3353" y="1952"/>
                </a:lnTo>
                <a:lnTo>
                  <a:pt x="3337" y="1954"/>
                </a:lnTo>
                <a:close/>
                <a:moveTo>
                  <a:pt x="3582" y="1882"/>
                </a:moveTo>
                <a:lnTo>
                  <a:pt x="3574" y="1866"/>
                </a:lnTo>
                <a:lnTo>
                  <a:pt x="3567" y="1848"/>
                </a:lnTo>
                <a:lnTo>
                  <a:pt x="3562" y="1828"/>
                </a:lnTo>
                <a:lnTo>
                  <a:pt x="3559" y="1816"/>
                </a:lnTo>
                <a:lnTo>
                  <a:pt x="3557" y="1806"/>
                </a:lnTo>
                <a:lnTo>
                  <a:pt x="3554" y="1782"/>
                </a:lnTo>
                <a:lnTo>
                  <a:pt x="3551" y="1756"/>
                </a:lnTo>
                <a:lnTo>
                  <a:pt x="3550" y="1742"/>
                </a:lnTo>
                <a:lnTo>
                  <a:pt x="3550" y="1726"/>
                </a:lnTo>
                <a:lnTo>
                  <a:pt x="3549" y="1697"/>
                </a:lnTo>
                <a:lnTo>
                  <a:pt x="3549" y="1166"/>
                </a:lnTo>
                <a:lnTo>
                  <a:pt x="3615" y="1166"/>
                </a:lnTo>
                <a:lnTo>
                  <a:pt x="3615" y="1691"/>
                </a:lnTo>
                <a:lnTo>
                  <a:pt x="3615" y="1711"/>
                </a:lnTo>
                <a:lnTo>
                  <a:pt x="3616" y="1728"/>
                </a:lnTo>
                <a:lnTo>
                  <a:pt x="3617" y="1744"/>
                </a:lnTo>
                <a:lnTo>
                  <a:pt x="3618" y="1758"/>
                </a:lnTo>
                <a:lnTo>
                  <a:pt x="3620" y="1772"/>
                </a:lnTo>
                <a:lnTo>
                  <a:pt x="3623" y="1784"/>
                </a:lnTo>
                <a:lnTo>
                  <a:pt x="3625" y="1796"/>
                </a:lnTo>
                <a:lnTo>
                  <a:pt x="3629" y="1804"/>
                </a:lnTo>
                <a:lnTo>
                  <a:pt x="3633" y="1814"/>
                </a:lnTo>
                <a:lnTo>
                  <a:pt x="3637" y="1822"/>
                </a:lnTo>
                <a:lnTo>
                  <a:pt x="3643" y="1830"/>
                </a:lnTo>
                <a:lnTo>
                  <a:pt x="3649" y="1836"/>
                </a:lnTo>
                <a:lnTo>
                  <a:pt x="3652" y="1838"/>
                </a:lnTo>
                <a:lnTo>
                  <a:pt x="3655" y="1840"/>
                </a:lnTo>
                <a:lnTo>
                  <a:pt x="3662" y="1844"/>
                </a:lnTo>
                <a:lnTo>
                  <a:pt x="3670" y="1846"/>
                </a:lnTo>
                <a:lnTo>
                  <a:pt x="3678" y="1846"/>
                </a:lnTo>
                <a:lnTo>
                  <a:pt x="3686" y="1846"/>
                </a:lnTo>
                <a:lnTo>
                  <a:pt x="3694" y="1844"/>
                </a:lnTo>
                <a:lnTo>
                  <a:pt x="3701" y="1840"/>
                </a:lnTo>
                <a:lnTo>
                  <a:pt x="3708" y="1836"/>
                </a:lnTo>
                <a:lnTo>
                  <a:pt x="3713" y="1830"/>
                </a:lnTo>
                <a:lnTo>
                  <a:pt x="3719" y="1822"/>
                </a:lnTo>
                <a:lnTo>
                  <a:pt x="3723" y="1814"/>
                </a:lnTo>
                <a:lnTo>
                  <a:pt x="3728" y="1804"/>
                </a:lnTo>
                <a:lnTo>
                  <a:pt x="3731" y="1796"/>
                </a:lnTo>
                <a:lnTo>
                  <a:pt x="3734" y="1784"/>
                </a:lnTo>
                <a:lnTo>
                  <a:pt x="3736" y="1772"/>
                </a:lnTo>
                <a:lnTo>
                  <a:pt x="3738" y="1758"/>
                </a:lnTo>
                <a:lnTo>
                  <a:pt x="3740" y="1744"/>
                </a:lnTo>
                <a:lnTo>
                  <a:pt x="3741" y="1728"/>
                </a:lnTo>
                <a:lnTo>
                  <a:pt x="3741" y="1711"/>
                </a:lnTo>
                <a:lnTo>
                  <a:pt x="3741" y="1691"/>
                </a:lnTo>
                <a:lnTo>
                  <a:pt x="3741" y="1166"/>
                </a:lnTo>
                <a:lnTo>
                  <a:pt x="3807" y="1166"/>
                </a:lnTo>
                <a:lnTo>
                  <a:pt x="3807" y="1697"/>
                </a:lnTo>
                <a:lnTo>
                  <a:pt x="3806" y="1726"/>
                </a:lnTo>
                <a:lnTo>
                  <a:pt x="3805" y="1742"/>
                </a:lnTo>
                <a:lnTo>
                  <a:pt x="3805" y="1756"/>
                </a:lnTo>
                <a:lnTo>
                  <a:pt x="3802" y="1782"/>
                </a:lnTo>
                <a:lnTo>
                  <a:pt x="3798" y="1806"/>
                </a:lnTo>
                <a:lnTo>
                  <a:pt x="3796" y="1816"/>
                </a:lnTo>
                <a:lnTo>
                  <a:pt x="3794" y="1828"/>
                </a:lnTo>
                <a:lnTo>
                  <a:pt x="3788" y="1848"/>
                </a:lnTo>
                <a:lnTo>
                  <a:pt x="3785" y="1856"/>
                </a:lnTo>
                <a:lnTo>
                  <a:pt x="3782" y="1866"/>
                </a:lnTo>
                <a:lnTo>
                  <a:pt x="3779" y="1874"/>
                </a:lnTo>
                <a:lnTo>
                  <a:pt x="3775" y="1882"/>
                </a:lnTo>
                <a:lnTo>
                  <a:pt x="3771" y="1890"/>
                </a:lnTo>
                <a:lnTo>
                  <a:pt x="3766" y="1898"/>
                </a:lnTo>
                <a:lnTo>
                  <a:pt x="3756" y="1914"/>
                </a:lnTo>
                <a:lnTo>
                  <a:pt x="3745" y="1926"/>
                </a:lnTo>
                <a:lnTo>
                  <a:pt x="3739" y="1930"/>
                </a:lnTo>
                <a:lnTo>
                  <a:pt x="3733" y="1936"/>
                </a:lnTo>
                <a:lnTo>
                  <a:pt x="3720" y="1944"/>
                </a:lnTo>
                <a:lnTo>
                  <a:pt x="3714" y="1946"/>
                </a:lnTo>
                <a:lnTo>
                  <a:pt x="3707" y="1950"/>
                </a:lnTo>
                <a:lnTo>
                  <a:pt x="3693" y="1952"/>
                </a:lnTo>
                <a:lnTo>
                  <a:pt x="3685" y="1954"/>
                </a:lnTo>
                <a:lnTo>
                  <a:pt x="3678" y="1954"/>
                </a:lnTo>
                <a:lnTo>
                  <a:pt x="3663" y="1952"/>
                </a:lnTo>
                <a:lnTo>
                  <a:pt x="3649" y="1950"/>
                </a:lnTo>
                <a:lnTo>
                  <a:pt x="3643" y="1946"/>
                </a:lnTo>
                <a:lnTo>
                  <a:pt x="3636" y="1944"/>
                </a:lnTo>
                <a:lnTo>
                  <a:pt x="3624" y="1936"/>
                </a:lnTo>
                <a:lnTo>
                  <a:pt x="3612" y="1926"/>
                </a:lnTo>
                <a:lnTo>
                  <a:pt x="3601" y="1914"/>
                </a:lnTo>
                <a:lnTo>
                  <a:pt x="3591" y="1898"/>
                </a:lnTo>
                <a:lnTo>
                  <a:pt x="3586" y="1890"/>
                </a:lnTo>
                <a:lnTo>
                  <a:pt x="3582" y="1882"/>
                </a:lnTo>
                <a:close/>
                <a:moveTo>
                  <a:pt x="3934" y="1882"/>
                </a:moveTo>
                <a:lnTo>
                  <a:pt x="3927" y="1866"/>
                </a:lnTo>
                <a:lnTo>
                  <a:pt x="3920" y="1848"/>
                </a:lnTo>
                <a:lnTo>
                  <a:pt x="3915" y="1828"/>
                </a:lnTo>
                <a:lnTo>
                  <a:pt x="3912" y="1816"/>
                </a:lnTo>
                <a:lnTo>
                  <a:pt x="3910" y="1806"/>
                </a:lnTo>
                <a:lnTo>
                  <a:pt x="3907" y="1782"/>
                </a:lnTo>
                <a:lnTo>
                  <a:pt x="3904" y="1756"/>
                </a:lnTo>
                <a:lnTo>
                  <a:pt x="3903" y="1742"/>
                </a:lnTo>
                <a:lnTo>
                  <a:pt x="3903" y="1726"/>
                </a:lnTo>
                <a:lnTo>
                  <a:pt x="3902" y="1697"/>
                </a:lnTo>
                <a:lnTo>
                  <a:pt x="3902" y="1166"/>
                </a:lnTo>
                <a:lnTo>
                  <a:pt x="3968" y="1166"/>
                </a:lnTo>
                <a:lnTo>
                  <a:pt x="3968" y="1691"/>
                </a:lnTo>
                <a:lnTo>
                  <a:pt x="3968" y="1711"/>
                </a:lnTo>
                <a:lnTo>
                  <a:pt x="3969" y="1728"/>
                </a:lnTo>
                <a:lnTo>
                  <a:pt x="3970" y="1744"/>
                </a:lnTo>
                <a:lnTo>
                  <a:pt x="3972" y="1758"/>
                </a:lnTo>
                <a:lnTo>
                  <a:pt x="3973" y="1772"/>
                </a:lnTo>
                <a:lnTo>
                  <a:pt x="3976" y="1784"/>
                </a:lnTo>
                <a:lnTo>
                  <a:pt x="3979" y="1796"/>
                </a:lnTo>
                <a:lnTo>
                  <a:pt x="3982" y="1804"/>
                </a:lnTo>
                <a:lnTo>
                  <a:pt x="3986" y="1814"/>
                </a:lnTo>
                <a:lnTo>
                  <a:pt x="3991" y="1822"/>
                </a:lnTo>
                <a:lnTo>
                  <a:pt x="3996" y="1830"/>
                </a:lnTo>
                <a:lnTo>
                  <a:pt x="4002" y="1836"/>
                </a:lnTo>
                <a:lnTo>
                  <a:pt x="4005" y="1838"/>
                </a:lnTo>
                <a:lnTo>
                  <a:pt x="4008" y="1840"/>
                </a:lnTo>
                <a:lnTo>
                  <a:pt x="4015" y="1844"/>
                </a:lnTo>
                <a:lnTo>
                  <a:pt x="4023" y="1846"/>
                </a:lnTo>
                <a:lnTo>
                  <a:pt x="4031" y="1846"/>
                </a:lnTo>
                <a:lnTo>
                  <a:pt x="4040" y="1846"/>
                </a:lnTo>
                <a:lnTo>
                  <a:pt x="4047" y="1844"/>
                </a:lnTo>
                <a:lnTo>
                  <a:pt x="4054" y="1840"/>
                </a:lnTo>
                <a:lnTo>
                  <a:pt x="4061" y="1836"/>
                </a:lnTo>
                <a:lnTo>
                  <a:pt x="4067" y="1830"/>
                </a:lnTo>
                <a:lnTo>
                  <a:pt x="4072" y="1822"/>
                </a:lnTo>
                <a:lnTo>
                  <a:pt x="4077" y="1814"/>
                </a:lnTo>
                <a:lnTo>
                  <a:pt x="4081" y="1804"/>
                </a:lnTo>
                <a:lnTo>
                  <a:pt x="4084" y="1796"/>
                </a:lnTo>
                <a:lnTo>
                  <a:pt x="4087" y="1784"/>
                </a:lnTo>
                <a:lnTo>
                  <a:pt x="4090" y="1772"/>
                </a:lnTo>
                <a:lnTo>
                  <a:pt x="4091" y="1758"/>
                </a:lnTo>
                <a:lnTo>
                  <a:pt x="4093" y="1744"/>
                </a:lnTo>
                <a:lnTo>
                  <a:pt x="4094" y="1728"/>
                </a:lnTo>
                <a:lnTo>
                  <a:pt x="4094" y="1711"/>
                </a:lnTo>
                <a:lnTo>
                  <a:pt x="4094" y="1691"/>
                </a:lnTo>
                <a:lnTo>
                  <a:pt x="4094" y="1166"/>
                </a:lnTo>
                <a:lnTo>
                  <a:pt x="4160" y="1166"/>
                </a:lnTo>
                <a:lnTo>
                  <a:pt x="4160" y="1697"/>
                </a:lnTo>
                <a:lnTo>
                  <a:pt x="4159" y="1726"/>
                </a:lnTo>
                <a:lnTo>
                  <a:pt x="4159" y="1742"/>
                </a:lnTo>
                <a:lnTo>
                  <a:pt x="4158" y="1756"/>
                </a:lnTo>
                <a:lnTo>
                  <a:pt x="4155" y="1782"/>
                </a:lnTo>
                <a:lnTo>
                  <a:pt x="4152" y="1806"/>
                </a:lnTo>
                <a:lnTo>
                  <a:pt x="4149" y="1816"/>
                </a:lnTo>
                <a:lnTo>
                  <a:pt x="4147" y="1828"/>
                </a:lnTo>
                <a:lnTo>
                  <a:pt x="4142" y="1848"/>
                </a:lnTo>
                <a:lnTo>
                  <a:pt x="4139" y="1856"/>
                </a:lnTo>
                <a:lnTo>
                  <a:pt x="4135" y="1866"/>
                </a:lnTo>
                <a:lnTo>
                  <a:pt x="4132" y="1874"/>
                </a:lnTo>
                <a:lnTo>
                  <a:pt x="4128" y="1882"/>
                </a:lnTo>
                <a:lnTo>
                  <a:pt x="4124" y="1890"/>
                </a:lnTo>
                <a:lnTo>
                  <a:pt x="4119" y="1898"/>
                </a:lnTo>
                <a:lnTo>
                  <a:pt x="4109" y="1914"/>
                </a:lnTo>
                <a:lnTo>
                  <a:pt x="4098" y="1926"/>
                </a:lnTo>
                <a:lnTo>
                  <a:pt x="4092" y="1930"/>
                </a:lnTo>
                <a:lnTo>
                  <a:pt x="4086" y="1936"/>
                </a:lnTo>
                <a:lnTo>
                  <a:pt x="4073" y="1944"/>
                </a:lnTo>
                <a:lnTo>
                  <a:pt x="4067" y="1946"/>
                </a:lnTo>
                <a:lnTo>
                  <a:pt x="4060" y="1950"/>
                </a:lnTo>
                <a:lnTo>
                  <a:pt x="4046" y="1952"/>
                </a:lnTo>
                <a:lnTo>
                  <a:pt x="4039" y="1954"/>
                </a:lnTo>
                <a:lnTo>
                  <a:pt x="4031" y="1954"/>
                </a:lnTo>
                <a:lnTo>
                  <a:pt x="4017" y="1952"/>
                </a:lnTo>
                <a:lnTo>
                  <a:pt x="4003" y="1950"/>
                </a:lnTo>
                <a:lnTo>
                  <a:pt x="3996" y="1946"/>
                </a:lnTo>
                <a:lnTo>
                  <a:pt x="3989" y="1944"/>
                </a:lnTo>
                <a:lnTo>
                  <a:pt x="3977" y="1936"/>
                </a:lnTo>
                <a:lnTo>
                  <a:pt x="3965" y="1926"/>
                </a:lnTo>
                <a:lnTo>
                  <a:pt x="3954" y="1914"/>
                </a:lnTo>
                <a:lnTo>
                  <a:pt x="3943" y="1898"/>
                </a:lnTo>
                <a:lnTo>
                  <a:pt x="3938" y="1890"/>
                </a:lnTo>
                <a:lnTo>
                  <a:pt x="3934" y="1882"/>
                </a:lnTo>
                <a:close/>
                <a:moveTo>
                  <a:pt x="4370" y="1954"/>
                </a:moveTo>
                <a:lnTo>
                  <a:pt x="4354" y="1954"/>
                </a:lnTo>
                <a:lnTo>
                  <a:pt x="4339" y="1950"/>
                </a:lnTo>
                <a:lnTo>
                  <a:pt x="4324" y="1944"/>
                </a:lnTo>
                <a:lnTo>
                  <a:pt x="4317" y="1940"/>
                </a:lnTo>
                <a:lnTo>
                  <a:pt x="4310" y="1936"/>
                </a:lnTo>
                <a:lnTo>
                  <a:pt x="4298" y="1928"/>
                </a:lnTo>
                <a:lnTo>
                  <a:pt x="4292" y="1922"/>
                </a:lnTo>
                <a:lnTo>
                  <a:pt x="4287" y="1916"/>
                </a:lnTo>
                <a:lnTo>
                  <a:pt x="4277" y="1902"/>
                </a:lnTo>
                <a:lnTo>
                  <a:pt x="4273" y="1896"/>
                </a:lnTo>
                <a:lnTo>
                  <a:pt x="4268" y="1888"/>
                </a:lnTo>
                <a:lnTo>
                  <a:pt x="4264" y="1880"/>
                </a:lnTo>
                <a:lnTo>
                  <a:pt x="4261" y="1872"/>
                </a:lnTo>
                <a:lnTo>
                  <a:pt x="4257" y="1864"/>
                </a:lnTo>
                <a:lnTo>
                  <a:pt x="4254" y="1854"/>
                </a:lnTo>
                <a:lnTo>
                  <a:pt x="4248" y="1834"/>
                </a:lnTo>
                <a:lnTo>
                  <a:pt x="4244" y="1814"/>
                </a:lnTo>
                <a:lnTo>
                  <a:pt x="4242" y="1804"/>
                </a:lnTo>
                <a:lnTo>
                  <a:pt x="4240" y="1792"/>
                </a:lnTo>
                <a:lnTo>
                  <a:pt x="4237" y="1770"/>
                </a:lnTo>
                <a:lnTo>
                  <a:pt x="4236" y="1746"/>
                </a:lnTo>
                <a:lnTo>
                  <a:pt x="4235" y="1732"/>
                </a:lnTo>
                <a:lnTo>
                  <a:pt x="4235" y="1720"/>
                </a:lnTo>
                <a:lnTo>
                  <a:pt x="4298" y="1693"/>
                </a:lnTo>
                <a:lnTo>
                  <a:pt x="4298" y="1714"/>
                </a:lnTo>
                <a:lnTo>
                  <a:pt x="4299" y="1734"/>
                </a:lnTo>
                <a:lnTo>
                  <a:pt x="4301" y="1750"/>
                </a:lnTo>
                <a:lnTo>
                  <a:pt x="4303" y="1766"/>
                </a:lnTo>
                <a:lnTo>
                  <a:pt x="4305" y="1774"/>
                </a:lnTo>
                <a:lnTo>
                  <a:pt x="4306" y="1782"/>
                </a:lnTo>
                <a:lnTo>
                  <a:pt x="4310" y="1794"/>
                </a:lnTo>
                <a:lnTo>
                  <a:pt x="4314" y="1804"/>
                </a:lnTo>
                <a:lnTo>
                  <a:pt x="4318" y="1814"/>
                </a:lnTo>
                <a:lnTo>
                  <a:pt x="4324" y="1824"/>
                </a:lnTo>
                <a:lnTo>
                  <a:pt x="4330" y="1830"/>
                </a:lnTo>
                <a:lnTo>
                  <a:pt x="4336" y="1836"/>
                </a:lnTo>
                <a:lnTo>
                  <a:pt x="4343" y="1840"/>
                </a:lnTo>
                <a:lnTo>
                  <a:pt x="4350" y="1844"/>
                </a:lnTo>
                <a:lnTo>
                  <a:pt x="4357" y="1846"/>
                </a:lnTo>
                <a:lnTo>
                  <a:pt x="4365" y="1848"/>
                </a:lnTo>
                <a:lnTo>
                  <a:pt x="4374" y="1848"/>
                </a:lnTo>
                <a:lnTo>
                  <a:pt x="4381" y="1848"/>
                </a:lnTo>
                <a:lnTo>
                  <a:pt x="4388" y="1846"/>
                </a:lnTo>
                <a:lnTo>
                  <a:pt x="4395" y="1844"/>
                </a:lnTo>
                <a:lnTo>
                  <a:pt x="4401" y="1842"/>
                </a:lnTo>
                <a:lnTo>
                  <a:pt x="4407" y="1838"/>
                </a:lnTo>
                <a:lnTo>
                  <a:pt x="4413" y="1832"/>
                </a:lnTo>
                <a:lnTo>
                  <a:pt x="4418" y="1826"/>
                </a:lnTo>
                <a:lnTo>
                  <a:pt x="4423" y="1820"/>
                </a:lnTo>
                <a:lnTo>
                  <a:pt x="4427" y="1812"/>
                </a:lnTo>
                <a:lnTo>
                  <a:pt x="4431" y="1804"/>
                </a:lnTo>
                <a:lnTo>
                  <a:pt x="4434" y="1796"/>
                </a:lnTo>
                <a:lnTo>
                  <a:pt x="4437" y="1786"/>
                </a:lnTo>
                <a:lnTo>
                  <a:pt x="4439" y="1774"/>
                </a:lnTo>
                <a:lnTo>
                  <a:pt x="4440" y="1770"/>
                </a:lnTo>
                <a:lnTo>
                  <a:pt x="4441" y="1764"/>
                </a:lnTo>
                <a:lnTo>
                  <a:pt x="4442" y="1752"/>
                </a:lnTo>
                <a:lnTo>
                  <a:pt x="4442" y="1738"/>
                </a:lnTo>
                <a:lnTo>
                  <a:pt x="4442" y="1728"/>
                </a:lnTo>
                <a:lnTo>
                  <a:pt x="4442" y="1718"/>
                </a:lnTo>
                <a:lnTo>
                  <a:pt x="4441" y="1711"/>
                </a:lnTo>
                <a:lnTo>
                  <a:pt x="4439" y="1701"/>
                </a:lnTo>
                <a:lnTo>
                  <a:pt x="4437" y="1693"/>
                </a:lnTo>
                <a:lnTo>
                  <a:pt x="4435" y="1685"/>
                </a:lnTo>
                <a:lnTo>
                  <a:pt x="4433" y="1677"/>
                </a:lnTo>
                <a:lnTo>
                  <a:pt x="4430" y="1669"/>
                </a:lnTo>
                <a:lnTo>
                  <a:pt x="4422" y="1653"/>
                </a:lnTo>
                <a:lnTo>
                  <a:pt x="4418" y="1645"/>
                </a:lnTo>
                <a:lnTo>
                  <a:pt x="4413" y="1639"/>
                </a:lnTo>
                <a:lnTo>
                  <a:pt x="4402" y="1625"/>
                </a:lnTo>
                <a:lnTo>
                  <a:pt x="4389" y="1613"/>
                </a:lnTo>
                <a:lnTo>
                  <a:pt x="4325" y="1555"/>
                </a:lnTo>
                <a:lnTo>
                  <a:pt x="4315" y="1547"/>
                </a:lnTo>
                <a:lnTo>
                  <a:pt x="4305" y="1537"/>
                </a:lnTo>
                <a:lnTo>
                  <a:pt x="4289" y="1517"/>
                </a:lnTo>
                <a:lnTo>
                  <a:pt x="4275" y="1497"/>
                </a:lnTo>
                <a:lnTo>
                  <a:pt x="4270" y="1485"/>
                </a:lnTo>
                <a:lnTo>
                  <a:pt x="4264" y="1473"/>
                </a:lnTo>
                <a:lnTo>
                  <a:pt x="4260" y="1461"/>
                </a:lnTo>
                <a:lnTo>
                  <a:pt x="4255" y="1447"/>
                </a:lnTo>
                <a:lnTo>
                  <a:pt x="4252" y="1433"/>
                </a:lnTo>
                <a:lnTo>
                  <a:pt x="4249" y="1417"/>
                </a:lnTo>
                <a:lnTo>
                  <a:pt x="4247" y="1401"/>
                </a:lnTo>
                <a:lnTo>
                  <a:pt x="4246" y="1393"/>
                </a:lnTo>
                <a:lnTo>
                  <a:pt x="4245" y="1385"/>
                </a:lnTo>
                <a:lnTo>
                  <a:pt x="4244" y="1367"/>
                </a:lnTo>
                <a:lnTo>
                  <a:pt x="4244" y="1347"/>
                </a:lnTo>
                <a:lnTo>
                  <a:pt x="4244" y="1335"/>
                </a:lnTo>
                <a:lnTo>
                  <a:pt x="4245" y="1323"/>
                </a:lnTo>
                <a:lnTo>
                  <a:pt x="4246" y="1311"/>
                </a:lnTo>
                <a:lnTo>
                  <a:pt x="4247" y="1299"/>
                </a:lnTo>
                <a:lnTo>
                  <a:pt x="4248" y="1289"/>
                </a:lnTo>
                <a:lnTo>
                  <a:pt x="4250" y="1279"/>
                </a:lnTo>
                <a:lnTo>
                  <a:pt x="4254" y="1259"/>
                </a:lnTo>
                <a:lnTo>
                  <a:pt x="4257" y="1249"/>
                </a:lnTo>
                <a:lnTo>
                  <a:pt x="4260" y="1241"/>
                </a:lnTo>
                <a:lnTo>
                  <a:pt x="4266" y="1225"/>
                </a:lnTo>
                <a:lnTo>
                  <a:pt x="4273" y="1210"/>
                </a:lnTo>
                <a:lnTo>
                  <a:pt x="4277" y="1204"/>
                </a:lnTo>
                <a:lnTo>
                  <a:pt x="4282" y="1198"/>
                </a:lnTo>
                <a:lnTo>
                  <a:pt x="4291" y="1186"/>
                </a:lnTo>
                <a:lnTo>
                  <a:pt x="4301" y="1176"/>
                </a:lnTo>
                <a:lnTo>
                  <a:pt x="4311" y="1166"/>
                </a:lnTo>
                <a:lnTo>
                  <a:pt x="4323" y="1160"/>
                </a:lnTo>
                <a:lnTo>
                  <a:pt x="4335" y="1154"/>
                </a:lnTo>
                <a:lnTo>
                  <a:pt x="4347" y="1150"/>
                </a:lnTo>
                <a:lnTo>
                  <a:pt x="4360" y="1148"/>
                </a:lnTo>
                <a:lnTo>
                  <a:pt x="4373" y="1148"/>
                </a:lnTo>
                <a:lnTo>
                  <a:pt x="4388" y="1150"/>
                </a:lnTo>
                <a:lnTo>
                  <a:pt x="4403" y="1152"/>
                </a:lnTo>
                <a:lnTo>
                  <a:pt x="4416" y="1158"/>
                </a:lnTo>
                <a:lnTo>
                  <a:pt x="4422" y="1162"/>
                </a:lnTo>
                <a:lnTo>
                  <a:pt x="4428" y="1166"/>
                </a:lnTo>
                <a:lnTo>
                  <a:pt x="4440" y="1174"/>
                </a:lnTo>
                <a:lnTo>
                  <a:pt x="4450" y="1186"/>
                </a:lnTo>
                <a:lnTo>
                  <a:pt x="4459" y="1198"/>
                </a:lnTo>
                <a:lnTo>
                  <a:pt x="4467" y="1212"/>
                </a:lnTo>
                <a:lnTo>
                  <a:pt x="4471" y="1218"/>
                </a:lnTo>
                <a:lnTo>
                  <a:pt x="4474" y="1225"/>
                </a:lnTo>
                <a:lnTo>
                  <a:pt x="4477" y="1233"/>
                </a:lnTo>
                <a:lnTo>
                  <a:pt x="4480" y="1241"/>
                </a:lnTo>
                <a:lnTo>
                  <a:pt x="4485" y="1259"/>
                </a:lnTo>
                <a:lnTo>
                  <a:pt x="4490" y="1275"/>
                </a:lnTo>
                <a:lnTo>
                  <a:pt x="4493" y="1293"/>
                </a:lnTo>
                <a:lnTo>
                  <a:pt x="4495" y="1313"/>
                </a:lnTo>
                <a:lnTo>
                  <a:pt x="4497" y="1331"/>
                </a:lnTo>
                <a:lnTo>
                  <a:pt x="4497" y="1349"/>
                </a:lnTo>
                <a:lnTo>
                  <a:pt x="4435" y="1375"/>
                </a:lnTo>
                <a:lnTo>
                  <a:pt x="4435" y="1359"/>
                </a:lnTo>
                <a:lnTo>
                  <a:pt x="4433" y="1345"/>
                </a:lnTo>
                <a:lnTo>
                  <a:pt x="4432" y="1331"/>
                </a:lnTo>
                <a:lnTo>
                  <a:pt x="4430" y="1319"/>
                </a:lnTo>
                <a:lnTo>
                  <a:pt x="4427" y="1309"/>
                </a:lnTo>
                <a:lnTo>
                  <a:pt x="4426" y="1303"/>
                </a:lnTo>
                <a:lnTo>
                  <a:pt x="4424" y="1299"/>
                </a:lnTo>
                <a:lnTo>
                  <a:pt x="4421" y="1289"/>
                </a:lnTo>
                <a:lnTo>
                  <a:pt x="4417" y="1281"/>
                </a:lnTo>
                <a:lnTo>
                  <a:pt x="4413" y="1275"/>
                </a:lnTo>
                <a:lnTo>
                  <a:pt x="4408" y="1269"/>
                </a:lnTo>
                <a:lnTo>
                  <a:pt x="4403" y="1265"/>
                </a:lnTo>
                <a:lnTo>
                  <a:pt x="4397" y="1261"/>
                </a:lnTo>
                <a:lnTo>
                  <a:pt x="4391" y="1257"/>
                </a:lnTo>
                <a:lnTo>
                  <a:pt x="4385" y="1255"/>
                </a:lnTo>
                <a:lnTo>
                  <a:pt x="4378" y="1255"/>
                </a:lnTo>
                <a:lnTo>
                  <a:pt x="4370" y="1253"/>
                </a:lnTo>
                <a:lnTo>
                  <a:pt x="4358" y="1255"/>
                </a:lnTo>
                <a:lnTo>
                  <a:pt x="4346" y="1259"/>
                </a:lnTo>
                <a:lnTo>
                  <a:pt x="4341" y="1263"/>
                </a:lnTo>
                <a:lnTo>
                  <a:pt x="4336" y="1267"/>
                </a:lnTo>
                <a:lnTo>
                  <a:pt x="4331" y="1271"/>
                </a:lnTo>
                <a:lnTo>
                  <a:pt x="4327" y="1275"/>
                </a:lnTo>
                <a:lnTo>
                  <a:pt x="4323" y="1281"/>
                </a:lnTo>
                <a:lnTo>
                  <a:pt x="4319" y="1287"/>
                </a:lnTo>
                <a:lnTo>
                  <a:pt x="4316" y="1295"/>
                </a:lnTo>
                <a:lnTo>
                  <a:pt x="4313" y="1303"/>
                </a:lnTo>
                <a:lnTo>
                  <a:pt x="4311" y="1311"/>
                </a:lnTo>
                <a:lnTo>
                  <a:pt x="4310" y="1321"/>
                </a:lnTo>
                <a:lnTo>
                  <a:pt x="4309" y="1331"/>
                </a:lnTo>
                <a:lnTo>
                  <a:pt x="4308" y="1341"/>
                </a:lnTo>
                <a:lnTo>
                  <a:pt x="4309" y="1351"/>
                </a:lnTo>
                <a:lnTo>
                  <a:pt x="4309" y="1361"/>
                </a:lnTo>
                <a:lnTo>
                  <a:pt x="4310" y="1371"/>
                </a:lnTo>
                <a:lnTo>
                  <a:pt x="4311" y="1379"/>
                </a:lnTo>
                <a:lnTo>
                  <a:pt x="4313" y="1387"/>
                </a:lnTo>
                <a:lnTo>
                  <a:pt x="4315" y="1395"/>
                </a:lnTo>
                <a:lnTo>
                  <a:pt x="4318" y="1403"/>
                </a:lnTo>
                <a:lnTo>
                  <a:pt x="4321" y="1409"/>
                </a:lnTo>
                <a:lnTo>
                  <a:pt x="4325" y="1415"/>
                </a:lnTo>
                <a:lnTo>
                  <a:pt x="4328" y="1421"/>
                </a:lnTo>
                <a:lnTo>
                  <a:pt x="4337" y="1433"/>
                </a:lnTo>
                <a:lnTo>
                  <a:pt x="4347" y="1445"/>
                </a:lnTo>
                <a:lnTo>
                  <a:pt x="4359" y="1457"/>
                </a:lnTo>
                <a:lnTo>
                  <a:pt x="4421" y="1511"/>
                </a:lnTo>
                <a:lnTo>
                  <a:pt x="4431" y="1521"/>
                </a:lnTo>
                <a:lnTo>
                  <a:pt x="4442" y="1531"/>
                </a:lnTo>
                <a:lnTo>
                  <a:pt x="4451" y="1541"/>
                </a:lnTo>
                <a:lnTo>
                  <a:pt x="4459" y="1553"/>
                </a:lnTo>
                <a:lnTo>
                  <a:pt x="4467" y="1565"/>
                </a:lnTo>
                <a:lnTo>
                  <a:pt x="4474" y="1575"/>
                </a:lnTo>
                <a:lnTo>
                  <a:pt x="4480" y="1589"/>
                </a:lnTo>
                <a:lnTo>
                  <a:pt x="4486" y="1601"/>
                </a:lnTo>
                <a:lnTo>
                  <a:pt x="4491" y="1615"/>
                </a:lnTo>
                <a:lnTo>
                  <a:pt x="4495" y="1629"/>
                </a:lnTo>
                <a:lnTo>
                  <a:pt x="4499" y="1643"/>
                </a:lnTo>
                <a:lnTo>
                  <a:pt x="4502" y="1659"/>
                </a:lnTo>
                <a:lnTo>
                  <a:pt x="4504" y="1675"/>
                </a:lnTo>
                <a:lnTo>
                  <a:pt x="4505" y="1685"/>
                </a:lnTo>
                <a:lnTo>
                  <a:pt x="4505" y="1693"/>
                </a:lnTo>
                <a:lnTo>
                  <a:pt x="4506" y="1711"/>
                </a:lnTo>
                <a:lnTo>
                  <a:pt x="4507" y="1730"/>
                </a:lnTo>
                <a:lnTo>
                  <a:pt x="4506" y="1756"/>
                </a:lnTo>
                <a:lnTo>
                  <a:pt x="4504" y="1780"/>
                </a:lnTo>
                <a:lnTo>
                  <a:pt x="4503" y="1792"/>
                </a:lnTo>
                <a:lnTo>
                  <a:pt x="4501" y="1802"/>
                </a:lnTo>
                <a:lnTo>
                  <a:pt x="4499" y="1814"/>
                </a:lnTo>
                <a:lnTo>
                  <a:pt x="4497" y="1824"/>
                </a:lnTo>
                <a:lnTo>
                  <a:pt x="4494" y="1834"/>
                </a:lnTo>
                <a:lnTo>
                  <a:pt x="4492" y="1844"/>
                </a:lnTo>
                <a:lnTo>
                  <a:pt x="4485" y="1862"/>
                </a:lnTo>
                <a:lnTo>
                  <a:pt x="4482" y="1870"/>
                </a:lnTo>
                <a:lnTo>
                  <a:pt x="4478" y="1880"/>
                </a:lnTo>
                <a:lnTo>
                  <a:pt x="4470" y="1894"/>
                </a:lnTo>
                <a:lnTo>
                  <a:pt x="4465" y="1902"/>
                </a:lnTo>
                <a:lnTo>
                  <a:pt x="4460" y="1908"/>
                </a:lnTo>
                <a:lnTo>
                  <a:pt x="4455" y="1914"/>
                </a:lnTo>
                <a:lnTo>
                  <a:pt x="4450" y="1920"/>
                </a:lnTo>
                <a:lnTo>
                  <a:pt x="4439" y="1930"/>
                </a:lnTo>
                <a:lnTo>
                  <a:pt x="4427" y="1938"/>
                </a:lnTo>
                <a:lnTo>
                  <a:pt x="4414" y="1946"/>
                </a:lnTo>
                <a:lnTo>
                  <a:pt x="4400" y="1950"/>
                </a:lnTo>
                <a:lnTo>
                  <a:pt x="4393" y="1952"/>
                </a:lnTo>
                <a:lnTo>
                  <a:pt x="4386" y="1952"/>
                </a:lnTo>
                <a:lnTo>
                  <a:pt x="4370" y="1954"/>
                </a:lnTo>
                <a:close/>
              </a:path>
            </a:pathLst>
          </a:custGeom>
          <a:solidFill>
            <a:schemeClr val="bg1"/>
          </a:solidFill>
          <a:ln>
            <a:noFill/>
          </a:ln>
        </p:spPr>
        <p:txBody>
          <a:bodyPr vert="horz" wrap="square" lIns="0" tIns="0" rIns="0" bIns="0" numCol="1" anchor="t" anchorCtr="0" compatLnSpc="1">
            <a:prstTxWarp prst="textNoShape">
              <a:avLst/>
            </a:prstTxWarp>
            <a:noAutofit/>
          </a:bodyPr>
          <a:lstStyle/>
          <a:p>
            <a:endParaRPr lang="en-GB"/>
          </a:p>
        </p:txBody>
      </p:sp>
      <p:sp>
        <p:nvSpPr>
          <p:cNvPr id="11" name="Text Placeholder 10">
            <a:extLst>
              <a:ext uri="{FF2B5EF4-FFF2-40B4-BE49-F238E27FC236}">
                <a16:creationId xmlns:a16="http://schemas.microsoft.com/office/drawing/2014/main" id="{897DE48D-705B-612C-7DFA-B303012D79EC}"/>
              </a:ext>
            </a:extLst>
          </p:cNvPr>
          <p:cNvSpPr>
            <a:spLocks noGrp="1"/>
          </p:cNvSpPr>
          <p:nvPr>
            <p:ph type="body" sz="quarter" idx="13"/>
          </p:nvPr>
        </p:nvSpPr>
        <p:spPr>
          <a:xfrm>
            <a:off x="1198587" y="5517232"/>
            <a:ext cx="9793263" cy="288032"/>
          </a:xfrm>
        </p:spPr>
        <p:txBody>
          <a:bodyPr/>
          <a:lstStyle>
            <a:lvl1pPr marL="0" indent="0">
              <a:spcBef>
                <a:spcPts val="0"/>
              </a:spcBef>
              <a:buFontTx/>
              <a:buNone/>
              <a:defRPr sz="1600">
                <a:solidFill>
                  <a:schemeClr val="bg1"/>
                </a:solidFill>
              </a:defRPr>
            </a:lvl1pPr>
            <a:lvl2pPr marL="0" indent="0">
              <a:spcBef>
                <a:spcPts val="0"/>
              </a:spcBef>
              <a:buFontTx/>
              <a:buNone/>
              <a:defRPr sz="1600"/>
            </a:lvl2pPr>
            <a:lvl3pPr marL="0" indent="0">
              <a:spcBef>
                <a:spcPts val="0"/>
              </a:spcBef>
              <a:buFontTx/>
              <a:buNone/>
              <a:defRPr sz="1600"/>
            </a:lvl3pPr>
            <a:lvl4pPr marL="0" indent="0">
              <a:spcBef>
                <a:spcPts val="0"/>
              </a:spcBef>
              <a:buFontTx/>
              <a:buNone/>
              <a:defRPr sz="1600"/>
            </a:lvl4pPr>
            <a:lvl5pPr marL="0" indent="0">
              <a:spcBef>
                <a:spcPts val="0"/>
              </a:spcBef>
              <a:buFontTx/>
              <a:buNone/>
              <a:defRPr sz="1600"/>
            </a:lvl5pPr>
            <a:lvl6pPr marL="0" indent="0">
              <a:spcBef>
                <a:spcPts val="0"/>
              </a:spcBef>
              <a:buFontTx/>
              <a:buNone/>
              <a:defRPr sz="1600"/>
            </a:lvl6pPr>
            <a:lvl7pPr marL="0" indent="0">
              <a:spcBef>
                <a:spcPts val="0"/>
              </a:spcBef>
              <a:buFontTx/>
              <a:buNone/>
              <a:defRPr sz="1600"/>
            </a:lvl7pPr>
            <a:lvl8pPr marL="0" indent="0">
              <a:spcBef>
                <a:spcPts val="0"/>
              </a:spcBef>
              <a:buFontTx/>
              <a:buNone/>
              <a:defRPr sz="1600"/>
            </a:lvl8pPr>
            <a:lvl9pPr marL="0" indent="0">
              <a:spcBef>
                <a:spcPts val="0"/>
              </a:spcBef>
              <a:buFontTx/>
              <a:buNone/>
              <a:defRPr sz="1600"/>
            </a:lvl9pPr>
          </a:lstStyle>
          <a:p>
            <a:pPr lvl="0"/>
            <a:r>
              <a:rPr lang="fi-FI" noProof="0"/>
              <a:t>Muokkaa tekstin perustyylejä napsauttamalla</a:t>
            </a:r>
          </a:p>
        </p:txBody>
      </p:sp>
      <p:sp>
        <p:nvSpPr>
          <p:cNvPr id="12" name="Text Placeholder 10">
            <a:extLst>
              <a:ext uri="{FF2B5EF4-FFF2-40B4-BE49-F238E27FC236}">
                <a16:creationId xmlns:a16="http://schemas.microsoft.com/office/drawing/2014/main" id="{CF5A17A4-EA2D-AFFF-38DF-9699B925DCD5}"/>
              </a:ext>
            </a:extLst>
          </p:cNvPr>
          <p:cNvSpPr>
            <a:spLocks noGrp="1"/>
          </p:cNvSpPr>
          <p:nvPr>
            <p:ph type="body" sz="quarter" idx="14"/>
          </p:nvPr>
        </p:nvSpPr>
        <p:spPr>
          <a:xfrm>
            <a:off x="1198587" y="5805264"/>
            <a:ext cx="9793263" cy="288032"/>
          </a:xfrm>
        </p:spPr>
        <p:txBody>
          <a:bodyPr/>
          <a:lstStyle>
            <a:lvl1pPr marL="0" indent="0">
              <a:spcBef>
                <a:spcPts val="0"/>
              </a:spcBef>
              <a:buFontTx/>
              <a:buNone/>
              <a:defRPr sz="1600">
                <a:solidFill>
                  <a:schemeClr val="bg1"/>
                </a:solidFill>
              </a:defRPr>
            </a:lvl1pPr>
            <a:lvl2pPr marL="0" indent="0">
              <a:spcBef>
                <a:spcPts val="0"/>
              </a:spcBef>
              <a:buFontTx/>
              <a:buNone/>
              <a:defRPr sz="1600"/>
            </a:lvl2pPr>
            <a:lvl3pPr marL="0" indent="0">
              <a:spcBef>
                <a:spcPts val="0"/>
              </a:spcBef>
              <a:buFontTx/>
              <a:buNone/>
              <a:defRPr sz="1600"/>
            </a:lvl3pPr>
            <a:lvl4pPr marL="0" indent="0">
              <a:spcBef>
                <a:spcPts val="0"/>
              </a:spcBef>
              <a:buFontTx/>
              <a:buNone/>
              <a:defRPr sz="1600"/>
            </a:lvl4pPr>
            <a:lvl5pPr marL="0" indent="0">
              <a:spcBef>
                <a:spcPts val="0"/>
              </a:spcBef>
              <a:buFontTx/>
              <a:buNone/>
              <a:defRPr sz="1600"/>
            </a:lvl5pPr>
            <a:lvl6pPr marL="0" indent="0">
              <a:spcBef>
                <a:spcPts val="0"/>
              </a:spcBef>
              <a:buFontTx/>
              <a:buNone/>
              <a:defRPr sz="1600"/>
            </a:lvl6pPr>
            <a:lvl7pPr marL="0" indent="0">
              <a:spcBef>
                <a:spcPts val="0"/>
              </a:spcBef>
              <a:buFontTx/>
              <a:buNone/>
              <a:defRPr sz="1600"/>
            </a:lvl7pPr>
            <a:lvl8pPr marL="0" indent="0">
              <a:spcBef>
                <a:spcPts val="0"/>
              </a:spcBef>
              <a:buFontTx/>
              <a:buNone/>
              <a:defRPr sz="1600"/>
            </a:lvl8pPr>
            <a:lvl9pPr marL="0" indent="0">
              <a:spcBef>
                <a:spcPts val="0"/>
              </a:spcBef>
              <a:buFontTx/>
              <a:buNone/>
              <a:defRPr sz="1600"/>
            </a:lvl9pPr>
          </a:lstStyle>
          <a:p>
            <a:pPr lvl="0"/>
            <a:r>
              <a:rPr lang="fi-FI" noProof="0"/>
              <a:t>Muokkaa tekstin perustyylejä napsauttamalla</a:t>
            </a:r>
          </a:p>
        </p:txBody>
      </p:sp>
    </p:spTree>
    <p:extLst>
      <p:ext uri="{BB962C8B-B14F-4D97-AF65-F5344CB8AC3E}">
        <p14:creationId xmlns:p14="http://schemas.microsoft.com/office/powerpoint/2010/main" val="315981462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56">
          <p15:clr>
            <a:srgbClr val="FBAE40"/>
          </p15:clr>
        </p15:guide>
        <p15:guide id="4" pos="6924">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Sitaatti Kuvalla 2">
    <p:bg>
      <p:bgPr>
        <a:solidFill>
          <a:schemeClr val="tx2"/>
        </a:solidFill>
        <a:effectLst/>
      </p:bgPr>
    </p:bg>
    <p:spTree>
      <p:nvGrpSpPr>
        <p:cNvPr id="1" name=""/>
        <p:cNvGrpSpPr/>
        <p:nvPr/>
      </p:nvGrpSpPr>
      <p:grpSpPr>
        <a:xfrm>
          <a:off x="0" y="0"/>
          <a:ext cx="0" cy="0"/>
          <a:chOff x="0" y="0"/>
          <a:chExt cx="0" cy="0"/>
        </a:xfrm>
      </p:grpSpPr>
      <p:sp>
        <p:nvSpPr>
          <p:cNvPr id="2" name="Picture Placeholder 12">
            <a:extLst>
              <a:ext uri="{FF2B5EF4-FFF2-40B4-BE49-F238E27FC236}">
                <a16:creationId xmlns:a16="http://schemas.microsoft.com/office/drawing/2014/main" id="{4623C09F-3FCC-1888-1069-D8D811DF11FB}"/>
              </a:ext>
            </a:extLst>
          </p:cNvPr>
          <p:cNvSpPr>
            <a:spLocks noGrp="1"/>
          </p:cNvSpPr>
          <p:nvPr>
            <p:ph type="pic" sz="quarter" idx="20" hasCustomPrompt="1"/>
          </p:nvPr>
        </p:nvSpPr>
        <p:spPr>
          <a:xfrm>
            <a:off x="1" y="0"/>
            <a:ext cx="12192000" cy="6858000"/>
          </a:xfrm>
          <a:solidFill>
            <a:schemeClr val="tx2"/>
          </a:solidFill>
        </p:spPr>
        <p:txBody>
          <a:bodyPr/>
          <a:lstStyle>
            <a:lvl1pPr marL="0" indent="0">
              <a:buFontTx/>
              <a:buNone/>
              <a:defRPr sz="1000"/>
            </a:lvl1pPr>
          </a:lstStyle>
          <a:p>
            <a:pPr marL="0" marR="0" lvl="0" indent="0" algn="l" defTabSz="914400" rtl="0" eaLnBrk="1" fontAlgn="auto" latinLnBrk="0" hangingPunct="1">
              <a:lnSpc>
                <a:spcPct val="100000"/>
              </a:lnSpc>
              <a:spcBef>
                <a:spcPts val="600"/>
              </a:spcBef>
              <a:spcAft>
                <a:spcPts val="0"/>
              </a:spcAft>
              <a:buClr>
                <a:schemeClr val="accent1"/>
              </a:buClr>
              <a:buSzTx/>
              <a:buFontTx/>
              <a:buNone/>
              <a:tabLst/>
              <a:defRPr/>
            </a:pPr>
            <a:r>
              <a:rPr lang="en-GB" err="1"/>
              <a:t>Lisää</a:t>
            </a:r>
            <a:r>
              <a:rPr lang="en-GB"/>
              <a:t> </a:t>
            </a:r>
            <a:r>
              <a:rPr lang="en-GB" err="1"/>
              <a:t>kuva</a:t>
            </a:r>
            <a:endParaRPr lang="en-GB"/>
          </a:p>
          <a:p>
            <a:endParaRPr lang="en-GB"/>
          </a:p>
        </p:txBody>
      </p:sp>
      <p:sp>
        <p:nvSpPr>
          <p:cNvPr id="3" name="Text Placeholder 2">
            <a:extLst>
              <a:ext uri="{FF2B5EF4-FFF2-40B4-BE49-F238E27FC236}">
                <a16:creationId xmlns:a16="http://schemas.microsoft.com/office/drawing/2014/main" id="{B29682F0-63E3-35DE-D7F2-6CCF56790E10}"/>
              </a:ext>
            </a:extLst>
          </p:cNvPr>
          <p:cNvSpPr>
            <a:spLocks noGrp="1"/>
          </p:cNvSpPr>
          <p:nvPr>
            <p:ph type="body" sz="quarter" idx="19"/>
          </p:nvPr>
        </p:nvSpPr>
        <p:spPr>
          <a:xfrm>
            <a:off x="11503213" y="6308625"/>
            <a:ext cx="280800" cy="216000"/>
          </a:xfrm>
          <a:blipFill>
            <a:blip r:embed="rId2"/>
            <a:stretch>
              <a:fillRect/>
            </a:stretch>
          </a:blipFill>
        </p:spPr>
        <p:txBody>
          <a:bodyPr/>
          <a:lstStyle>
            <a:lvl1pPr>
              <a:defRPr sz="100">
                <a:noFill/>
              </a:defRPr>
            </a:lvl1pPr>
          </a:lstStyle>
          <a:p>
            <a:pPr lvl="0"/>
            <a:r>
              <a:rPr lang="fi-FI" noProof="0"/>
              <a:t>Muokkaa tekstin perustyylejä napsauttamalla</a:t>
            </a:r>
          </a:p>
        </p:txBody>
      </p:sp>
      <p:sp>
        <p:nvSpPr>
          <p:cNvPr id="4" name="Date Placeholder 3">
            <a:extLst>
              <a:ext uri="{FF2B5EF4-FFF2-40B4-BE49-F238E27FC236}">
                <a16:creationId xmlns:a16="http://schemas.microsoft.com/office/drawing/2014/main" id="{6C997B08-CDC0-D9DA-023C-33EB2424589C}"/>
              </a:ext>
            </a:extLst>
          </p:cNvPr>
          <p:cNvSpPr>
            <a:spLocks noGrp="1"/>
          </p:cNvSpPr>
          <p:nvPr>
            <p:ph type="dt" sz="half" idx="10"/>
          </p:nvPr>
        </p:nvSpPr>
        <p:spPr/>
        <p:txBody>
          <a:bodyPr/>
          <a:lstStyle>
            <a:lvl1pPr>
              <a:defRPr>
                <a:solidFill>
                  <a:schemeClr val="bg1"/>
                </a:solidFill>
              </a:defRPr>
            </a:lvl1pPr>
          </a:lstStyle>
          <a:p>
            <a:fld id="{2D1F2AED-52FC-4ACD-963A-F58A33291D32}" type="datetime1">
              <a:rPr lang="fi-FI" noProof="0" smtClean="0"/>
              <a:t>16.8.2024</a:t>
            </a:fld>
            <a:endParaRPr lang="fi-FI" noProof="0"/>
          </a:p>
        </p:txBody>
      </p:sp>
      <p:sp>
        <p:nvSpPr>
          <p:cNvPr id="5" name="Footer Placeholder 4">
            <a:extLst>
              <a:ext uri="{FF2B5EF4-FFF2-40B4-BE49-F238E27FC236}">
                <a16:creationId xmlns:a16="http://schemas.microsoft.com/office/drawing/2014/main" id="{B846E968-BF71-89AA-C26E-10EFAEEEC9B7}"/>
              </a:ext>
            </a:extLst>
          </p:cNvPr>
          <p:cNvSpPr>
            <a:spLocks noGrp="1"/>
          </p:cNvSpPr>
          <p:nvPr>
            <p:ph type="ftr" sz="quarter" idx="11"/>
          </p:nvPr>
        </p:nvSpPr>
        <p:spPr/>
        <p:txBody>
          <a:bodyPr/>
          <a:lstStyle>
            <a:lvl1pPr>
              <a:defRPr>
                <a:solidFill>
                  <a:schemeClr val="bg1"/>
                </a:solidFill>
              </a:defRPr>
            </a:lvl1pPr>
          </a:lstStyle>
          <a:p>
            <a:r>
              <a:rPr lang="en-US" noProof="0"/>
              <a:t>© Confederation of Finnish Construction Industries RT</a:t>
            </a:r>
            <a:endParaRPr lang="fi-FI" noProof="0"/>
          </a:p>
        </p:txBody>
      </p:sp>
      <p:sp>
        <p:nvSpPr>
          <p:cNvPr id="6" name="Slide Number Placeholder 5">
            <a:extLst>
              <a:ext uri="{FF2B5EF4-FFF2-40B4-BE49-F238E27FC236}">
                <a16:creationId xmlns:a16="http://schemas.microsoft.com/office/drawing/2014/main" id="{E98EEA2C-E894-50CC-1D3C-CCAA51AAE9A3}"/>
              </a:ext>
            </a:extLst>
          </p:cNvPr>
          <p:cNvSpPr>
            <a:spLocks noGrp="1"/>
          </p:cNvSpPr>
          <p:nvPr>
            <p:ph type="sldNum" sz="quarter" idx="12"/>
          </p:nvPr>
        </p:nvSpPr>
        <p:spPr/>
        <p:txBody>
          <a:bodyPr/>
          <a:lstStyle>
            <a:lvl1pPr>
              <a:defRPr>
                <a:solidFill>
                  <a:schemeClr val="bg1"/>
                </a:solidFill>
              </a:defRPr>
            </a:lvl1pPr>
          </a:lstStyle>
          <a:p>
            <a:fld id="{DFD61EF7-2460-4EE9-A031-27FEBC4F9A95}" type="slidenum">
              <a:rPr lang="fi-FI" noProof="0" smtClean="0"/>
              <a:pPr/>
              <a:t>‹#›</a:t>
            </a:fld>
            <a:endParaRPr lang="fi-FI" noProof="0"/>
          </a:p>
        </p:txBody>
      </p:sp>
      <p:sp>
        <p:nvSpPr>
          <p:cNvPr id="7" name="Title 1">
            <a:extLst>
              <a:ext uri="{FF2B5EF4-FFF2-40B4-BE49-F238E27FC236}">
                <a16:creationId xmlns:a16="http://schemas.microsoft.com/office/drawing/2014/main" id="{0DBC2BCA-6E98-D0FC-A4D9-2479036B5BEB}"/>
              </a:ext>
            </a:extLst>
          </p:cNvPr>
          <p:cNvSpPr>
            <a:spLocks noGrp="1"/>
          </p:cNvSpPr>
          <p:nvPr>
            <p:ph type="ctrTitle"/>
          </p:nvPr>
        </p:nvSpPr>
        <p:spPr>
          <a:xfrm>
            <a:off x="1199457" y="1628800"/>
            <a:ext cx="5328592" cy="1231106"/>
          </a:xfrm>
        </p:spPr>
        <p:txBody>
          <a:bodyPr anchor="t" anchorCtr="0">
            <a:spAutoFit/>
          </a:bodyPr>
          <a:lstStyle>
            <a:lvl1pPr algn="l">
              <a:defRPr sz="4000">
                <a:solidFill>
                  <a:schemeClr val="bg1"/>
                </a:solidFill>
              </a:defRPr>
            </a:lvl1pPr>
          </a:lstStyle>
          <a:p>
            <a:r>
              <a:rPr lang="fi-FI" noProof="0"/>
              <a:t>Muokkaa ots. perustyyl. napsautt.</a:t>
            </a:r>
          </a:p>
        </p:txBody>
      </p:sp>
      <p:sp>
        <p:nvSpPr>
          <p:cNvPr id="8" name="Subtitle 2">
            <a:extLst>
              <a:ext uri="{FF2B5EF4-FFF2-40B4-BE49-F238E27FC236}">
                <a16:creationId xmlns:a16="http://schemas.microsoft.com/office/drawing/2014/main" id="{64CB5395-4AF2-9EE9-D682-4F6C29D9E161}"/>
              </a:ext>
            </a:extLst>
          </p:cNvPr>
          <p:cNvSpPr>
            <a:spLocks noGrp="1"/>
          </p:cNvSpPr>
          <p:nvPr>
            <p:ph type="subTitle" idx="1"/>
          </p:nvPr>
        </p:nvSpPr>
        <p:spPr>
          <a:xfrm>
            <a:off x="1199456" y="4365104"/>
            <a:ext cx="5327837" cy="1008112"/>
          </a:xfrm>
        </p:spPr>
        <p:txBody>
          <a:bodyPr/>
          <a:lstStyle>
            <a:lvl1pPr marL="0" indent="0" algn="l">
              <a:spcBef>
                <a:spcPts val="0"/>
              </a:spcBef>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spTree>
    <p:extLst>
      <p:ext uri="{BB962C8B-B14F-4D97-AF65-F5344CB8AC3E}">
        <p14:creationId xmlns:p14="http://schemas.microsoft.com/office/powerpoint/2010/main" val="204024350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Kaksi sisältöä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EB8C7F-959D-1EEC-7251-45F8A60E421F}"/>
              </a:ext>
            </a:extLst>
          </p:cNvPr>
          <p:cNvSpPr>
            <a:spLocks noGrp="1"/>
          </p:cNvSpPr>
          <p:nvPr>
            <p:ph type="title"/>
          </p:nvPr>
        </p:nvSpPr>
        <p:spPr/>
        <p:txBody>
          <a:bodyPr/>
          <a:lstStyle/>
          <a:p>
            <a:r>
              <a:rPr lang="fi-FI" noProof="0"/>
              <a:t>Muokkaa ots. perustyyl. napsautt.</a:t>
            </a:r>
          </a:p>
        </p:txBody>
      </p:sp>
      <p:sp>
        <p:nvSpPr>
          <p:cNvPr id="3" name="Content Placeholder 2">
            <a:extLst>
              <a:ext uri="{FF2B5EF4-FFF2-40B4-BE49-F238E27FC236}">
                <a16:creationId xmlns:a16="http://schemas.microsoft.com/office/drawing/2014/main" id="{BF5BC727-BC31-A840-E8A4-358FAF23D31E}"/>
              </a:ext>
            </a:extLst>
          </p:cNvPr>
          <p:cNvSpPr>
            <a:spLocks noGrp="1"/>
          </p:cNvSpPr>
          <p:nvPr>
            <p:ph sz="half" idx="1"/>
          </p:nvPr>
        </p:nvSpPr>
        <p:spPr>
          <a:xfrm>
            <a:off x="407988" y="1628775"/>
            <a:ext cx="5543996" cy="4464050"/>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4" name="Content Placeholder 3">
            <a:extLst>
              <a:ext uri="{FF2B5EF4-FFF2-40B4-BE49-F238E27FC236}">
                <a16:creationId xmlns:a16="http://schemas.microsoft.com/office/drawing/2014/main" id="{AA31291B-F0CF-B694-1D67-1103E645FEAF}"/>
              </a:ext>
            </a:extLst>
          </p:cNvPr>
          <p:cNvSpPr>
            <a:spLocks noGrp="1"/>
          </p:cNvSpPr>
          <p:nvPr>
            <p:ph sz="half" idx="2"/>
          </p:nvPr>
        </p:nvSpPr>
        <p:spPr>
          <a:xfrm>
            <a:off x="6240015" y="1628775"/>
            <a:ext cx="5543997" cy="4464050"/>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5" name="Date Placeholder 4">
            <a:extLst>
              <a:ext uri="{FF2B5EF4-FFF2-40B4-BE49-F238E27FC236}">
                <a16:creationId xmlns:a16="http://schemas.microsoft.com/office/drawing/2014/main" id="{5FB8E3CE-7338-ACAE-78C6-20E590693618}"/>
              </a:ext>
            </a:extLst>
          </p:cNvPr>
          <p:cNvSpPr>
            <a:spLocks noGrp="1"/>
          </p:cNvSpPr>
          <p:nvPr>
            <p:ph type="dt" sz="half" idx="10"/>
          </p:nvPr>
        </p:nvSpPr>
        <p:spPr/>
        <p:txBody>
          <a:bodyPr/>
          <a:lstStyle/>
          <a:p>
            <a:fld id="{35CCC0C7-1B51-413D-95D3-EFC7E08C866B}" type="datetime1">
              <a:rPr lang="fi-FI" noProof="0" smtClean="0"/>
              <a:t>16.8.2024</a:t>
            </a:fld>
            <a:endParaRPr lang="fi-FI" noProof="0"/>
          </a:p>
        </p:txBody>
      </p:sp>
      <p:sp>
        <p:nvSpPr>
          <p:cNvPr id="6" name="Footer Placeholder 5">
            <a:extLst>
              <a:ext uri="{FF2B5EF4-FFF2-40B4-BE49-F238E27FC236}">
                <a16:creationId xmlns:a16="http://schemas.microsoft.com/office/drawing/2014/main" id="{8D01CE44-EDA3-BABC-EFAD-E0E455DC6DB3}"/>
              </a:ext>
            </a:extLst>
          </p:cNvPr>
          <p:cNvSpPr>
            <a:spLocks noGrp="1"/>
          </p:cNvSpPr>
          <p:nvPr>
            <p:ph type="ftr" sz="quarter" idx="11"/>
          </p:nvPr>
        </p:nvSpPr>
        <p:spPr/>
        <p:txBody>
          <a:bodyPr/>
          <a:lstStyle/>
          <a:p>
            <a:r>
              <a:rPr lang="en-US" noProof="0"/>
              <a:t>© Confederation of Finnish Construction Industries RT</a:t>
            </a:r>
            <a:endParaRPr lang="fi-FI" noProof="0"/>
          </a:p>
        </p:txBody>
      </p:sp>
      <p:sp>
        <p:nvSpPr>
          <p:cNvPr id="7" name="Slide Number Placeholder 6">
            <a:extLst>
              <a:ext uri="{FF2B5EF4-FFF2-40B4-BE49-F238E27FC236}">
                <a16:creationId xmlns:a16="http://schemas.microsoft.com/office/drawing/2014/main" id="{DA172D26-5A20-20E8-C9CB-1A1DB28A2EBB}"/>
              </a:ext>
            </a:extLst>
          </p:cNvPr>
          <p:cNvSpPr>
            <a:spLocks noGrp="1"/>
          </p:cNvSpPr>
          <p:nvPr>
            <p:ph type="sldNum" sz="quarter" idx="12"/>
          </p:nvPr>
        </p:nvSpPr>
        <p:spPr/>
        <p:txBody>
          <a:bodyPr/>
          <a:lstStyle/>
          <a:p>
            <a:fld id="{DFD61EF7-2460-4EE9-A031-27FEBC4F9A95}" type="slidenum">
              <a:rPr lang="fi-FI" noProof="0" smtClean="0"/>
              <a:t>‹#›</a:t>
            </a:fld>
            <a:endParaRPr lang="fi-FI" noProof="0"/>
          </a:p>
        </p:txBody>
      </p:sp>
    </p:spTree>
    <p:extLst>
      <p:ext uri="{BB962C8B-B14F-4D97-AF65-F5344CB8AC3E}">
        <p14:creationId xmlns:p14="http://schemas.microsoft.com/office/powerpoint/2010/main" val="62378482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Vertailu ">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E01AF6C-A8F2-8B1F-3829-5C11DD5BA4F8}"/>
              </a:ext>
            </a:extLst>
          </p:cNvPr>
          <p:cNvSpPr>
            <a:spLocks noGrp="1"/>
          </p:cNvSpPr>
          <p:nvPr>
            <p:ph type="body" idx="1"/>
          </p:nvPr>
        </p:nvSpPr>
        <p:spPr>
          <a:xfrm>
            <a:off x="407990" y="1628800"/>
            <a:ext cx="5543994" cy="576338"/>
          </a:xfrm>
        </p:spPr>
        <p:txBody>
          <a:bodyPr anchor="t" anchorCtr="0"/>
          <a:lstStyle>
            <a:lvl1pPr marL="0" indent="0">
              <a:spcBef>
                <a:spcPts val="0"/>
              </a:spcBef>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4" name="Content Placeholder 3">
            <a:extLst>
              <a:ext uri="{FF2B5EF4-FFF2-40B4-BE49-F238E27FC236}">
                <a16:creationId xmlns:a16="http://schemas.microsoft.com/office/drawing/2014/main" id="{A4E17F7F-1433-10E5-04D5-0E673FC18D37}"/>
              </a:ext>
            </a:extLst>
          </p:cNvPr>
          <p:cNvSpPr>
            <a:spLocks noGrp="1"/>
          </p:cNvSpPr>
          <p:nvPr>
            <p:ph sz="half" idx="2"/>
          </p:nvPr>
        </p:nvSpPr>
        <p:spPr>
          <a:xfrm>
            <a:off x="407989" y="2204864"/>
            <a:ext cx="5543995" cy="3887962"/>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5" name="Text Placeholder 4">
            <a:extLst>
              <a:ext uri="{FF2B5EF4-FFF2-40B4-BE49-F238E27FC236}">
                <a16:creationId xmlns:a16="http://schemas.microsoft.com/office/drawing/2014/main" id="{6668D6B2-8031-5CD8-60CC-0E7AF2B5E775}"/>
              </a:ext>
            </a:extLst>
          </p:cNvPr>
          <p:cNvSpPr>
            <a:spLocks noGrp="1"/>
          </p:cNvSpPr>
          <p:nvPr>
            <p:ph type="body" sz="quarter" idx="3"/>
          </p:nvPr>
        </p:nvSpPr>
        <p:spPr>
          <a:xfrm>
            <a:off x="6240015" y="1628800"/>
            <a:ext cx="5543997" cy="576338"/>
          </a:xfrm>
        </p:spPr>
        <p:txBody>
          <a:bodyPr anchor="t" anchorCtr="0"/>
          <a:lstStyle>
            <a:lvl1pPr marL="0" indent="0">
              <a:spcBef>
                <a:spcPts val="0"/>
              </a:spcBef>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6" name="Content Placeholder 5">
            <a:extLst>
              <a:ext uri="{FF2B5EF4-FFF2-40B4-BE49-F238E27FC236}">
                <a16:creationId xmlns:a16="http://schemas.microsoft.com/office/drawing/2014/main" id="{C91CFEB5-AAD0-D485-43A0-4E88546F6858}"/>
              </a:ext>
            </a:extLst>
          </p:cNvPr>
          <p:cNvSpPr>
            <a:spLocks noGrp="1"/>
          </p:cNvSpPr>
          <p:nvPr>
            <p:ph sz="quarter" idx="4"/>
          </p:nvPr>
        </p:nvSpPr>
        <p:spPr>
          <a:xfrm>
            <a:off x="6240015" y="2204864"/>
            <a:ext cx="5543997" cy="3887962"/>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7" name="Date Placeholder 6">
            <a:extLst>
              <a:ext uri="{FF2B5EF4-FFF2-40B4-BE49-F238E27FC236}">
                <a16:creationId xmlns:a16="http://schemas.microsoft.com/office/drawing/2014/main" id="{1CE647C8-E6F3-DA33-CDFC-03278D1BE7CA}"/>
              </a:ext>
            </a:extLst>
          </p:cNvPr>
          <p:cNvSpPr>
            <a:spLocks noGrp="1"/>
          </p:cNvSpPr>
          <p:nvPr>
            <p:ph type="dt" sz="half" idx="10"/>
          </p:nvPr>
        </p:nvSpPr>
        <p:spPr/>
        <p:txBody>
          <a:bodyPr/>
          <a:lstStyle/>
          <a:p>
            <a:fld id="{75B51AB9-C87B-4798-BA02-7795AEF6A856}" type="datetime1">
              <a:rPr lang="fi-FI" noProof="0" smtClean="0"/>
              <a:t>16.8.2024</a:t>
            </a:fld>
            <a:endParaRPr lang="fi-FI" noProof="0"/>
          </a:p>
        </p:txBody>
      </p:sp>
      <p:sp>
        <p:nvSpPr>
          <p:cNvPr id="8" name="Footer Placeholder 7">
            <a:extLst>
              <a:ext uri="{FF2B5EF4-FFF2-40B4-BE49-F238E27FC236}">
                <a16:creationId xmlns:a16="http://schemas.microsoft.com/office/drawing/2014/main" id="{59B6C7C1-463A-8E2E-E815-A540C8B20C15}"/>
              </a:ext>
            </a:extLst>
          </p:cNvPr>
          <p:cNvSpPr>
            <a:spLocks noGrp="1"/>
          </p:cNvSpPr>
          <p:nvPr>
            <p:ph type="ftr" sz="quarter" idx="11"/>
          </p:nvPr>
        </p:nvSpPr>
        <p:spPr/>
        <p:txBody>
          <a:bodyPr/>
          <a:lstStyle/>
          <a:p>
            <a:r>
              <a:rPr lang="en-US" noProof="0"/>
              <a:t>© Confederation of Finnish Construction Industries RT</a:t>
            </a:r>
            <a:endParaRPr lang="fi-FI" noProof="0"/>
          </a:p>
        </p:txBody>
      </p:sp>
      <p:sp>
        <p:nvSpPr>
          <p:cNvPr id="9" name="Slide Number Placeholder 8">
            <a:extLst>
              <a:ext uri="{FF2B5EF4-FFF2-40B4-BE49-F238E27FC236}">
                <a16:creationId xmlns:a16="http://schemas.microsoft.com/office/drawing/2014/main" id="{8CA7C553-4260-5B3C-9349-0A103FEFB0EF}"/>
              </a:ext>
            </a:extLst>
          </p:cNvPr>
          <p:cNvSpPr>
            <a:spLocks noGrp="1"/>
          </p:cNvSpPr>
          <p:nvPr>
            <p:ph type="sldNum" sz="quarter" idx="12"/>
          </p:nvPr>
        </p:nvSpPr>
        <p:spPr/>
        <p:txBody>
          <a:bodyPr/>
          <a:lstStyle/>
          <a:p>
            <a:fld id="{DFD61EF7-2460-4EE9-A031-27FEBC4F9A95}" type="slidenum">
              <a:rPr lang="fi-FI" noProof="0" smtClean="0"/>
              <a:t>‹#›</a:t>
            </a:fld>
            <a:endParaRPr lang="fi-FI" noProof="0"/>
          </a:p>
        </p:txBody>
      </p:sp>
      <p:sp>
        <p:nvSpPr>
          <p:cNvPr id="10" name="Title 9">
            <a:extLst>
              <a:ext uri="{FF2B5EF4-FFF2-40B4-BE49-F238E27FC236}">
                <a16:creationId xmlns:a16="http://schemas.microsoft.com/office/drawing/2014/main" id="{9393B79B-E381-B636-A806-AF96793F7E32}"/>
              </a:ext>
            </a:extLst>
          </p:cNvPr>
          <p:cNvSpPr>
            <a:spLocks noGrp="1"/>
          </p:cNvSpPr>
          <p:nvPr>
            <p:ph type="title"/>
          </p:nvPr>
        </p:nvSpPr>
        <p:spPr/>
        <p:txBody>
          <a:bodyPr/>
          <a:lstStyle/>
          <a:p>
            <a:r>
              <a:rPr lang="fi-FI" noProof="0"/>
              <a:t>Muokkaa ots. perustyyl. napsautt.</a:t>
            </a:r>
          </a:p>
        </p:txBody>
      </p:sp>
    </p:spTree>
    <p:extLst>
      <p:ext uri="{BB962C8B-B14F-4D97-AF65-F5344CB8AC3E}">
        <p14:creationId xmlns:p14="http://schemas.microsoft.com/office/powerpoint/2010/main" val="108610179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isältö väliotsikolla">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E01AF6C-A8F2-8B1F-3829-5C11DD5BA4F8}"/>
              </a:ext>
            </a:extLst>
          </p:cNvPr>
          <p:cNvSpPr>
            <a:spLocks noGrp="1"/>
          </p:cNvSpPr>
          <p:nvPr>
            <p:ph type="body" idx="1"/>
          </p:nvPr>
        </p:nvSpPr>
        <p:spPr>
          <a:xfrm>
            <a:off x="407990" y="1628800"/>
            <a:ext cx="11376022" cy="576338"/>
          </a:xfrm>
        </p:spPr>
        <p:txBody>
          <a:bodyPr anchor="t" anchorCtr="0"/>
          <a:lstStyle>
            <a:lvl1pPr marL="0" indent="0">
              <a:spcBef>
                <a:spcPts val="0"/>
              </a:spcBef>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4" name="Content Placeholder 3">
            <a:extLst>
              <a:ext uri="{FF2B5EF4-FFF2-40B4-BE49-F238E27FC236}">
                <a16:creationId xmlns:a16="http://schemas.microsoft.com/office/drawing/2014/main" id="{A4E17F7F-1433-10E5-04D5-0E673FC18D37}"/>
              </a:ext>
            </a:extLst>
          </p:cNvPr>
          <p:cNvSpPr>
            <a:spLocks noGrp="1"/>
          </p:cNvSpPr>
          <p:nvPr>
            <p:ph sz="half" idx="2"/>
          </p:nvPr>
        </p:nvSpPr>
        <p:spPr>
          <a:xfrm>
            <a:off x="407989" y="2204864"/>
            <a:ext cx="11376024" cy="3887962"/>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7" name="Date Placeholder 6">
            <a:extLst>
              <a:ext uri="{FF2B5EF4-FFF2-40B4-BE49-F238E27FC236}">
                <a16:creationId xmlns:a16="http://schemas.microsoft.com/office/drawing/2014/main" id="{1CE647C8-E6F3-DA33-CDFC-03278D1BE7CA}"/>
              </a:ext>
            </a:extLst>
          </p:cNvPr>
          <p:cNvSpPr>
            <a:spLocks noGrp="1"/>
          </p:cNvSpPr>
          <p:nvPr>
            <p:ph type="dt" sz="half" idx="10"/>
          </p:nvPr>
        </p:nvSpPr>
        <p:spPr/>
        <p:txBody>
          <a:bodyPr/>
          <a:lstStyle/>
          <a:p>
            <a:fld id="{71734ADD-76A8-48CE-BDA3-FC74022CF565}" type="datetime1">
              <a:rPr lang="fi-FI" noProof="0" smtClean="0"/>
              <a:t>16.8.2024</a:t>
            </a:fld>
            <a:endParaRPr lang="fi-FI" noProof="0"/>
          </a:p>
        </p:txBody>
      </p:sp>
      <p:sp>
        <p:nvSpPr>
          <p:cNvPr id="8" name="Footer Placeholder 7">
            <a:extLst>
              <a:ext uri="{FF2B5EF4-FFF2-40B4-BE49-F238E27FC236}">
                <a16:creationId xmlns:a16="http://schemas.microsoft.com/office/drawing/2014/main" id="{59B6C7C1-463A-8E2E-E815-A540C8B20C15}"/>
              </a:ext>
            </a:extLst>
          </p:cNvPr>
          <p:cNvSpPr>
            <a:spLocks noGrp="1"/>
          </p:cNvSpPr>
          <p:nvPr>
            <p:ph type="ftr" sz="quarter" idx="11"/>
          </p:nvPr>
        </p:nvSpPr>
        <p:spPr/>
        <p:txBody>
          <a:bodyPr/>
          <a:lstStyle/>
          <a:p>
            <a:r>
              <a:rPr lang="en-US" noProof="0"/>
              <a:t>© Confederation of Finnish Construction Industries RT</a:t>
            </a:r>
            <a:endParaRPr lang="fi-FI" noProof="0"/>
          </a:p>
        </p:txBody>
      </p:sp>
      <p:sp>
        <p:nvSpPr>
          <p:cNvPr id="9" name="Slide Number Placeholder 8">
            <a:extLst>
              <a:ext uri="{FF2B5EF4-FFF2-40B4-BE49-F238E27FC236}">
                <a16:creationId xmlns:a16="http://schemas.microsoft.com/office/drawing/2014/main" id="{8CA7C553-4260-5B3C-9349-0A103FEFB0EF}"/>
              </a:ext>
            </a:extLst>
          </p:cNvPr>
          <p:cNvSpPr>
            <a:spLocks noGrp="1"/>
          </p:cNvSpPr>
          <p:nvPr>
            <p:ph type="sldNum" sz="quarter" idx="12"/>
          </p:nvPr>
        </p:nvSpPr>
        <p:spPr/>
        <p:txBody>
          <a:bodyPr/>
          <a:lstStyle/>
          <a:p>
            <a:fld id="{DFD61EF7-2460-4EE9-A031-27FEBC4F9A95}" type="slidenum">
              <a:rPr lang="fi-FI" noProof="0" smtClean="0"/>
              <a:t>‹#›</a:t>
            </a:fld>
            <a:endParaRPr lang="fi-FI" noProof="0"/>
          </a:p>
        </p:txBody>
      </p:sp>
      <p:sp>
        <p:nvSpPr>
          <p:cNvPr id="10" name="Title 9">
            <a:extLst>
              <a:ext uri="{FF2B5EF4-FFF2-40B4-BE49-F238E27FC236}">
                <a16:creationId xmlns:a16="http://schemas.microsoft.com/office/drawing/2014/main" id="{9393B79B-E381-B636-A806-AF96793F7E32}"/>
              </a:ext>
            </a:extLst>
          </p:cNvPr>
          <p:cNvSpPr>
            <a:spLocks noGrp="1"/>
          </p:cNvSpPr>
          <p:nvPr>
            <p:ph type="title"/>
          </p:nvPr>
        </p:nvSpPr>
        <p:spPr/>
        <p:txBody>
          <a:bodyPr/>
          <a:lstStyle/>
          <a:p>
            <a:r>
              <a:rPr lang="fi-FI" noProof="0"/>
              <a:t>Muokkaa ots. perustyyl. napsautt.</a:t>
            </a:r>
          </a:p>
        </p:txBody>
      </p:sp>
    </p:spTree>
    <p:extLst>
      <p:ext uri="{BB962C8B-B14F-4D97-AF65-F5344CB8AC3E}">
        <p14:creationId xmlns:p14="http://schemas.microsoft.com/office/powerpoint/2010/main" val="231627673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isältö kuvall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EB8C7F-959D-1EEC-7251-45F8A60E421F}"/>
              </a:ext>
            </a:extLst>
          </p:cNvPr>
          <p:cNvSpPr>
            <a:spLocks noGrp="1"/>
          </p:cNvSpPr>
          <p:nvPr>
            <p:ph type="title"/>
          </p:nvPr>
        </p:nvSpPr>
        <p:spPr/>
        <p:txBody>
          <a:bodyPr/>
          <a:lstStyle/>
          <a:p>
            <a:r>
              <a:rPr lang="fi-FI" noProof="0"/>
              <a:t>Muokkaa ots. perustyyl. napsautt.</a:t>
            </a:r>
          </a:p>
        </p:txBody>
      </p:sp>
      <p:sp>
        <p:nvSpPr>
          <p:cNvPr id="3" name="Content Placeholder 2">
            <a:extLst>
              <a:ext uri="{FF2B5EF4-FFF2-40B4-BE49-F238E27FC236}">
                <a16:creationId xmlns:a16="http://schemas.microsoft.com/office/drawing/2014/main" id="{BF5BC727-BC31-A840-E8A4-358FAF23D31E}"/>
              </a:ext>
            </a:extLst>
          </p:cNvPr>
          <p:cNvSpPr>
            <a:spLocks noGrp="1"/>
          </p:cNvSpPr>
          <p:nvPr>
            <p:ph sz="half" idx="1"/>
          </p:nvPr>
        </p:nvSpPr>
        <p:spPr>
          <a:xfrm>
            <a:off x="407988" y="1628775"/>
            <a:ext cx="5111750" cy="4464050"/>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5" name="Date Placeholder 4">
            <a:extLst>
              <a:ext uri="{FF2B5EF4-FFF2-40B4-BE49-F238E27FC236}">
                <a16:creationId xmlns:a16="http://schemas.microsoft.com/office/drawing/2014/main" id="{5FB8E3CE-7338-ACAE-78C6-20E590693618}"/>
              </a:ext>
            </a:extLst>
          </p:cNvPr>
          <p:cNvSpPr>
            <a:spLocks noGrp="1"/>
          </p:cNvSpPr>
          <p:nvPr>
            <p:ph type="dt" sz="half" idx="10"/>
          </p:nvPr>
        </p:nvSpPr>
        <p:spPr/>
        <p:txBody>
          <a:bodyPr/>
          <a:lstStyle/>
          <a:p>
            <a:fld id="{92572B7F-B3FA-4262-AA59-B2DE1E07EF2D}" type="datetime1">
              <a:rPr lang="fi-FI" noProof="0" smtClean="0"/>
              <a:t>16.8.2024</a:t>
            </a:fld>
            <a:endParaRPr lang="fi-FI" noProof="0"/>
          </a:p>
        </p:txBody>
      </p:sp>
      <p:sp>
        <p:nvSpPr>
          <p:cNvPr id="6" name="Footer Placeholder 5">
            <a:extLst>
              <a:ext uri="{FF2B5EF4-FFF2-40B4-BE49-F238E27FC236}">
                <a16:creationId xmlns:a16="http://schemas.microsoft.com/office/drawing/2014/main" id="{8D01CE44-EDA3-BABC-EFAD-E0E455DC6DB3}"/>
              </a:ext>
            </a:extLst>
          </p:cNvPr>
          <p:cNvSpPr>
            <a:spLocks noGrp="1"/>
          </p:cNvSpPr>
          <p:nvPr>
            <p:ph type="ftr" sz="quarter" idx="11"/>
          </p:nvPr>
        </p:nvSpPr>
        <p:spPr/>
        <p:txBody>
          <a:bodyPr/>
          <a:lstStyle/>
          <a:p>
            <a:r>
              <a:rPr lang="en-US" noProof="0"/>
              <a:t>© Confederation of Finnish Construction Industries RT</a:t>
            </a:r>
            <a:endParaRPr lang="fi-FI" noProof="0"/>
          </a:p>
        </p:txBody>
      </p:sp>
      <p:sp>
        <p:nvSpPr>
          <p:cNvPr id="7" name="Slide Number Placeholder 6">
            <a:extLst>
              <a:ext uri="{FF2B5EF4-FFF2-40B4-BE49-F238E27FC236}">
                <a16:creationId xmlns:a16="http://schemas.microsoft.com/office/drawing/2014/main" id="{DA172D26-5A20-20E8-C9CB-1A1DB28A2EBB}"/>
              </a:ext>
            </a:extLst>
          </p:cNvPr>
          <p:cNvSpPr>
            <a:spLocks noGrp="1"/>
          </p:cNvSpPr>
          <p:nvPr>
            <p:ph type="sldNum" sz="quarter" idx="12"/>
          </p:nvPr>
        </p:nvSpPr>
        <p:spPr/>
        <p:txBody>
          <a:bodyPr/>
          <a:lstStyle/>
          <a:p>
            <a:fld id="{DFD61EF7-2460-4EE9-A031-27FEBC4F9A95}" type="slidenum">
              <a:rPr lang="fi-FI" noProof="0" smtClean="0"/>
              <a:t>‹#›</a:t>
            </a:fld>
            <a:endParaRPr lang="fi-FI" noProof="0"/>
          </a:p>
        </p:txBody>
      </p:sp>
      <p:sp>
        <p:nvSpPr>
          <p:cNvPr id="12" name="Picture Placeholder 11">
            <a:extLst>
              <a:ext uri="{FF2B5EF4-FFF2-40B4-BE49-F238E27FC236}">
                <a16:creationId xmlns:a16="http://schemas.microsoft.com/office/drawing/2014/main" id="{1B18BA6B-FD37-F710-9ED4-279814FCB046}"/>
              </a:ext>
            </a:extLst>
          </p:cNvPr>
          <p:cNvSpPr>
            <a:spLocks noGrp="1"/>
          </p:cNvSpPr>
          <p:nvPr>
            <p:ph type="pic" sz="quarter" idx="14" hasCustomPrompt="1"/>
          </p:nvPr>
        </p:nvSpPr>
        <p:spPr>
          <a:xfrm>
            <a:off x="5808663" y="1628775"/>
            <a:ext cx="5975350" cy="4464050"/>
          </a:xfrm>
          <a:solidFill>
            <a:schemeClr val="tx2">
              <a:lumMod val="20000"/>
              <a:lumOff val="80000"/>
            </a:schemeClr>
          </a:solidFill>
        </p:spPr>
        <p:txBody>
          <a:bodyPr/>
          <a:lstStyle>
            <a:lvl1pPr marL="0" indent="0">
              <a:buFontTx/>
              <a:buNone/>
              <a:defRPr sz="1000"/>
            </a:lvl1pPr>
          </a:lstStyle>
          <a:p>
            <a:pPr marL="0" marR="0" lvl="0" indent="0" algn="l" defTabSz="914400" rtl="0" eaLnBrk="1" fontAlgn="auto" latinLnBrk="0" hangingPunct="1">
              <a:lnSpc>
                <a:spcPct val="100000"/>
              </a:lnSpc>
              <a:spcBef>
                <a:spcPts val="600"/>
              </a:spcBef>
              <a:spcAft>
                <a:spcPts val="0"/>
              </a:spcAft>
              <a:buClr>
                <a:schemeClr val="accent1"/>
              </a:buClr>
              <a:buSzTx/>
              <a:buFontTx/>
              <a:buNone/>
              <a:tabLst/>
              <a:defRPr/>
            </a:pPr>
            <a:r>
              <a:rPr lang="fi-FI" noProof="0"/>
              <a:t>Lisää kuva</a:t>
            </a:r>
          </a:p>
          <a:p>
            <a:endParaRPr lang="fi-FI" noProof="0"/>
          </a:p>
        </p:txBody>
      </p:sp>
    </p:spTree>
    <p:extLst>
      <p:ext uri="{BB962C8B-B14F-4D97-AF65-F5344CB8AC3E}">
        <p14:creationId xmlns:p14="http://schemas.microsoft.com/office/powerpoint/2010/main" val="290532555"/>
      </p:ext>
    </p:extLst>
  </p:cSld>
  <p:clrMapOvr>
    <a:masterClrMapping/>
  </p:clrMapOvr>
  <p:extLst>
    <p:ext uri="{DCECCB84-F9BA-43D5-87BE-67443E8EF086}">
      <p15:sldGuideLst xmlns:p15="http://schemas.microsoft.com/office/powerpoint/2012/main">
        <p15:guide id="4" pos="3840" userDrawn="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isältö kuvalla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EB8C7F-959D-1EEC-7251-45F8A60E421F}"/>
              </a:ext>
            </a:extLst>
          </p:cNvPr>
          <p:cNvSpPr>
            <a:spLocks noGrp="1"/>
          </p:cNvSpPr>
          <p:nvPr>
            <p:ph type="title"/>
          </p:nvPr>
        </p:nvSpPr>
        <p:spPr/>
        <p:txBody>
          <a:bodyPr/>
          <a:lstStyle/>
          <a:p>
            <a:r>
              <a:rPr lang="fi-FI" noProof="0"/>
              <a:t>Muokkaa ots. perustyyl. napsautt.</a:t>
            </a:r>
          </a:p>
        </p:txBody>
      </p:sp>
      <p:sp>
        <p:nvSpPr>
          <p:cNvPr id="5" name="Date Placeholder 4">
            <a:extLst>
              <a:ext uri="{FF2B5EF4-FFF2-40B4-BE49-F238E27FC236}">
                <a16:creationId xmlns:a16="http://schemas.microsoft.com/office/drawing/2014/main" id="{5FB8E3CE-7338-ACAE-78C6-20E590693618}"/>
              </a:ext>
            </a:extLst>
          </p:cNvPr>
          <p:cNvSpPr>
            <a:spLocks noGrp="1"/>
          </p:cNvSpPr>
          <p:nvPr>
            <p:ph type="dt" sz="half" idx="10"/>
          </p:nvPr>
        </p:nvSpPr>
        <p:spPr/>
        <p:txBody>
          <a:bodyPr/>
          <a:lstStyle/>
          <a:p>
            <a:fld id="{70089E24-A0DF-4546-B863-161783539A7A}" type="datetime1">
              <a:rPr lang="fi-FI" noProof="0" smtClean="0"/>
              <a:t>16.8.2024</a:t>
            </a:fld>
            <a:endParaRPr lang="fi-FI" noProof="0"/>
          </a:p>
        </p:txBody>
      </p:sp>
      <p:sp>
        <p:nvSpPr>
          <p:cNvPr id="6" name="Footer Placeholder 5">
            <a:extLst>
              <a:ext uri="{FF2B5EF4-FFF2-40B4-BE49-F238E27FC236}">
                <a16:creationId xmlns:a16="http://schemas.microsoft.com/office/drawing/2014/main" id="{8D01CE44-EDA3-BABC-EFAD-E0E455DC6DB3}"/>
              </a:ext>
            </a:extLst>
          </p:cNvPr>
          <p:cNvSpPr>
            <a:spLocks noGrp="1"/>
          </p:cNvSpPr>
          <p:nvPr>
            <p:ph type="ftr" sz="quarter" idx="11"/>
          </p:nvPr>
        </p:nvSpPr>
        <p:spPr/>
        <p:txBody>
          <a:bodyPr/>
          <a:lstStyle/>
          <a:p>
            <a:r>
              <a:rPr lang="en-US" noProof="0"/>
              <a:t>© Confederation of Finnish Construction Industries RT</a:t>
            </a:r>
            <a:endParaRPr lang="fi-FI" noProof="0"/>
          </a:p>
        </p:txBody>
      </p:sp>
      <p:sp>
        <p:nvSpPr>
          <p:cNvPr id="7" name="Slide Number Placeholder 6">
            <a:extLst>
              <a:ext uri="{FF2B5EF4-FFF2-40B4-BE49-F238E27FC236}">
                <a16:creationId xmlns:a16="http://schemas.microsoft.com/office/drawing/2014/main" id="{DA172D26-5A20-20E8-C9CB-1A1DB28A2EBB}"/>
              </a:ext>
            </a:extLst>
          </p:cNvPr>
          <p:cNvSpPr>
            <a:spLocks noGrp="1"/>
          </p:cNvSpPr>
          <p:nvPr>
            <p:ph type="sldNum" sz="quarter" idx="12"/>
          </p:nvPr>
        </p:nvSpPr>
        <p:spPr/>
        <p:txBody>
          <a:bodyPr/>
          <a:lstStyle/>
          <a:p>
            <a:fld id="{DFD61EF7-2460-4EE9-A031-27FEBC4F9A95}" type="slidenum">
              <a:rPr lang="fi-FI" noProof="0" smtClean="0"/>
              <a:t>‹#›</a:t>
            </a:fld>
            <a:endParaRPr lang="fi-FI" noProof="0"/>
          </a:p>
        </p:txBody>
      </p:sp>
      <p:sp>
        <p:nvSpPr>
          <p:cNvPr id="12" name="Picture Placeholder 11">
            <a:extLst>
              <a:ext uri="{FF2B5EF4-FFF2-40B4-BE49-F238E27FC236}">
                <a16:creationId xmlns:a16="http://schemas.microsoft.com/office/drawing/2014/main" id="{1B18BA6B-FD37-F710-9ED4-279814FCB046}"/>
              </a:ext>
            </a:extLst>
          </p:cNvPr>
          <p:cNvSpPr>
            <a:spLocks noGrp="1"/>
          </p:cNvSpPr>
          <p:nvPr>
            <p:ph type="pic" sz="quarter" idx="14" hasCustomPrompt="1"/>
          </p:nvPr>
        </p:nvSpPr>
        <p:spPr>
          <a:xfrm>
            <a:off x="5808663" y="1628775"/>
            <a:ext cx="5975350" cy="4464050"/>
          </a:xfrm>
          <a:solidFill>
            <a:schemeClr val="tx2">
              <a:lumMod val="20000"/>
              <a:lumOff val="80000"/>
            </a:schemeClr>
          </a:solidFill>
        </p:spPr>
        <p:txBody>
          <a:bodyPr/>
          <a:lstStyle>
            <a:lvl1pPr marL="0" indent="0">
              <a:buFontTx/>
              <a:buNone/>
              <a:defRPr sz="1000"/>
            </a:lvl1pPr>
          </a:lstStyle>
          <a:p>
            <a:pPr marL="0" marR="0" lvl="0" indent="0" algn="l" defTabSz="914400" rtl="0" eaLnBrk="1" fontAlgn="auto" latinLnBrk="0" hangingPunct="1">
              <a:lnSpc>
                <a:spcPct val="100000"/>
              </a:lnSpc>
              <a:spcBef>
                <a:spcPts val="600"/>
              </a:spcBef>
              <a:spcAft>
                <a:spcPts val="0"/>
              </a:spcAft>
              <a:buClr>
                <a:schemeClr val="accent1"/>
              </a:buClr>
              <a:buSzTx/>
              <a:buFontTx/>
              <a:buNone/>
              <a:tabLst/>
              <a:defRPr/>
            </a:pPr>
            <a:r>
              <a:rPr lang="fi-FI" noProof="0"/>
              <a:t>Lisää kuva</a:t>
            </a:r>
          </a:p>
          <a:p>
            <a:endParaRPr lang="fi-FI" noProof="0"/>
          </a:p>
        </p:txBody>
      </p:sp>
      <p:sp>
        <p:nvSpPr>
          <p:cNvPr id="4" name="Text Placeholder 2">
            <a:extLst>
              <a:ext uri="{FF2B5EF4-FFF2-40B4-BE49-F238E27FC236}">
                <a16:creationId xmlns:a16="http://schemas.microsoft.com/office/drawing/2014/main" id="{DB3349D6-A24C-7582-3528-FE72912682E3}"/>
              </a:ext>
            </a:extLst>
          </p:cNvPr>
          <p:cNvSpPr>
            <a:spLocks noGrp="1"/>
          </p:cNvSpPr>
          <p:nvPr>
            <p:ph type="body" idx="1"/>
          </p:nvPr>
        </p:nvSpPr>
        <p:spPr>
          <a:xfrm>
            <a:off x="407990" y="1628800"/>
            <a:ext cx="5111946" cy="576338"/>
          </a:xfrm>
        </p:spPr>
        <p:txBody>
          <a:bodyPr anchor="t" anchorCtr="0"/>
          <a:lstStyle>
            <a:lvl1pPr marL="0" indent="0">
              <a:spcBef>
                <a:spcPts val="0"/>
              </a:spcBef>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9" name="Content Placeholder 3">
            <a:extLst>
              <a:ext uri="{FF2B5EF4-FFF2-40B4-BE49-F238E27FC236}">
                <a16:creationId xmlns:a16="http://schemas.microsoft.com/office/drawing/2014/main" id="{478EB7E6-96D9-B941-05A5-DBD7E4BE8F98}"/>
              </a:ext>
            </a:extLst>
          </p:cNvPr>
          <p:cNvSpPr>
            <a:spLocks noGrp="1"/>
          </p:cNvSpPr>
          <p:nvPr>
            <p:ph sz="half" idx="2"/>
          </p:nvPr>
        </p:nvSpPr>
        <p:spPr>
          <a:xfrm>
            <a:off x="407989" y="2204864"/>
            <a:ext cx="5111947" cy="3887962"/>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Tree>
    <p:extLst>
      <p:ext uri="{BB962C8B-B14F-4D97-AF65-F5344CB8AC3E}">
        <p14:creationId xmlns:p14="http://schemas.microsoft.com/office/powerpoint/2010/main" val="3330812282"/>
      </p:ext>
    </p:extLst>
  </p:cSld>
  <p:clrMapOvr>
    <a:masterClrMapping/>
  </p:clrMapOvr>
  <p:extLst>
    <p:ext uri="{DCECCB84-F9BA-43D5-87BE-67443E8EF086}">
      <p15:sldGuideLst xmlns:p15="http://schemas.microsoft.com/office/powerpoint/2012/main">
        <p15:guide id="4" pos="384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isältö kuvalla 3">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F5BC727-BC31-A840-E8A4-358FAF23D31E}"/>
              </a:ext>
            </a:extLst>
          </p:cNvPr>
          <p:cNvSpPr>
            <a:spLocks noGrp="1"/>
          </p:cNvSpPr>
          <p:nvPr>
            <p:ph sz="half" idx="1"/>
          </p:nvPr>
        </p:nvSpPr>
        <p:spPr>
          <a:xfrm>
            <a:off x="407988" y="2060575"/>
            <a:ext cx="5111750" cy="4032250"/>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5" name="Date Placeholder 4">
            <a:extLst>
              <a:ext uri="{FF2B5EF4-FFF2-40B4-BE49-F238E27FC236}">
                <a16:creationId xmlns:a16="http://schemas.microsoft.com/office/drawing/2014/main" id="{5FB8E3CE-7338-ACAE-78C6-20E590693618}"/>
              </a:ext>
            </a:extLst>
          </p:cNvPr>
          <p:cNvSpPr>
            <a:spLocks noGrp="1"/>
          </p:cNvSpPr>
          <p:nvPr>
            <p:ph type="dt" sz="half" idx="10"/>
          </p:nvPr>
        </p:nvSpPr>
        <p:spPr/>
        <p:txBody>
          <a:bodyPr/>
          <a:lstStyle/>
          <a:p>
            <a:fld id="{51EFD7A2-14B7-4C00-8D35-4C7095DB89AB}" type="datetime1">
              <a:rPr lang="fi-FI" noProof="0" smtClean="0"/>
              <a:t>16.8.2024</a:t>
            </a:fld>
            <a:endParaRPr lang="fi-FI" noProof="0"/>
          </a:p>
        </p:txBody>
      </p:sp>
      <p:sp>
        <p:nvSpPr>
          <p:cNvPr id="6" name="Footer Placeholder 5">
            <a:extLst>
              <a:ext uri="{FF2B5EF4-FFF2-40B4-BE49-F238E27FC236}">
                <a16:creationId xmlns:a16="http://schemas.microsoft.com/office/drawing/2014/main" id="{8D01CE44-EDA3-BABC-EFAD-E0E455DC6DB3}"/>
              </a:ext>
            </a:extLst>
          </p:cNvPr>
          <p:cNvSpPr>
            <a:spLocks noGrp="1"/>
          </p:cNvSpPr>
          <p:nvPr>
            <p:ph type="ftr" sz="quarter" idx="11"/>
          </p:nvPr>
        </p:nvSpPr>
        <p:spPr/>
        <p:txBody>
          <a:bodyPr/>
          <a:lstStyle/>
          <a:p>
            <a:r>
              <a:rPr lang="en-US" noProof="0"/>
              <a:t>© Confederation of Finnish Construction Industries RT</a:t>
            </a:r>
            <a:endParaRPr lang="fi-FI" noProof="0"/>
          </a:p>
        </p:txBody>
      </p:sp>
      <p:sp>
        <p:nvSpPr>
          <p:cNvPr id="7" name="Slide Number Placeholder 6">
            <a:extLst>
              <a:ext uri="{FF2B5EF4-FFF2-40B4-BE49-F238E27FC236}">
                <a16:creationId xmlns:a16="http://schemas.microsoft.com/office/drawing/2014/main" id="{DA172D26-5A20-20E8-C9CB-1A1DB28A2EBB}"/>
              </a:ext>
            </a:extLst>
          </p:cNvPr>
          <p:cNvSpPr>
            <a:spLocks noGrp="1"/>
          </p:cNvSpPr>
          <p:nvPr>
            <p:ph type="sldNum" sz="quarter" idx="12"/>
          </p:nvPr>
        </p:nvSpPr>
        <p:spPr/>
        <p:txBody>
          <a:bodyPr/>
          <a:lstStyle/>
          <a:p>
            <a:fld id="{DFD61EF7-2460-4EE9-A031-27FEBC4F9A95}" type="slidenum">
              <a:rPr lang="fi-FI" noProof="0" smtClean="0"/>
              <a:t>‹#›</a:t>
            </a:fld>
            <a:endParaRPr lang="fi-FI" noProof="0"/>
          </a:p>
        </p:txBody>
      </p:sp>
      <p:sp>
        <p:nvSpPr>
          <p:cNvPr id="12" name="Picture Placeholder 11">
            <a:extLst>
              <a:ext uri="{FF2B5EF4-FFF2-40B4-BE49-F238E27FC236}">
                <a16:creationId xmlns:a16="http://schemas.microsoft.com/office/drawing/2014/main" id="{1B18BA6B-FD37-F710-9ED4-279814FCB046}"/>
              </a:ext>
            </a:extLst>
          </p:cNvPr>
          <p:cNvSpPr>
            <a:spLocks noGrp="1"/>
          </p:cNvSpPr>
          <p:nvPr>
            <p:ph type="pic" sz="quarter" idx="14"/>
          </p:nvPr>
        </p:nvSpPr>
        <p:spPr>
          <a:xfrm>
            <a:off x="5808663" y="333375"/>
            <a:ext cx="5975350" cy="5759450"/>
          </a:xfrm>
          <a:solidFill>
            <a:schemeClr val="tx2">
              <a:lumMod val="20000"/>
              <a:lumOff val="80000"/>
            </a:schemeClr>
          </a:solidFill>
        </p:spPr>
        <p:txBody>
          <a:bodyPr/>
          <a:lstStyle>
            <a:lvl1pPr marL="0" indent="0">
              <a:buFontTx/>
              <a:buNone/>
              <a:defRPr sz="1000"/>
            </a:lvl1pPr>
          </a:lstStyle>
          <a:p>
            <a:r>
              <a:rPr lang="fi-FI" noProof="0"/>
              <a:t>Lisää kuva napsauttamalla kuvaketta</a:t>
            </a:r>
          </a:p>
        </p:txBody>
      </p:sp>
      <p:sp>
        <p:nvSpPr>
          <p:cNvPr id="4" name="Title 3">
            <a:extLst>
              <a:ext uri="{FF2B5EF4-FFF2-40B4-BE49-F238E27FC236}">
                <a16:creationId xmlns:a16="http://schemas.microsoft.com/office/drawing/2014/main" id="{43673738-0205-57FC-6748-D7BD974C60C1}"/>
              </a:ext>
            </a:extLst>
          </p:cNvPr>
          <p:cNvSpPr>
            <a:spLocks noGrp="1"/>
          </p:cNvSpPr>
          <p:nvPr>
            <p:ph type="title"/>
          </p:nvPr>
        </p:nvSpPr>
        <p:spPr>
          <a:xfrm>
            <a:off x="407988" y="334800"/>
            <a:ext cx="5111948" cy="1436220"/>
          </a:xfrm>
        </p:spPr>
        <p:txBody>
          <a:bodyPr/>
          <a:lstStyle/>
          <a:p>
            <a:r>
              <a:rPr lang="fi-FI" noProof="0"/>
              <a:t>Muokkaa ots. perustyyl. napsautt.</a:t>
            </a:r>
          </a:p>
        </p:txBody>
      </p:sp>
    </p:spTree>
    <p:extLst>
      <p:ext uri="{BB962C8B-B14F-4D97-AF65-F5344CB8AC3E}">
        <p14:creationId xmlns:p14="http://schemas.microsoft.com/office/powerpoint/2010/main" val="329678775"/>
      </p:ext>
    </p:extLst>
  </p:cSld>
  <p:clrMapOvr>
    <a:masterClrMapping/>
  </p:clrMapOvr>
  <p:extLst>
    <p:ext uri="{DCECCB84-F9BA-43D5-87BE-67443E8EF086}">
      <p15:sldGuideLst xmlns:p15="http://schemas.microsoft.com/office/powerpoint/2012/main">
        <p15:guide id="4" pos="384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isältö kuvalla 4">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1B18BA6B-FD37-F710-9ED4-279814FCB046}"/>
              </a:ext>
            </a:extLst>
          </p:cNvPr>
          <p:cNvSpPr>
            <a:spLocks noGrp="1"/>
          </p:cNvSpPr>
          <p:nvPr>
            <p:ph type="pic" sz="quarter" idx="14"/>
          </p:nvPr>
        </p:nvSpPr>
        <p:spPr>
          <a:xfrm>
            <a:off x="407988" y="333375"/>
            <a:ext cx="5975350" cy="5759450"/>
          </a:xfrm>
          <a:solidFill>
            <a:schemeClr val="tx2">
              <a:lumMod val="20000"/>
              <a:lumOff val="80000"/>
            </a:schemeClr>
          </a:solidFill>
        </p:spPr>
        <p:txBody>
          <a:bodyPr/>
          <a:lstStyle>
            <a:lvl1pPr marL="0" indent="0">
              <a:buFontTx/>
              <a:buNone/>
              <a:defRPr sz="1000"/>
            </a:lvl1pPr>
          </a:lstStyle>
          <a:p>
            <a:r>
              <a:rPr lang="fi-FI" noProof="0"/>
              <a:t>Lisää kuva napsauttamalla kuvaketta</a:t>
            </a:r>
          </a:p>
        </p:txBody>
      </p:sp>
      <p:sp>
        <p:nvSpPr>
          <p:cNvPr id="2" name="Title 1">
            <a:extLst>
              <a:ext uri="{FF2B5EF4-FFF2-40B4-BE49-F238E27FC236}">
                <a16:creationId xmlns:a16="http://schemas.microsoft.com/office/drawing/2014/main" id="{13EB8C7F-959D-1EEC-7251-45F8A60E421F}"/>
              </a:ext>
            </a:extLst>
          </p:cNvPr>
          <p:cNvSpPr>
            <a:spLocks noGrp="1"/>
          </p:cNvSpPr>
          <p:nvPr>
            <p:ph type="title"/>
          </p:nvPr>
        </p:nvSpPr>
        <p:spPr>
          <a:xfrm>
            <a:off x="6667501" y="333375"/>
            <a:ext cx="5111948" cy="1439441"/>
          </a:xfrm>
        </p:spPr>
        <p:txBody>
          <a:bodyPr/>
          <a:lstStyle/>
          <a:p>
            <a:r>
              <a:rPr lang="fi-FI" noProof="0"/>
              <a:t>Muokkaa ots. perustyyl. napsautt.</a:t>
            </a:r>
          </a:p>
        </p:txBody>
      </p:sp>
      <p:sp>
        <p:nvSpPr>
          <p:cNvPr id="3" name="Content Placeholder 2">
            <a:extLst>
              <a:ext uri="{FF2B5EF4-FFF2-40B4-BE49-F238E27FC236}">
                <a16:creationId xmlns:a16="http://schemas.microsoft.com/office/drawing/2014/main" id="{BF5BC727-BC31-A840-E8A4-358FAF23D31E}"/>
              </a:ext>
            </a:extLst>
          </p:cNvPr>
          <p:cNvSpPr>
            <a:spLocks noGrp="1"/>
          </p:cNvSpPr>
          <p:nvPr>
            <p:ph sz="half" idx="1"/>
          </p:nvPr>
        </p:nvSpPr>
        <p:spPr>
          <a:xfrm>
            <a:off x="6667501" y="2060575"/>
            <a:ext cx="5111750" cy="4032250"/>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5" name="Date Placeholder 4">
            <a:extLst>
              <a:ext uri="{FF2B5EF4-FFF2-40B4-BE49-F238E27FC236}">
                <a16:creationId xmlns:a16="http://schemas.microsoft.com/office/drawing/2014/main" id="{5FB8E3CE-7338-ACAE-78C6-20E590693618}"/>
              </a:ext>
            </a:extLst>
          </p:cNvPr>
          <p:cNvSpPr>
            <a:spLocks noGrp="1"/>
          </p:cNvSpPr>
          <p:nvPr>
            <p:ph type="dt" sz="half" idx="10"/>
          </p:nvPr>
        </p:nvSpPr>
        <p:spPr/>
        <p:txBody>
          <a:bodyPr/>
          <a:lstStyle/>
          <a:p>
            <a:fld id="{1FDB1A68-0858-402F-ADC0-8C1C5FF96375}" type="datetime1">
              <a:rPr lang="fi-FI" noProof="0" smtClean="0"/>
              <a:t>16.8.2024</a:t>
            </a:fld>
            <a:endParaRPr lang="fi-FI" noProof="0"/>
          </a:p>
        </p:txBody>
      </p:sp>
      <p:sp>
        <p:nvSpPr>
          <p:cNvPr id="6" name="Footer Placeholder 5">
            <a:extLst>
              <a:ext uri="{FF2B5EF4-FFF2-40B4-BE49-F238E27FC236}">
                <a16:creationId xmlns:a16="http://schemas.microsoft.com/office/drawing/2014/main" id="{8D01CE44-EDA3-BABC-EFAD-E0E455DC6DB3}"/>
              </a:ext>
            </a:extLst>
          </p:cNvPr>
          <p:cNvSpPr>
            <a:spLocks noGrp="1"/>
          </p:cNvSpPr>
          <p:nvPr>
            <p:ph type="ftr" sz="quarter" idx="11"/>
          </p:nvPr>
        </p:nvSpPr>
        <p:spPr/>
        <p:txBody>
          <a:bodyPr/>
          <a:lstStyle/>
          <a:p>
            <a:r>
              <a:rPr lang="en-US" noProof="0"/>
              <a:t>© Confederation of Finnish Construction Industries RT</a:t>
            </a:r>
            <a:endParaRPr lang="fi-FI" noProof="0"/>
          </a:p>
        </p:txBody>
      </p:sp>
      <p:sp>
        <p:nvSpPr>
          <p:cNvPr id="7" name="Slide Number Placeholder 6">
            <a:extLst>
              <a:ext uri="{FF2B5EF4-FFF2-40B4-BE49-F238E27FC236}">
                <a16:creationId xmlns:a16="http://schemas.microsoft.com/office/drawing/2014/main" id="{DA172D26-5A20-20E8-C9CB-1A1DB28A2EBB}"/>
              </a:ext>
            </a:extLst>
          </p:cNvPr>
          <p:cNvSpPr>
            <a:spLocks noGrp="1"/>
          </p:cNvSpPr>
          <p:nvPr>
            <p:ph type="sldNum" sz="quarter" idx="12"/>
          </p:nvPr>
        </p:nvSpPr>
        <p:spPr/>
        <p:txBody>
          <a:bodyPr/>
          <a:lstStyle/>
          <a:p>
            <a:fld id="{DFD61EF7-2460-4EE9-A031-27FEBC4F9A95}" type="slidenum">
              <a:rPr lang="fi-FI" noProof="0" smtClean="0"/>
              <a:t>‹#›</a:t>
            </a:fld>
            <a:endParaRPr lang="fi-FI" noProof="0"/>
          </a:p>
        </p:txBody>
      </p:sp>
    </p:spTree>
    <p:extLst>
      <p:ext uri="{BB962C8B-B14F-4D97-AF65-F5344CB8AC3E}">
        <p14:creationId xmlns:p14="http://schemas.microsoft.com/office/powerpoint/2010/main" val="434236130"/>
      </p:ext>
    </p:extLst>
  </p:cSld>
  <p:clrMapOvr>
    <a:masterClrMapping/>
  </p:clrMapOvr>
  <p:extLst>
    <p:ext uri="{DCECCB84-F9BA-43D5-87BE-67443E8EF086}">
      <p15:sldGuideLst xmlns:p15="http://schemas.microsoft.com/office/powerpoint/2012/main">
        <p15:guide id="4" pos="384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Sisältö kuvalla 5">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1B18BA6B-FD37-F710-9ED4-279814FCB046}"/>
              </a:ext>
            </a:extLst>
          </p:cNvPr>
          <p:cNvSpPr>
            <a:spLocks noGrp="1"/>
          </p:cNvSpPr>
          <p:nvPr>
            <p:ph type="pic" sz="quarter" idx="14"/>
          </p:nvPr>
        </p:nvSpPr>
        <p:spPr>
          <a:xfrm>
            <a:off x="5808662" y="0"/>
            <a:ext cx="6383337" cy="6858000"/>
          </a:xfrm>
          <a:solidFill>
            <a:schemeClr val="tx2">
              <a:lumMod val="20000"/>
              <a:lumOff val="80000"/>
            </a:schemeClr>
          </a:solidFill>
        </p:spPr>
        <p:txBody>
          <a:bodyPr/>
          <a:lstStyle>
            <a:lvl1pPr marL="0" indent="0">
              <a:buFontTx/>
              <a:buNone/>
              <a:defRPr sz="1000"/>
            </a:lvl1pPr>
          </a:lstStyle>
          <a:p>
            <a:r>
              <a:rPr lang="fi-FI" noProof="0"/>
              <a:t>Lisää kuva napsauttamalla kuvaketta</a:t>
            </a:r>
          </a:p>
        </p:txBody>
      </p:sp>
      <p:sp>
        <p:nvSpPr>
          <p:cNvPr id="2" name="Title 1">
            <a:extLst>
              <a:ext uri="{FF2B5EF4-FFF2-40B4-BE49-F238E27FC236}">
                <a16:creationId xmlns:a16="http://schemas.microsoft.com/office/drawing/2014/main" id="{13EB8C7F-959D-1EEC-7251-45F8A60E421F}"/>
              </a:ext>
            </a:extLst>
          </p:cNvPr>
          <p:cNvSpPr>
            <a:spLocks noGrp="1"/>
          </p:cNvSpPr>
          <p:nvPr>
            <p:ph type="title"/>
          </p:nvPr>
        </p:nvSpPr>
        <p:spPr>
          <a:xfrm>
            <a:off x="407988" y="333375"/>
            <a:ext cx="5111948" cy="1439441"/>
          </a:xfrm>
        </p:spPr>
        <p:txBody>
          <a:bodyPr/>
          <a:lstStyle/>
          <a:p>
            <a:r>
              <a:rPr lang="fi-FI" noProof="0"/>
              <a:t>Muokkaa ots. perustyyl. napsautt.</a:t>
            </a:r>
          </a:p>
        </p:txBody>
      </p:sp>
      <p:sp>
        <p:nvSpPr>
          <p:cNvPr id="3" name="Content Placeholder 2">
            <a:extLst>
              <a:ext uri="{FF2B5EF4-FFF2-40B4-BE49-F238E27FC236}">
                <a16:creationId xmlns:a16="http://schemas.microsoft.com/office/drawing/2014/main" id="{BF5BC727-BC31-A840-E8A4-358FAF23D31E}"/>
              </a:ext>
            </a:extLst>
          </p:cNvPr>
          <p:cNvSpPr>
            <a:spLocks noGrp="1"/>
          </p:cNvSpPr>
          <p:nvPr>
            <p:ph sz="half" idx="1"/>
          </p:nvPr>
        </p:nvSpPr>
        <p:spPr>
          <a:xfrm>
            <a:off x="407988" y="2060575"/>
            <a:ext cx="5111750" cy="4032250"/>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5" name="Date Placeholder 4">
            <a:extLst>
              <a:ext uri="{FF2B5EF4-FFF2-40B4-BE49-F238E27FC236}">
                <a16:creationId xmlns:a16="http://schemas.microsoft.com/office/drawing/2014/main" id="{5FB8E3CE-7338-ACAE-78C6-20E590693618}"/>
              </a:ext>
            </a:extLst>
          </p:cNvPr>
          <p:cNvSpPr>
            <a:spLocks noGrp="1"/>
          </p:cNvSpPr>
          <p:nvPr>
            <p:ph type="dt" sz="half" idx="10"/>
          </p:nvPr>
        </p:nvSpPr>
        <p:spPr/>
        <p:txBody>
          <a:bodyPr/>
          <a:lstStyle/>
          <a:p>
            <a:fld id="{901E4F8C-E855-4B84-B188-62ED2CA937DA}" type="datetime1">
              <a:rPr lang="fi-FI" noProof="0" smtClean="0"/>
              <a:t>16.8.2024</a:t>
            </a:fld>
            <a:endParaRPr lang="fi-FI" noProof="0"/>
          </a:p>
        </p:txBody>
      </p:sp>
      <p:sp>
        <p:nvSpPr>
          <p:cNvPr id="6" name="Footer Placeholder 5">
            <a:extLst>
              <a:ext uri="{FF2B5EF4-FFF2-40B4-BE49-F238E27FC236}">
                <a16:creationId xmlns:a16="http://schemas.microsoft.com/office/drawing/2014/main" id="{8D01CE44-EDA3-BABC-EFAD-E0E455DC6DB3}"/>
              </a:ext>
            </a:extLst>
          </p:cNvPr>
          <p:cNvSpPr>
            <a:spLocks noGrp="1"/>
          </p:cNvSpPr>
          <p:nvPr>
            <p:ph type="ftr" sz="quarter" idx="11"/>
          </p:nvPr>
        </p:nvSpPr>
        <p:spPr/>
        <p:txBody>
          <a:bodyPr/>
          <a:lstStyle/>
          <a:p>
            <a:r>
              <a:rPr lang="en-US" noProof="0"/>
              <a:t>© Confederation of Finnish Construction Industries RT</a:t>
            </a:r>
            <a:endParaRPr lang="fi-FI" noProof="0"/>
          </a:p>
        </p:txBody>
      </p:sp>
      <p:sp>
        <p:nvSpPr>
          <p:cNvPr id="7" name="Slide Number Placeholder 6">
            <a:extLst>
              <a:ext uri="{FF2B5EF4-FFF2-40B4-BE49-F238E27FC236}">
                <a16:creationId xmlns:a16="http://schemas.microsoft.com/office/drawing/2014/main" id="{DA172D26-5A20-20E8-C9CB-1A1DB28A2EBB}"/>
              </a:ext>
            </a:extLst>
          </p:cNvPr>
          <p:cNvSpPr>
            <a:spLocks noGrp="1"/>
          </p:cNvSpPr>
          <p:nvPr>
            <p:ph type="sldNum" sz="quarter" idx="12"/>
          </p:nvPr>
        </p:nvSpPr>
        <p:spPr/>
        <p:txBody>
          <a:bodyPr/>
          <a:lstStyle/>
          <a:p>
            <a:fld id="{DFD61EF7-2460-4EE9-A031-27FEBC4F9A95}" type="slidenum">
              <a:rPr lang="fi-FI" noProof="0" smtClean="0"/>
              <a:t>‹#›</a:t>
            </a:fld>
            <a:endParaRPr lang="fi-FI" noProof="0"/>
          </a:p>
        </p:txBody>
      </p:sp>
      <p:sp>
        <p:nvSpPr>
          <p:cNvPr id="4" name="Text Placeholder 2">
            <a:extLst>
              <a:ext uri="{FF2B5EF4-FFF2-40B4-BE49-F238E27FC236}">
                <a16:creationId xmlns:a16="http://schemas.microsoft.com/office/drawing/2014/main" id="{954C5033-1457-FB5E-5116-A846EFC9618B}"/>
              </a:ext>
            </a:extLst>
          </p:cNvPr>
          <p:cNvSpPr>
            <a:spLocks noGrp="1"/>
          </p:cNvSpPr>
          <p:nvPr>
            <p:ph type="body" sz="quarter" idx="19"/>
          </p:nvPr>
        </p:nvSpPr>
        <p:spPr>
          <a:xfrm>
            <a:off x="11503213" y="6308625"/>
            <a:ext cx="280800" cy="216000"/>
          </a:xfrm>
          <a:blipFill>
            <a:blip r:embed="rId2"/>
            <a:stretch>
              <a:fillRect/>
            </a:stretch>
          </a:blipFill>
        </p:spPr>
        <p:txBody>
          <a:bodyPr/>
          <a:lstStyle>
            <a:lvl1pPr>
              <a:defRPr sz="100">
                <a:noFill/>
              </a:defRPr>
            </a:lvl1pPr>
          </a:lstStyle>
          <a:p>
            <a:pPr lvl="0"/>
            <a:r>
              <a:rPr lang="fi-FI"/>
              <a:t>Muokkaa tekstin perustyylejä napsauttamalla</a:t>
            </a:r>
          </a:p>
        </p:txBody>
      </p:sp>
    </p:spTree>
    <p:extLst>
      <p:ext uri="{BB962C8B-B14F-4D97-AF65-F5344CB8AC3E}">
        <p14:creationId xmlns:p14="http://schemas.microsoft.com/office/powerpoint/2010/main" val="138857942"/>
      </p:ext>
    </p:extLst>
  </p:cSld>
  <p:clrMapOvr>
    <a:masterClrMapping/>
  </p:clrMapOvr>
  <p:extLst>
    <p:ext uri="{DCECCB84-F9BA-43D5-87BE-67443E8EF086}">
      <p15:sldGuideLst xmlns:p15="http://schemas.microsoft.com/office/powerpoint/2012/main">
        <p15:guide id="4" pos="384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isältö kuvalla 6">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1B18BA6B-FD37-F710-9ED4-279814FCB046}"/>
              </a:ext>
            </a:extLst>
          </p:cNvPr>
          <p:cNvSpPr>
            <a:spLocks noGrp="1"/>
          </p:cNvSpPr>
          <p:nvPr>
            <p:ph type="pic" sz="quarter" idx="14"/>
          </p:nvPr>
        </p:nvSpPr>
        <p:spPr>
          <a:xfrm>
            <a:off x="0" y="0"/>
            <a:ext cx="6383338" cy="6857999"/>
          </a:xfrm>
          <a:solidFill>
            <a:schemeClr val="tx2">
              <a:lumMod val="20000"/>
              <a:lumOff val="80000"/>
            </a:schemeClr>
          </a:solidFill>
        </p:spPr>
        <p:txBody>
          <a:bodyPr/>
          <a:lstStyle>
            <a:lvl1pPr marL="0" indent="0">
              <a:buFontTx/>
              <a:buNone/>
              <a:defRPr sz="1000"/>
            </a:lvl1pPr>
          </a:lstStyle>
          <a:p>
            <a:r>
              <a:rPr lang="fi-FI" noProof="0"/>
              <a:t>Lisää kuva napsauttamalla kuvaketta</a:t>
            </a:r>
          </a:p>
        </p:txBody>
      </p:sp>
      <p:sp>
        <p:nvSpPr>
          <p:cNvPr id="2" name="Title 1">
            <a:extLst>
              <a:ext uri="{FF2B5EF4-FFF2-40B4-BE49-F238E27FC236}">
                <a16:creationId xmlns:a16="http://schemas.microsoft.com/office/drawing/2014/main" id="{13EB8C7F-959D-1EEC-7251-45F8A60E421F}"/>
              </a:ext>
            </a:extLst>
          </p:cNvPr>
          <p:cNvSpPr>
            <a:spLocks noGrp="1"/>
          </p:cNvSpPr>
          <p:nvPr>
            <p:ph type="title"/>
          </p:nvPr>
        </p:nvSpPr>
        <p:spPr>
          <a:xfrm>
            <a:off x="6667501" y="333375"/>
            <a:ext cx="5111948" cy="1439441"/>
          </a:xfrm>
        </p:spPr>
        <p:txBody>
          <a:bodyPr/>
          <a:lstStyle/>
          <a:p>
            <a:r>
              <a:rPr lang="fi-FI" noProof="0"/>
              <a:t>Muokkaa ots. perustyyl. napsautt.</a:t>
            </a:r>
          </a:p>
        </p:txBody>
      </p:sp>
      <p:sp>
        <p:nvSpPr>
          <p:cNvPr id="3" name="Content Placeholder 2">
            <a:extLst>
              <a:ext uri="{FF2B5EF4-FFF2-40B4-BE49-F238E27FC236}">
                <a16:creationId xmlns:a16="http://schemas.microsoft.com/office/drawing/2014/main" id="{BF5BC727-BC31-A840-E8A4-358FAF23D31E}"/>
              </a:ext>
            </a:extLst>
          </p:cNvPr>
          <p:cNvSpPr>
            <a:spLocks noGrp="1"/>
          </p:cNvSpPr>
          <p:nvPr>
            <p:ph sz="half" idx="1"/>
          </p:nvPr>
        </p:nvSpPr>
        <p:spPr>
          <a:xfrm>
            <a:off x="6667501" y="2060575"/>
            <a:ext cx="5111750" cy="4032250"/>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5" name="Date Placeholder 4">
            <a:extLst>
              <a:ext uri="{FF2B5EF4-FFF2-40B4-BE49-F238E27FC236}">
                <a16:creationId xmlns:a16="http://schemas.microsoft.com/office/drawing/2014/main" id="{5FB8E3CE-7338-ACAE-78C6-20E590693618}"/>
              </a:ext>
            </a:extLst>
          </p:cNvPr>
          <p:cNvSpPr>
            <a:spLocks noGrp="1"/>
          </p:cNvSpPr>
          <p:nvPr>
            <p:ph type="dt" sz="half" idx="10"/>
          </p:nvPr>
        </p:nvSpPr>
        <p:spPr/>
        <p:txBody>
          <a:bodyPr/>
          <a:lstStyle/>
          <a:p>
            <a:fld id="{28AFA48C-4791-4993-B4B7-54EA733D4954}" type="datetime1">
              <a:rPr lang="fi-FI" noProof="0" smtClean="0"/>
              <a:t>16.8.2024</a:t>
            </a:fld>
            <a:endParaRPr lang="fi-FI" noProof="0"/>
          </a:p>
        </p:txBody>
      </p:sp>
      <p:sp>
        <p:nvSpPr>
          <p:cNvPr id="6" name="Footer Placeholder 5">
            <a:extLst>
              <a:ext uri="{FF2B5EF4-FFF2-40B4-BE49-F238E27FC236}">
                <a16:creationId xmlns:a16="http://schemas.microsoft.com/office/drawing/2014/main" id="{8D01CE44-EDA3-BABC-EFAD-E0E455DC6DB3}"/>
              </a:ext>
            </a:extLst>
          </p:cNvPr>
          <p:cNvSpPr>
            <a:spLocks noGrp="1"/>
          </p:cNvSpPr>
          <p:nvPr>
            <p:ph type="ftr" sz="quarter" idx="11"/>
          </p:nvPr>
        </p:nvSpPr>
        <p:spPr/>
        <p:txBody>
          <a:bodyPr/>
          <a:lstStyle/>
          <a:p>
            <a:r>
              <a:rPr lang="en-US" noProof="0"/>
              <a:t>© Confederation of Finnish Construction Industries RT</a:t>
            </a:r>
            <a:endParaRPr lang="fi-FI" noProof="0"/>
          </a:p>
        </p:txBody>
      </p:sp>
      <p:sp>
        <p:nvSpPr>
          <p:cNvPr id="7" name="Slide Number Placeholder 6">
            <a:extLst>
              <a:ext uri="{FF2B5EF4-FFF2-40B4-BE49-F238E27FC236}">
                <a16:creationId xmlns:a16="http://schemas.microsoft.com/office/drawing/2014/main" id="{DA172D26-5A20-20E8-C9CB-1A1DB28A2EBB}"/>
              </a:ext>
            </a:extLst>
          </p:cNvPr>
          <p:cNvSpPr>
            <a:spLocks noGrp="1"/>
          </p:cNvSpPr>
          <p:nvPr>
            <p:ph type="sldNum" sz="quarter" idx="12"/>
          </p:nvPr>
        </p:nvSpPr>
        <p:spPr/>
        <p:txBody>
          <a:bodyPr/>
          <a:lstStyle/>
          <a:p>
            <a:fld id="{DFD61EF7-2460-4EE9-A031-27FEBC4F9A95}" type="slidenum">
              <a:rPr lang="fi-FI" noProof="0" smtClean="0"/>
              <a:t>‹#›</a:t>
            </a:fld>
            <a:endParaRPr lang="fi-FI" noProof="0"/>
          </a:p>
        </p:txBody>
      </p:sp>
    </p:spTree>
    <p:extLst>
      <p:ext uri="{BB962C8B-B14F-4D97-AF65-F5344CB8AC3E}">
        <p14:creationId xmlns:p14="http://schemas.microsoft.com/office/powerpoint/2010/main" val="1388365330"/>
      </p:ext>
    </p:extLst>
  </p:cSld>
  <p:clrMapOvr>
    <a:masterClrMapping/>
  </p:clrMapOvr>
  <p:extLst>
    <p:ext uri="{DCECCB84-F9BA-43D5-87BE-67443E8EF086}">
      <p15:sldGuideLst xmlns:p15="http://schemas.microsoft.com/office/powerpoint/2012/main">
        <p15:guide id="4"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Aloitusdia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89437-0A9F-6907-E834-ECE3DB625160}"/>
              </a:ext>
            </a:extLst>
          </p:cNvPr>
          <p:cNvSpPr>
            <a:spLocks noGrp="1"/>
          </p:cNvSpPr>
          <p:nvPr>
            <p:ph type="ctrTitle"/>
          </p:nvPr>
        </p:nvSpPr>
        <p:spPr>
          <a:xfrm>
            <a:off x="1200150" y="2060575"/>
            <a:ext cx="9791700" cy="2304529"/>
          </a:xfrm>
        </p:spPr>
        <p:txBody>
          <a:bodyPr anchor="t" anchorCtr="0"/>
          <a:lstStyle>
            <a:lvl1pPr algn="l">
              <a:defRPr sz="4800">
                <a:solidFill>
                  <a:schemeClr val="bg1"/>
                </a:solidFill>
              </a:defRPr>
            </a:lvl1pPr>
          </a:lstStyle>
          <a:p>
            <a:r>
              <a:rPr lang="fi-FI" noProof="0"/>
              <a:t>Muokkaa ots. perustyyl. napsautt.</a:t>
            </a:r>
          </a:p>
        </p:txBody>
      </p:sp>
      <p:sp>
        <p:nvSpPr>
          <p:cNvPr id="3" name="Subtitle 2">
            <a:extLst>
              <a:ext uri="{FF2B5EF4-FFF2-40B4-BE49-F238E27FC236}">
                <a16:creationId xmlns:a16="http://schemas.microsoft.com/office/drawing/2014/main" id="{5BA9B7E5-3139-76AA-C2C3-60620F1D9B49}"/>
              </a:ext>
            </a:extLst>
          </p:cNvPr>
          <p:cNvSpPr>
            <a:spLocks noGrp="1"/>
          </p:cNvSpPr>
          <p:nvPr>
            <p:ph type="subTitle" idx="1"/>
          </p:nvPr>
        </p:nvSpPr>
        <p:spPr>
          <a:xfrm>
            <a:off x="1200150" y="4509120"/>
            <a:ext cx="9791700" cy="864096"/>
          </a:xfrm>
        </p:spPr>
        <p:txBody>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sp>
        <p:nvSpPr>
          <p:cNvPr id="4" name="Date Placeholder 3">
            <a:extLst>
              <a:ext uri="{FF2B5EF4-FFF2-40B4-BE49-F238E27FC236}">
                <a16:creationId xmlns:a16="http://schemas.microsoft.com/office/drawing/2014/main" id="{B9898F4D-E89B-8263-EB37-8F8B305D4370}"/>
              </a:ext>
            </a:extLst>
          </p:cNvPr>
          <p:cNvSpPr>
            <a:spLocks noGrp="1"/>
          </p:cNvSpPr>
          <p:nvPr>
            <p:ph type="dt" sz="half" idx="10"/>
          </p:nvPr>
        </p:nvSpPr>
        <p:spPr/>
        <p:txBody>
          <a:bodyPr/>
          <a:lstStyle>
            <a:lvl1pPr>
              <a:defRPr>
                <a:noFill/>
              </a:defRPr>
            </a:lvl1pPr>
          </a:lstStyle>
          <a:p>
            <a:fld id="{F5BD8F6E-3DD8-4FCD-BBCD-850662C1C9B6}" type="datetime1">
              <a:rPr lang="fi-FI" noProof="0" smtClean="0"/>
              <a:t>16.8.2024</a:t>
            </a:fld>
            <a:endParaRPr lang="fi-FI" noProof="0"/>
          </a:p>
        </p:txBody>
      </p:sp>
      <p:sp>
        <p:nvSpPr>
          <p:cNvPr id="5" name="Footer Placeholder 4">
            <a:extLst>
              <a:ext uri="{FF2B5EF4-FFF2-40B4-BE49-F238E27FC236}">
                <a16:creationId xmlns:a16="http://schemas.microsoft.com/office/drawing/2014/main" id="{AEAB5C31-D7B7-0A4A-9FF1-A8910751F711}"/>
              </a:ext>
            </a:extLst>
          </p:cNvPr>
          <p:cNvSpPr>
            <a:spLocks noGrp="1"/>
          </p:cNvSpPr>
          <p:nvPr>
            <p:ph type="ftr" sz="quarter" idx="11"/>
          </p:nvPr>
        </p:nvSpPr>
        <p:spPr/>
        <p:txBody>
          <a:bodyPr/>
          <a:lstStyle>
            <a:lvl1pPr>
              <a:defRPr>
                <a:noFill/>
              </a:defRPr>
            </a:lvl1pPr>
          </a:lstStyle>
          <a:p>
            <a:r>
              <a:rPr lang="en-US" noProof="0"/>
              <a:t>© Confederation of Finnish Construction Industries RT</a:t>
            </a:r>
            <a:endParaRPr lang="fi-FI" noProof="0"/>
          </a:p>
        </p:txBody>
      </p:sp>
      <p:sp>
        <p:nvSpPr>
          <p:cNvPr id="6" name="Slide Number Placeholder 5">
            <a:extLst>
              <a:ext uri="{FF2B5EF4-FFF2-40B4-BE49-F238E27FC236}">
                <a16:creationId xmlns:a16="http://schemas.microsoft.com/office/drawing/2014/main" id="{92B9B765-A518-625F-2D82-59131FF13DC6}"/>
              </a:ext>
            </a:extLst>
          </p:cNvPr>
          <p:cNvSpPr>
            <a:spLocks noGrp="1"/>
          </p:cNvSpPr>
          <p:nvPr>
            <p:ph type="sldNum" sz="quarter" idx="12"/>
          </p:nvPr>
        </p:nvSpPr>
        <p:spPr/>
        <p:txBody>
          <a:bodyPr/>
          <a:lstStyle>
            <a:lvl1pPr>
              <a:defRPr>
                <a:noFill/>
              </a:defRPr>
            </a:lvl1pPr>
          </a:lstStyle>
          <a:p>
            <a:fld id="{DFD61EF7-2460-4EE9-A031-27FEBC4F9A95}" type="slidenum">
              <a:rPr lang="fi-FI" noProof="0" smtClean="0"/>
              <a:pPr/>
              <a:t>‹#›</a:t>
            </a:fld>
            <a:endParaRPr lang="fi-FI" noProof="0"/>
          </a:p>
        </p:txBody>
      </p:sp>
      <p:sp>
        <p:nvSpPr>
          <p:cNvPr id="7" name="Freeform 5">
            <a:extLst>
              <a:ext uri="{FF2B5EF4-FFF2-40B4-BE49-F238E27FC236}">
                <a16:creationId xmlns:a16="http://schemas.microsoft.com/office/drawing/2014/main" id="{5CD5646D-347F-0693-85B7-82EEFAEE1F74}"/>
              </a:ext>
            </a:extLst>
          </p:cNvPr>
          <p:cNvSpPr>
            <a:spLocks noChangeAspect="1" noEditPoints="1"/>
          </p:cNvSpPr>
          <p:nvPr userDrawn="1"/>
        </p:nvSpPr>
        <p:spPr bwMode="auto">
          <a:xfrm>
            <a:off x="407368" y="333375"/>
            <a:ext cx="2325003" cy="504000"/>
          </a:xfrm>
          <a:custGeom>
            <a:avLst/>
            <a:gdLst>
              <a:gd name="T0" fmla="*/ 11 w 4507"/>
              <a:gd name="T1" fmla="*/ 18 h 1954"/>
              <a:gd name="T2" fmla="*/ 659 w 4507"/>
              <a:gd name="T3" fmla="*/ 297 h 1954"/>
              <a:gd name="T4" fmla="*/ 666 w 4507"/>
              <a:gd name="T5" fmla="*/ 916 h 1954"/>
              <a:gd name="T6" fmla="*/ 347 w 4507"/>
              <a:gd name="T7" fmla="*/ 880 h 1954"/>
              <a:gd name="T8" fmla="*/ 471 w 4507"/>
              <a:gd name="T9" fmla="*/ 675 h 1954"/>
              <a:gd name="T10" fmla="*/ 375 w 4507"/>
              <a:gd name="T11" fmla="*/ 401 h 1954"/>
              <a:gd name="T12" fmla="*/ 1722 w 4507"/>
              <a:gd name="T13" fmla="*/ 26 h 1954"/>
              <a:gd name="T14" fmla="*/ 1804 w 4507"/>
              <a:gd name="T15" fmla="*/ 309 h 1954"/>
              <a:gd name="T16" fmla="*/ 1741 w 4507"/>
              <a:gd name="T17" fmla="*/ 269 h 1954"/>
              <a:gd name="T18" fmla="*/ 1854 w 4507"/>
              <a:gd name="T19" fmla="*/ 788 h 1954"/>
              <a:gd name="T20" fmla="*/ 2410 w 4507"/>
              <a:gd name="T21" fmla="*/ 18 h 1954"/>
              <a:gd name="T22" fmla="*/ 3053 w 4507"/>
              <a:gd name="T23" fmla="*/ 553 h 1954"/>
              <a:gd name="T24" fmla="*/ 3419 w 4507"/>
              <a:gd name="T25" fmla="*/ 539 h 1954"/>
              <a:gd name="T26" fmla="*/ 3595 w 4507"/>
              <a:gd name="T27" fmla="*/ 659 h 1954"/>
              <a:gd name="T28" fmla="*/ 3699 w 4507"/>
              <a:gd name="T29" fmla="*/ 697 h 1954"/>
              <a:gd name="T30" fmla="*/ 3842 w 4507"/>
              <a:gd name="T31" fmla="*/ 595 h 1954"/>
              <a:gd name="T32" fmla="*/ 3700 w 4507"/>
              <a:gd name="T33" fmla="*/ 806 h 1954"/>
              <a:gd name="T34" fmla="*/ 3943 w 4507"/>
              <a:gd name="T35" fmla="*/ 725 h 1954"/>
              <a:gd name="T36" fmla="*/ 4018 w 4507"/>
              <a:gd name="T37" fmla="*/ 689 h 1954"/>
              <a:gd name="T38" fmla="*/ 4124 w 4507"/>
              <a:gd name="T39" fmla="*/ 581 h 1954"/>
              <a:gd name="T40" fmla="*/ 3931 w 4507"/>
              <a:gd name="T41" fmla="*/ 269 h 1954"/>
              <a:gd name="T42" fmla="*/ 4017 w 4507"/>
              <a:gd name="T43" fmla="*/ 6 h 1954"/>
              <a:gd name="T44" fmla="*/ 4117 w 4507"/>
              <a:gd name="T45" fmla="*/ 228 h 1954"/>
              <a:gd name="T46" fmla="*/ 4005 w 4507"/>
              <a:gd name="T47" fmla="*/ 134 h 1954"/>
              <a:gd name="T48" fmla="*/ 4123 w 4507"/>
              <a:gd name="T49" fmla="*/ 383 h 1954"/>
              <a:gd name="T50" fmla="*/ 4174 w 4507"/>
              <a:gd name="T51" fmla="*/ 697 h 1954"/>
              <a:gd name="T52" fmla="*/ 1767 w 4507"/>
              <a:gd name="T53" fmla="*/ 1273 h 1954"/>
              <a:gd name="T54" fmla="*/ 2197 w 4507"/>
              <a:gd name="T55" fmla="*/ 1926 h 1954"/>
              <a:gd name="T56" fmla="*/ 2114 w 4507"/>
              <a:gd name="T57" fmla="*/ 1551 h 1954"/>
              <a:gd name="T58" fmla="*/ 2226 w 4507"/>
              <a:gd name="T59" fmla="*/ 1156 h 1954"/>
              <a:gd name="T60" fmla="*/ 2385 w 4507"/>
              <a:gd name="T61" fmla="*/ 1313 h 1954"/>
              <a:gd name="T62" fmla="*/ 2373 w 4507"/>
              <a:gd name="T63" fmla="*/ 1834 h 1954"/>
              <a:gd name="T64" fmla="*/ 2227 w 4507"/>
              <a:gd name="T65" fmla="*/ 1271 h 1954"/>
              <a:gd name="T66" fmla="*/ 2192 w 4507"/>
              <a:gd name="T67" fmla="*/ 1738 h 1954"/>
              <a:gd name="T68" fmla="*/ 2323 w 4507"/>
              <a:gd name="T69" fmla="*/ 1760 h 1954"/>
              <a:gd name="T70" fmla="*/ 2273 w 4507"/>
              <a:gd name="T71" fmla="*/ 1259 h 1954"/>
              <a:gd name="T72" fmla="*/ 3321 w 4507"/>
              <a:gd name="T73" fmla="*/ 1954 h 1954"/>
              <a:gd name="T74" fmla="*/ 3265 w 4507"/>
              <a:gd name="T75" fmla="*/ 1693 h 1954"/>
              <a:gd name="T76" fmla="*/ 3380 w 4507"/>
              <a:gd name="T77" fmla="*/ 1832 h 1954"/>
              <a:gd name="T78" fmla="*/ 3369 w 4507"/>
              <a:gd name="T79" fmla="*/ 1625 h 1954"/>
              <a:gd name="T80" fmla="*/ 3218 w 4507"/>
              <a:gd name="T81" fmla="*/ 1279 h 1954"/>
              <a:gd name="T82" fmla="*/ 3426 w 4507"/>
              <a:gd name="T83" fmla="*/ 1198 h 1954"/>
              <a:gd name="T84" fmla="*/ 3370 w 4507"/>
              <a:gd name="T85" fmla="*/ 1265 h 1954"/>
              <a:gd name="T86" fmla="*/ 3279 w 4507"/>
              <a:gd name="T87" fmla="*/ 1379 h 1954"/>
              <a:gd name="T88" fmla="*/ 3471 w 4507"/>
              <a:gd name="T89" fmla="*/ 1675 h 1954"/>
              <a:gd name="T90" fmla="*/ 3381 w 4507"/>
              <a:gd name="T91" fmla="*/ 1946 h 1954"/>
              <a:gd name="T92" fmla="*/ 3620 w 4507"/>
              <a:gd name="T93" fmla="*/ 1772 h 1954"/>
              <a:gd name="T94" fmla="*/ 3736 w 4507"/>
              <a:gd name="T95" fmla="*/ 1772 h 1954"/>
              <a:gd name="T96" fmla="*/ 3756 w 4507"/>
              <a:gd name="T97" fmla="*/ 1914 h 1954"/>
              <a:gd name="T98" fmla="*/ 3915 w 4507"/>
              <a:gd name="T99" fmla="*/ 1828 h 1954"/>
              <a:gd name="T100" fmla="*/ 4005 w 4507"/>
              <a:gd name="T101" fmla="*/ 1838 h 1954"/>
              <a:gd name="T102" fmla="*/ 4160 w 4507"/>
              <a:gd name="T103" fmla="*/ 1697 h 1954"/>
              <a:gd name="T104" fmla="*/ 4039 w 4507"/>
              <a:gd name="T105" fmla="*/ 1954 h 1954"/>
              <a:gd name="T106" fmla="*/ 4268 w 4507"/>
              <a:gd name="T107" fmla="*/ 1888 h 1954"/>
              <a:gd name="T108" fmla="*/ 4324 w 4507"/>
              <a:gd name="T109" fmla="*/ 1824 h 1954"/>
              <a:gd name="T110" fmla="*/ 4442 w 4507"/>
              <a:gd name="T111" fmla="*/ 1752 h 1954"/>
              <a:gd name="T112" fmla="*/ 4255 w 4507"/>
              <a:gd name="T113" fmla="*/ 1447 h 1954"/>
              <a:gd name="T114" fmla="*/ 4311 w 4507"/>
              <a:gd name="T115" fmla="*/ 1166 h 1954"/>
              <a:gd name="T116" fmla="*/ 4497 w 4507"/>
              <a:gd name="T117" fmla="*/ 1331 h 1954"/>
              <a:gd name="T118" fmla="*/ 4336 w 4507"/>
              <a:gd name="T119" fmla="*/ 1267 h 1954"/>
              <a:gd name="T120" fmla="*/ 4359 w 4507"/>
              <a:gd name="T121" fmla="*/ 1457 h 1954"/>
              <a:gd name="T122" fmla="*/ 4499 w 4507"/>
              <a:gd name="T123" fmla="*/ 1814 h 1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507" h="1954">
                <a:moveTo>
                  <a:pt x="4307" y="327"/>
                </a:moveTo>
                <a:lnTo>
                  <a:pt x="4377" y="327"/>
                </a:lnTo>
                <a:lnTo>
                  <a:pt x="4377" y="463"/>
                </a:lnTo>
                <a:lnTo>
                  <a:pt x="4307" y="463"/>
                </a:lnTo>
                <a:lnTo>
                  <a:pt x="4307" y="327"/>
                </a:lnTo>
                <a:close/>
                <a:moveTo>
                  <a:pt x="1248" y="18"/>
                </a:moveTo>
                <a:lnTo>
                  <a:pt x="1248" y="473"/>
                </a:lnTo>
                <a:lnTo>
                  <a:pt x="1051" y="473"/>
                </a:lnTo>
                <a:lnTo>
                  <a:pt x="1051" y="1936"/>
                </a:lnTo>
                <a:lnTo>
                  <a:pt x="821" y="1936"/>
                </a:lnTo>
                <a:lnTo>
                  <a:pt x="821" y="473"/>
                </a:lnTo>
                <a:lnTo>
                  <a:pt x="655" y="18"/>
                </a:lnTo>
                <a:lnTo>
                  <a:pt x="1248" y="18"/>
                </a:lnTo>
                <a:close/>
                <a:moveTo>
                  <a:pt x="0" y="1481"/>
                </a:moveTo>
                <a:lnTo>
                  <a:pt x="230" y="1481"/>
                </a:lnTo>
                <a:lnTo>
                  <a:pt x="230" y="1936"/>
                </a:lnTo>
                <a:lnTo>
                  <a:pt x="0" y="1936"/>
                </a:lnTo>
                <a:lnTo>
                  <a:pt x="0" y="1481"/>
                </a:lnTo>
                <a:close/>
                <a:moveTo>
                  <a:pt x="487" y="1186"/>
                </a:moveTo>
                <a:lnTo>
                  <a:pt x="752" y="1936"/>
                </a:lnTo>
                <a:lnTo>
                  <a:pt x="495" y="1936"/>
                </a:lnTo>
                <a:lnTo>
                  <a:pt x="11" y="559"/>
                </a:lnTo>
                <a:lnTo>
                  <a:pt x="11" y="18"/>
                </a:lnTo>
                <a:lnTo>
                  <a:pt x="309" y="18"/>
                </a:lnTo>
                <a:lnTo>
                  <a:pt x="335" y="18"/>
                </a:lnTo>
                <a:lnTo>
                  <a:pt x="359" y="20"/>
                </a:lnTo>
                <a:lnTo>
                  <a:pt x="382" y="24"/>
                </a:lnTo>
                <a:lnTo>
                  <a:pt x="404" y="30"/>
                </a:lnTo>
                <a:lnTo>
                  <a:pt x="426" y="36"/>
                </a:lnTo>
                <a:lnTo>
                  <a:pt x="447" y="44"/>
                </a:lnTo>
                <a:lnTo>
                  <a:pt x="467" y="52"/>
                </a:lnTo>
                <a:lnTo>
                  <a:pt x="476" y="58"/>
                </a:lnTo>
                <a:lnTo>
                  <a:pt x="486" y="62"/>
                </a:lnTo>
                <a:lnTo>
                  <a:pt x="504" y="74"/>
                </a:lnTo>
                <a:lnTo>
                  <a:pt x="521" y="88"/>
                </a:lnTo>
                <a:lnTo>
                  <a:pt x="538" y="102"/>
                </a:lnTo>
                <a:lnTo>
                  <a:pt x="553" y="116"/>
                </a:lnTo>
                <a:lnTo>
                  <a:pt x="569" y="132"/>
                </a:lnTo>
                <a:lnTo>
                  <a:pt x="583" y="150"/>
                </a:lnTo>
                <a:lnTo>
                  <a:pt x="596" y="168"/>
                </a:lnTo>
                <a:lnTo>
                  <a:pt x="609" y="188"/>
                </a:lnTo>
                <a:lnTo>
                  <a:pt x="620" y="208"/>
                </a:lnTo>
                <a:lnTo>
                  <a:pt x="631" y="230"/>
                </a:lnTo>
                <a:lnTo>
                  <a:pt x="641" y="251"/>
                </a:lnTo>
                <a:lnTo>
                  <a:pt x="650" y="273"/>
                </a:lnTo>
                <a:lnTo>
                  <a:pt x="659" y="297"/>
                </a:lnTo>
                <a:lnTo>
                  <a:pt x="666" y="323"/>
                </a:lnTo>
                <a:lnTo>
                  <a:pt x="673" y="349"/>
                </a:lnTo>
                <a:lnTo>
                  <a:pt x="680" y="375"/>
                </a:lnTo>
                <a:lnTo>
                  <a:pt x="685" y="401"/>
                </a:lnTo>
                <a:lnTo>
                  <a:pt x="690" y="429"/>
                </a:lnTo>
                <a:lnTo>
                  <a:pt x="694" y="459"/>
                </a:lnTo>
                <a:lnTo>
                  <a:pt x="697" y="487"/>
                </a:lnTo>
                <a:lnTo>
                  <a:pt x="699" y="517"/>
                </a:lnTo>
                <a:lnTo>
                  <a:pt x="701" y="547"/>
                </a:lnTo>
                <a:lnTo>
                  <a:pt x="702" y="579"/>
                </a:lnTo>
                <a:lnTo>
                  <a:pt x="703" y="611"/>
                </a:lnTo>
                <a:lnTo>
                  <a:pt x="702" y="661"/>
                </a:lnTo>
                <a:lnTo>
                  <a:pt x="701" y="687"/>
                </a:lnTo>
                <a:lnTo>
                  <a:pt x="699" y="711"/>
                </a:lnTo>
                <a:lnTo>
                  <a:pt x="697" y="735"/>
                </a:lnTo>
                <a:lnTo>
                  <a:pt x="695" y="758"/>
                </a:lnTo>
                <a:lnTo>
                  <a:pt x="692" y="782"/>
                </a:lnTo>
                <a:lnTo>
                  <a:pt x="689" y="806"/>
                </a:lnTo>
                <a:lnTo>
                  <a:pt x="685" y="830"/>
                </a:lnTo>
                <a:lnTo>
                  <a:pt x="681" y="852"/>
                </a:lnTo>
                <a:lnTo>
                  <a:pt x="677" y="874"/>
                </a:lnTo>
                <a:lnTo>
                  <a:pt x="672" y="896"/>
                </a:lnTo>
                <a:lnTo>
                  <a:pt x="666" y="916"/>
                </a:lnTo>
                <a:lnTo>
                  <a:pt x="661" y="938"/>
                </a:lnTo>
                <a:lnTo>
                  <a:pt x="655" y="958"/>
                </a:lnTo>
                <a:lnTo>
                  <a:pt x="648" y="976"/>
                </a:lnTo>
                <a:lnTo>
                  <a:pt x="641" y="996"/>
                </a:lnTo>
                <a:lnTo>
                  <a:pt x="634" y="1014"/>
                </a:lnTo>
                <a:lnTo>
                  <a:pt x="626" y="1030"/>
                </a:lnTo>
                <a:lnTo>
                  <a:pt x="618" y="1048"/>
                </a:lnTo>
                <a:lnTo>
                  <a:pt x="609" y="1064"/>
                </a:lnTo>
                <a:lnTo>
                  <a:pt x="600" y="1080"/>
                </a:lnTo>
                <a:lnTo>
                  <a:pt x="591" y="1094"/>
                </a:lnTo>
                <a:lnTo>
                  <a:pt x="581" y="1108"/>
                </a:lnTo>
                <a:lnTo>
                  <a:pt x="571" y="1120"/>
                </a:lnTo>
                <a:lnTo>
                  <a:pt x="559" y="1132"/>
                </a:lnTo>
                <a:lnTo>
                  <a:pt x="548" y="1144"/>
                </a:lnTo>
                <a:lnTo>
                  <a:pt x="537" y="1154"/>
                </a:lnTo>
                <a:lnTo>
                  <a:pt x="525" y="1164"/>
                </a:lnTo>
                <a:lnTo>
                  <a:pt x="513" y="1172"/>
                </a:lnTo>
                <a:lnTo>
                  <a:pt x="500" y="1180"/>
                </a:lnTo>
                <a:lnTo>
                  <a:pt x="487" y="1186"/>
                </a:lnTo>
                <a:close/>
                <a:moveTo>
                  <a:pt x="239" y="391"/>
                </a:moveTo>
                <a:lnTo>
                  <a:pt x="239" y="880"/>
                </a:lnTo>
                <a:lnTo>
                  <a:pt x="337" y="880"/>
                </a:lnTo>
                <a:lnTo>
                  <a:pt x="347" y="880"/>
                </a:lnTo>
                <a:lnTo>
                  <a:pt x="357" y="880"/>
                </a:lnTo>
                <a:lnTo>
                  <a:pt x="367" y="878"/>
                </a:lnTo>
                <a:lnTo>
                  <a:pt x="376" y="874"/>
                </a:lnTo>
                <a:lnTo>
                  <a:pt x="384" y="872"/>
                </a:lnTo>
                <a:lnTo>
                  <a:pt x="392" y="868"/>
                </a:lnTo>
                <a:lnTo>
                  <a:pt x="400" y="862"/>
                </a:lnTo>
                <a:lnTo>
                  <a:pt x="407" y="858"/>
                </a:lnTo>
                <a:lnTo>
                  <a:pt x="413" y="852"/>
                </a:lnTo>
                <a:lnTo>
                  <a:pt x="419" y="844"/>
                </a:lnTo>
                <a:lnTo>
                  <a:pt x="425" y="838"/>
                </a:lnTo>
                <a:lnTo>
                  <a:pt x="430" y="830"/>
                </a:lnTo>
                <a:lnTo>
                  <a:pt x="435" y="822"/>
                </a:lnTo>
                <a:lnTo>
                  <a:pt x="440" y="814"/>
                </a:lnTo>
                <a:lnTo>
                  <a:pt x="444" y="806"/>
                </a:lnTo>
                <a:lnTo>
                  <a:pt x="448" y="796"/>
                </a:lnTo>
                <a:lnTo>
                  <a:pt x="451" y="788"/>
                </a:lnTo>
                <a:lnTo>
                  <a:pt x="454" y="778"/>
                </a:lnTo>
                <a:lnTo>
                  <a:pt x="457" y="768"/>
                </a:lnTo>
                <a:lnTo>
                  <a:pt x="460" y="758"/>
                </a:lnTo>
                <a:lnTo>
                  <a:pt x="464" y="738"/>
                </a:lnTo>
                <a:lnTo>
                  <a:pt x="467" y="717"/>
                </a:lnTo>
                <a:lnTo>
                  <a:pt x="470" y="697"/>
                </a:lnTo>
                <a:lnTo>
                  <a:pt x="471" y="675"/>
                </a:lnTo>
                <a:lnTo>
                  <a:pt x="472" y="655"/>
                </a:lnTo>
                <a:lnTo>
                  <a:pt x="472" y="635"/>
                </a:lnTo>
                <a:lnTo>
                  <a:pt x="472" y="615"/>
                </a:lnTo>
                <a:lnTo>
                  <a:pt x="470" y="593"/>
                </a:lnTo>
                <a:lnTo>
                  <a:pt x="468" y="573"/>
                </a:lnTo>
                <a:lnTo>
                  <a:pt x="464" y="551"/>
                </a:lnTo>
                <a:lnTo>
                  <a:pt x="462" y="541"/>
                </a:lnTo>
                <a:lnTo>
                  <a:pt x="459" y="531"/>
                </a:lnTo>
                <a:lnTo>
                  <a:pt x="457" y="521"/>
                </a:lnTo>
                <a:lnTo>
                  <a:pt x="454" y="511"/>
                </a:lnTo>
                <a:lnTo>
                  <a:pt x="447" y="491"/>
                </a:lnTo>
                <a:lnTo>
                  <a:pt x="443" y="483"/>
                </a:lnTo>
                <a:lnTo>
                  <a:pt x="439" y="473"/>
                </a:lnTo>
                <a:lnTo>
                  <a:pt x="435" y="465"/>
                </a:lnTo>
                <a:lnTo>
                  <a:pt x="430" y="457"/>
                </a:lnTo>
                <a:lnTo>
                  <a:pt x="420" y="441"/>
                </a:lnTo>
                <a:lnTo>
                  <a:pt x="414" y="433"/>
                </a:lnTo>
                <a:lnTo>
                  <a:pt x="408" y="427"/>
                </a:lnTo>
                <a:lnTo>
                  <a:pt x="402" y="421"/>
                </a:lnTo>
                <a:lnTo>
                  <a:pt x="396" y="415"/>
                </a:lnTo>
                <a:lnTo>
                  <a:pt x="389" y="409"/>
                </a:lnTo>
                <a:lnTo>
                  <a:pt x="382" y="405"/>
                </a:lnTo>
                <a:lnTo>
                  <a:pt x="375" y="401"/>
                </a:lnTo>
                <a:lnTo>
                  <a:pt x="367" y="397"/>
                </a:lnTo>
                <a:lnTo>
                  <a:pt x="359" y="395"/>
                </a:lnTo>
                <a:lnTo>
                  <a:pt x="351" y="393"/>
                </a:lnTo>
                <a:lnTo>
                  <a:pt x="333" y="391"/>
                </a:lnTo>
                <a:lnTo>
                  <a:pt x="239" y="391"/>
                </a:lnTo>
                <a:close/>
                <a:moveTo>
                  <a:pt x="1780" y="395"/>
                </a:moveTo>
                <a:lnTo>
                  <a:pt x="1776" y="403"/>
                </a:lnTo>
                <a:lnTo>
                  <a:pt x="1772" y="411"/>
                </a:lnTo>
                <a:lnTo>
                  <a:pt x="1763" y="423"/>
                </a:lnTo>
                <a:lnTo>
                  <a:pt x="1754" y="433"/>
                </a:lnTo>
                <a:lnTo>
                  <a:pt x="1743" y="443"/>
                </a:lnTo>
                <a:lnTo>
                  <a:pt x="1814" y="788"/>
                </a:lnTo>
                <a:lnTo>
                  <a:pt x="1742" y="788"/>
                </a:lnTo>
                <a:lnTo>
                  <a:pt x="1683" y="465"/>
                </a:lnTo>
                <a:lnTo>
                  <a:pt x="1607" y="465"/>
                </a:lnTo>
                <a:lnTo>
                  <a:pt x="1607" y="788"/>
                </a:lnTo>
                <a:lnTo>
                  <a:pt x="1543" y="788"/>
                </a:lnTo>
                <a:lnTo>
                  <a:pt x="1543" y="18"/>
                </a:lnTo>
                <a:lnTo>
                  <a:pt x="1681" y="18"/>
                </a:lnTo>
                <a:lnTo>
                  <a:pt x="1696" y="18"/>
                </a:lnTo>
                <a:lnTo>
                  <a:pt x="1703" y="20"/>
                </a:lnTo>
                <a:lnTo>
                  <a:pt x="1710" y="22"/>
                </a:lnTo>
                <a:lnTo>
                  <a:pt x="1722" y="26"/>
                </a:lnTo>
                <a:lnTo>
                  <a:pt x="1734" y="32"/>
                </a:lnTo>
                <a:lnTo>
                  <a:pt x="1745" y="40"/>
                </a:lnTo>
                <a:lnTo>
                  <a:pt x="1755" y="50"/>
                </a:lnTo>
                <a:lnTo>
                  <a:pt x="1765" y="62"/>
                </a:lnTo>
                <a:lnTo>
                  <a:pt x="1769" y="68"/>
                </a:lnTo>
                <a:lnTo>
                  <a:pt x="1773" y="76"/>
                </a:lnTo>
                <a:lnTo>
                  <a:pt x="1781" y="92"/>
                </a:lnTo>
                <a:lnTo>
                  <a:pt x="1788" y="108"/>
                </a:lnTo>
                <a:lnTo>
                  <a:pt x="1791" y="118"/>
                </a:lnTo>
                <a:lnTo>
                  <a:pt x="1794" y="126"/>
                </a:lnTo>
                <a:lnTo>
                  <a:pt x="1799" y="146"/>
                </a:lnTo>
                <a:lnTo>
                  <a:pt x="1803" y="168"/>
                </a:lnTo>
                <a:lnTo>
                  <a:pt x="1805" y="178"/>
                </a:lnTo>
                <a:lnTo>
                  <a:pt x="1806" y="190"/>
                </a:lnTo>
                <a:lnTo>
                  <a:pt x="1807" y="200"/>
                </a:lnTo>
                <a:lnTo>
                  <a:pt x="1808" y="212"/>
                </a:lnTo>
                <a:lnTo>
                  <a:pt x="1808" y="224"/>
                </a:lnTo>
                <a:lnTo>
                  <a:pt x="1808" y="236"/>
                </a:lnTo>
                <a:lnTo>
                  <a:pt x="1808" y="263"/>
                </a:lnTo>
                <a:lnTo>
                  <a:pt x="1807" y="275"/>
                </a:lnTo>
                <a:lnTo>
                  <a:pt x="1806" y="287"/>
                </a:lnTo>
                <a:lnTo>
                  <a:pt x="1805" y="299"/>
                </a:lnTo>
                <a:lnTo>
                  <a:pt x="1804" y="309"/>
                </a:lnTo>
                <a:lnTo>
                  <a:pt x="1801" y="331"/>
                </a:lnTo>
                <a:lnTo>
                  <a:pt x="1797" y="349"/>
                </a:lnTo>
                <a:lnTo>
                  <a:pt x="1792" y="367"/>
                </a:lnTo>
                <a:lnTo>
                  <a:pt x="1786" y="381"/>
                </a:lnTo>
                <a:lnTo>
                  <a:pt x="1780" y="395"/>
                </a:lnTo>
                <a:close/>
                <a:moveTo>
                  <a:pt x="1678" y="122"/>
                </a:moveTo>
                <a:lnTo>
                  <a:pt x="1607" y="122"/>
                </a:lnTo>
                <a:lnTo>
                  <a:pt x="1607" y="365"/>
                </a:lnTo>
                <a:lnTo>
                  <a:pt x="1678" y="365"/>
                </a:lnTo>
                <a:lnTo>
                  <a:pt x="1686" y="363"/>
                </a:lnTo>
                <a:lnTo>
                  <a:pt x="1694" y="361"/>
                </a:lnTo>
                <a:lnTo>
                  <a:pt x="1700" y="359"/>
                </a:lnTo>
                <a:lnTo>
                  <a:pt x="1707" y="355"/>
                </a:lnTo>
                <a:lnTo>
                  <a:pt x="1712" y="351"/>
                </a:lnTo>
                <a:lnTo>
                  <a:pt x="1717" y="345"/>
                </a:lnTo>
                <a:lnTo>
                  <a:pt x="1722" y="339"/>
                </a:lnTo>
                <a:lnTo>
                  <a:pt x="1726" y="331"/>
                </a:lnTo>
                <a:lnTo>
                  <a:pt x="1730" y="323"/>
                </a:lnTo>
                <a:lnTo>
                  <a:pt x="1733" y="313"/>
                </a:lnTo>
                <a:lnTo>
                  <a:pt x="1736" y="303"/>
                </a:lnTo>
                <a:lnTo>
                  <a:pt x="1738" y="293"/>
                </a:lnTo>
                <a:lnTo>
                  <a:pt x="1740" y="281"/>
                </a:lnTo>
                <a:lnTo>
                  <a:pt x="1741" y="269"/>
                </a:lnTo>
                <a:lnTo>
                  <a:pt x="1742" y="257"/>
                </a:lnTo>
                <a:lnTo>
                  <a:pt x="1742" y="244"/>
                </a:lnTo>
                <a:lnTo>
                  <a:pt x="1742" y="230"/>
                </a:lnTo>
                <a:lnTo>
                  <a:pt x="1742" y="218"/>
                </a:lnTo>
                <a:lnTo>
                  <a:pt x="1740" y="206"/>
                </a:lnTo>
                <a:lnTo>
                  <a:pt x="1739" y="194"/>
                </a:lnTo>
                <a:lnTo>
                  <a:pt x="1737" y="184"/>
                </a:lnTo>
                <a:lnTo>
                  <a:pt x="1734" y="174"/>
                </a:lnTo>
                <a:lnTo>
                  <a:pt x="1731" y="164"/>
                </a:lnTo>
                <a:lnTo>
                  <a:pt x="1728" y="156"/>
                </a:lnTo>
                <a:lnTo>
                  <a:pt x="1723" y="148"/>
                </a:lnTo>
                <a:lnTo>
                  <a:pt x="1719" y="142"/>
                </a:lnTo>
                <a:lnTo>
                  <a:pt x="1713" y="136"/>
                </a:lnTo>
                <a:lnTo>
                  <a:pt x="1708" y="132"/>
                </a:lnTo>
                <a:lnTo>
                  <a:pt x="1701" y="128"/>
                </a:lnTo>
                <a:lnTo>
                  <a:pt x="1694" y="124"/>
                </a:lnTo>
                <a:lnTo>
                  <a:pt x="1686" y="122"/>
                </a:lnTo>
                <a:lnTo>
                  <a:pt x="1678" y="122"/>
                </a:lnTo>
                <a:close/>
                <a:moveTo>
                  <a:pt x="2090" y="788"/>
                </a:moveTo>
                <a:lnTo>
                  <a:pt x="2069" y="635"/>
                </a:lnTo>
                <a:lnTo>
                  <a:pt x="1942" y="635"/>
                </a:lnTo>
                <a:lnTo>
                  <a:pt x="1921" y="788"/>
                </a:lnTo>
                <a:lnTo>
                  <a:pt x="1854" y="788"/>
                </a:lnTo>
                <a:lnTo>
                  <a:pt x="1975" y="18"/>
                </a:lnTo>
                <a:lnTo>
                  <a:pt x="2037" y="18"/>
                </a:lnTo>
                <a:lnTo>
                  <a:pt x="2160" y="788"/>
                </a:lnTo>
                <a:lnTo>
                  <a:pt x="2090" y="788"/>
                </a:lnTo>
                <a:close/>
                <a:moveTo>
                  <a:pt x="2026" y="323"/>
                </a:moveTo>
                <a:lnTo>
                  <a:pt x="2015" y="250"/>
                </a:lnTo>
                <a:lnTo>
                  <a:pt x="2010" y="210"/>
                </a:lnTo>
                <a:lnTo>
                  <a:pt x="2006" y="170"/>
                </a:lnTo>
                <a:lnTo>
                  <a:pt x="2001" y="210"/>
                </a:lnTo>
                <a:lnTo>
                  <a:pt x="1996" y="250"/>
                </a:lnTo>
                <a:lnTo>
                  <a:pt x="1986" y="325"/>
                </a:lnTo>
                <a:lnTo>
                  <a:pt x="1957" y="529"/>
                </a:lnTo>
                <a:lnTo>
                  <a:pt x="2053" y="529"/>
                </a:lnTo>
                <a:lnTo>
                  <a:pt x="2026" y="323"/>
                </a:lnTo>
                <a:close/>
                <a:moveTo>
                  <a:pt x="2419" y="788"/>
                </a:moveTo>
                <a:lnTo>
                  <a:pt x="2323" y="431"/>
                </a:lnTo>
                <a:lnTo>
                  <a:pt x="2285" y="527"/>
                </a:lnTo>
                <a:lnTo>
                  <a:pt x="2285" y="788"/>
                </a:lnTo>
                <a:lnTo>
                  <a:pt x="2220" y="788"/>
                </a:lnTo>
                <a:lnTo>
                  <a:pt x="2220" y="18"/>
                </a:lnTo>
                <a:lnTo>
                  <a:pt x="2285" y="18"/>
                </a:lnTo>
                <a:lnTo>
                  <a:pt x="2285" y="347"/>
                </a:lnTo>
                <a:lnTo>
                  <a:pt x="2410" y="18"/>
                </a:lnTo>
                <a:lnTo>
                  <a:pt x="2492" y="18"/>
                </a:lnTo>
                <a:lnTo>
                  <a:pt x="2363" y="333"/>
                </a:lnTo>
                <a:lnTo>
                  <a:pt x="2498" y="788"/>
                </a:lnTo>
                <a:lnTo>
                  <a:pt x="2419" y="788"/>
                </a:lnTo>
                <a:close/>
                <a:moveTo>
                  <a:pt x="2558" y="788"/>
                </a:moveTo>
                <a:lnTo>
                  <a:pt x="2558" y="18"/>
                </a:lnTo>
                <a:lnTo>
                  <a:pt x="2786" y="18"/>
                </a:lnTo>
                <a:lnTo>
                  <a:pt x="2786" y="126"/>
                </a:lnTo>
                <a:lnTo>
                  <a:pt x="2623" y="126"/>
                </a:lnTo>
                <a:lnTo>
                  <a:pt x="2623" y="341"/>
                </a:lnTo>
                <a:lnTo>
                  <a:pt x="2756" y="341"/>
                </a:lnTo>
                <a:lnTo>
                  <a:pt x="2756" y="445"/>
                </a:lnTo>
                <a:lnTo>
                  <a:pt x="2623" y="445"/>
                </a:lnTo>
                <a:lnTo>
                  <a:pt x="2623" y="683"/>
                </a:lnTo>
                <a:lnTo>
                  <a:pt x="2786" y="683"/>
                </a:lnTo>
                <a:lnTo>
                  <a:pt x="2786" y="788"/>
                </a:lnTo>
                <a:lnTo>
                  <a:pt x="2558" y="788"/>
                </a:lnTo>
                <a:close/>
                <a:moveTo>
                  <a:pt x="2939" y="18"/>
                </a:moveTo>
                <a:lnTo>
                  <a:pt x="3030" y="439"/>
                </a:lnTo>
                <a:lnTo>
                  <a:pt x="3038" y="477"/>
                </a:lnTo>
                <a:lnTo>
                  <a:pt x="3042" y="495"/>
                </a:lnTo>
                <a:lnTo>
                  <a:pt x="3046" y="515"/>
                </a:lnTo>
                <a:lnTo>
                  <a:pt x="3053" y="553"/>
                </a:lnTo>
                <a:lnTo>
                  <a:pt x="3060" y="595"/>
                </a:lnTo>
                <a:lnTo>
                  <a:pt x="3060" y="509"/>
                </a:lnTo>
                <a:lnTo>
                  <a:pt x="3059" y="421"/>
                </a:lnTo>
                <a:lnTo>
                  <a:pt x="3059" y="18"/>
                </a:lnTo>
                <a:lnTo>
                  <a:pt x="3124" y="18"/>
                </a:lnTo>
                <a:lnTo>
                  <a:pt x="3124" y="788"/>
                </a:lnTo>
                <a:lnTo>
                  <a:pt x="3046" y="788"/>
                </a:lnTo>
                <a:lnTo>
                  <a:pt x="2954" y="369"/>
                </a:lnTo>
                <a:lnTo>
                  <a:pt x="2946" y="331"/>
                </a:lnTo>
                <a:lnTo>
                  <a:pt x="2938" y="293"/>
                </a:lnTo>
                <a:lnTo>
                  <a:pt x="2931" y="255"/>
                </a:lnTo>
                <a:lnTo>
                  <a:pt x="2923" y="214"/>
                </a:lnTo>
                <a:lnTo>
                  <a:pt x="2924" y="389"/>
                </a:lnTo>
                <a:lnTo>
                  <a:pt x="2924" y="790"/>
                </a:lnTo>
                <a:lnTo>
                  <a:pt x="2859" y="790"/>
                </a:lnTo>
                <a:lnTo>
                  <a:pt x="2859" y="18"/>
                </a:lnTo>
                <a:lnTo>
                  <a:pt x="2939" y="18"/>
                </a:lnTo>
                <a:close/>
                <a:moveTo>
                  <a:pt x="3306" y="18"/>
                </a:moveTo>
                <a:lnTo>
                  <a:pt x="3396" y="425"/>
                </a:lnTo>
                <a:lnTo>
                  <a:pt x="3404" y="463"/>
                </a:lnTo>
                <a:lnTo>
                  <a:pt x="3408" y="481"/>
                </a:lnTo>
                <a:lnTo>
                  <a:pt x="3412" y="501"/>
                </a:lnTo>
                <a:lnTo>
                  <a:pt x="3419" y="539"/>
                </a:lnTo>
                <a:lnTo>
                  <a:pt x="3426" y="581"/>
                </a:lnTo>
                <a:lnTo>
                  <a:pt x="3426" y="495"/>
                </a:lnTo>
                <a:lnTo>
                  <a:pt x="3426" y="407"/>
                </a:lnTo>
                <a:lnTo>
                  <a:pt x="3426" y="18"/>
                </a:lnTo>
                <a:lnTo>
                  <a:pt x="3491" y="18"/>
                </a:lnTo>
                <a:lnTo>
                  <a:pt x="3491" y="788"/>
                </a:lnTo>
                <a:lnTo>
                  <a:pt x="3412" y="788"/>
                </a:lnTo>
                <a:lnTo>
                  <a:pt x="3320" y="383"/>
                </a:lnTo>
                <a:lnTo>
                  <a:pt x="3312" y="345"/>
                </a:lnTo>
                <a:lnTo>
                  <a:pt x="3305" y="307"/>
                </a:lnTo>
                <a:lnTo>
                  <a:pt x="3297" y="269"/>
                </a:lnTo>
                <a:lnTo>
                  <a:pt x="3290" y="228"/>
                </a:lnTo>
                <a:lnTo>
                  <a:pt x="3290" y="403"/>
                </a:lnTo>
                <a:lnTo>
                  <a:pt x="3290" y="788"/>
                </a:lnTo>
                <a:lnTo>
                  <a:pt x="3226" y="788"/>
                </a:lnTo>
                <a:lnTo>
                  <a:pt x="3226" y="18"/>
                </a:lnTo>
                <a:lnTo>
                  <a:pt x="3306" y="18"/>
                </a:lnTo>
                <a:close/>
                <a:moveTo>
                  <a:pt x="3618" y="735"/>
                </a:moveTo>
                <a:lnTo>
                  <a:pt x="3611" y="719"/>
                </a:lnTo>
                <a:lnTo>
                  <a:pt x="3605" y="701"/>
                </a:lnTo>
                <a:lnTo>
                  <a:pt x="3599" y="681"/>
                </a:lnTo>
                <a:lnTo>
                  <a:pt x="3597" y="669"/>
                </a:lnTo>
                <a:lnTo>
                  <a:pt x="3595" y="659"/>
                </a:lnTo>
                <a:lnTo>
                  <a:pt x="3591" y="635"/>
                </a:lnTo>
                <a:lnTo>
                  <a:pt x="3589" y="609"/>
                </a:lnTo>
                <a:lnTo>
                  <a:pt x="3588" y="595"/>
                </a:lnTo>
                <a:lnTo>
                  <a:pt x="3587" y="581"/>
                </a:lnTo>
                <a:lnTo>
                  <a:pt x="3587" y="549"/>
                </a:lnTo>
                <a:lnTo>
                  <a:pt x="3587" y="18"/>
                </a:lnTo>
                <a:lnTo>
                  <a:pt x="3652" y="18"/>
                </a:lnTo>
                <a:lnTo>
                  <a:pt x="3652" y="543"/>
                </a:lnTo>
                <a:lnTo>
                  <a:pt x="3652" y="563"/>
                </a:lnTo>
                <a:lnTo>
                  <a:pt x="3652" y="581"/>
                </a:lnTo>
                <a:lnTo>
                  <a:pt x="3653" y="597"/>
                </a:lnTo>
                <a:lnTo>
                  <a:pt x="3655" y="611"/>
                </a:lnTo>
                <a:lnTo>
                  <a:pt x="3657" y="625"/>
                </a:lnTo>
                <a:lnTo>
                  <a:pt x="3659" y="637"/>
                </a:lnTo>
                <a:lnTo>
                  <a:pt x="3662" y="649"/>
                </a:lnTo>
                <a:lnTo>
                  <a:pt x="3665" y="659"/>
                </a:lnTo>
                <a:lnTo>
                  <a:pt x="3669" y="667"/>
                </a:lnTo>
                <a:lnTo>
                  <a:pt x="3674" y="675"/>
                </a:lnTo>
                <a:lnTo>
                  <a:pt x="3679" y="683"/>
                </a:lnTo>
                <a:lnTo>
                  <a:pt x="3685" y="689"/>
                </a:lnTo>
                <a:lnTo>
                  <a:pt x="3688" y="691"/>
                </a:lnTo>
                <a:lnTo>
                  <a:pt x="3692" y="693"/>
                </a:lnTo>
                <a:lnTo>
                  <a:pt x="3699" y="697"/>
                </a:lnTo>
                <a:lnTo>
                  <a:pt x="3706" y="699"/>
                </a:lnTo>
                <a:lnTo>
                  <a:pt x="3715" y="699"/>
                </a:lnTo>
                <a:lnTo>
                  <a:pt x="3723" y="699"/>
                </a:lnTo>
                <a:lnTo>
                  <a:pt x="3731" y="697"/>
                </a:lnTo>
                <a:lnTo>
                  <a:pt x="3738" y="693"/>
                </a:lnTo>
                <a:lnTo>
                  <a:pt x="3744" y="689"/>
                </a:lnTo>
                <a:lnTo>
                  <a:pt x="3750" y="683"/>
                </a:lnTo>
                <a:lnTo>
                  <a:pt x="3755" y="675"/>
                </a:lnTo>
                <a:lnTo>
                  <a:pt x="3760" y="667"/>
                </a:lnTo>
                <a:lnTo>
                  <a:pt x="3764" y="659"/>
                </a:lnTo>
                <a:lnTo>
                  <a:pt x="3768" y="649"/>
                </a:lnTo>
                <a:lnTo>
                  <a:pt x="3770" y="637"/>
                </a:lnTo>
                <a:lnTo>
                  <a:pt x="3773" y="625"/>
                </a:lnTo>
                <a:lnTo>
                  <a:pt x="3775" y="613"/>
                </a:lnTo>
                <a:lnTo>
                  <a:pt x="3776" y="597"/>
                </a:lnTo>
                <a:lnTo>
                  <a:pt x="3777" y="581"/>
                </a:lnTo>
                <a:lnTo>
                  <a:pt x="3778" y="563"/>
                </a:lnTo>
                <a:lnTo>
                  <a:pt x="3778" y="543"/>
                </a:lnTo>
                <a:lnTo>
                  <a:pt x="3778" y="18"/>
                </a:lnTo>
                <a:lnTo>
                  <a:pt x="3843" y="18"/>
                </a:lnTo>
                <a:lnTo>
                  <a:pt x="3843" y="549"/>
                </a:lnTo>
                <a:lnTo>
                  <a:pt x="3843" y="581"/>
                </a:lnTo>
                <a:lnTo>
                  <a:pt x="3842" y="595"/>
                </a:lnTo>
                <a:lnTo>
                  <a:pt x="3841" y="609"/>
                </a:lnTo>
                <a:lnTo>
                  <a:pt x="3838" y="635"/>
                </a:lnTo>
                <a:lnTo>
                  <a:pt x="3835" y="659"/>
                </a:lnTo>
                <a:lnTo>
                  <a:pt x="3833" y="669"/>
                </a:lnTo>
                <a:lnTo>
                  <a:pt x="3830" y="681"/>
                </a:lnTo>
                <a:lnTo>
                  <a:pt x="3825" y="701"/>
                </a:lnTo>
                <a:lnTo>
                  <a:pt x="3822" y="709"/>
                </a:lnTo>
                <a:lnTo>
                  <a:pt x="3819" y="719"/>
                </a:lnTo>
                <a:lnTo>
                  <a:pt x="3815" y="727"/>
                </a:lnTo>
                <a:lnTo>
                  <a:pt x="3812" y="735"/>
                </a:lnTo>
                <a:lnTo>
                  <a:pt x="3807" y="744"/>
                </a:lnTo>
                <a:lnTo>
                  <a:pt x="3802" y="752"/>
                </a:lnTo>
                <a:lnTo>
                  <a:pt x="3792" y="766"/>
                </a:lnTo>
                <a:lnTo>
                  <a:pt x="3781" y="778"/>
                </a:lnTo>
                <a:lnTo>
                  <a:pt x="3775" y="784"/>
                </a:lnTo>
                <a:lnTo>
                  <a:pt x="3769" y="788"/>
                </a:lnTo>
                <a:lnTo>
                  <a:pt x="3757" y="796"/>
                </a:lnTo>
                <a:lnTo>
                  <a:pt x="3750" y="800"/>
                </a:lnTo>
                <a:lnTo>
                  <a:pt x="3743" y="802"/>
                </a:lnTo>
                <a:lnTo>
                  <a:pt x="3729" y="806"/>
                </a:lnTo>
                <a:lnTo>
                  <a:pt x="3722" y="806"/>
                </a:lnTo>
                <a:lnTo>
                  <a:pt x="3715" y="806"/>
                </a:lnTo>
                <a:lnTo>
                  <a:pt x="3700" y="806"/>
                </a:lnTo>
                <a:lnTo>
                  <a:pt x="3686" y="802"/>
                </a:lnTo>
                <a:lnTo>
                  <a:pt x="3679" y="800"/>
                </a:lnTo>
                <a:lnTo>
                  <a:pt x="3673" y="796"/>
                </a:lnTo>
                <a:lnTo>
                  <a:pt x="3660" y="788"/>
                </a:lnTo>
                <a:lnTo>
                  <a:pt x="3648" y="778"/>
                </a:lnTo>
                <a:lnTo>
                  <a:pt x="3637" y="766"/>
                </a:lnTo>
                <a:lnTo>
                  <a:pt x="3627" y="750"/>
                </a:lnTo>
                <a:lnTo>
                  <a:pt x="3623" y="742"/>
                </a:lnTo>
                <a:lnTo>
                  <a:pt x="3618" y="735"/>
                </a:lnTo>
                <a:close/>
                <a:moveTo>
                  <a:pt x="4052" y="806"/>
                </a:moveTo>
                <a:lnTo>
                  <a:pt x="4036" y="806"/>
                </a:lnTo>
                <a:lnTo>
                  <a:pt x="4020" y="802"/>
                </a:lnTo>
                <a:lnTo>
                  <a:pt x="4006" y="796"/>
                </a:lnTo>
                <a:lnTo>
                  <a:pt x="4000" y="792"/>
                </a:lnTo>
                <a:lnTo>
                  <a:pt x="3993" y="788"/>
                </a:lnTo>
                <a:lnTo>
                  <a:pt x="3981" y="780"/>
                </a:lnTo>
                <a:lnTo>
                  <a:pt x="3975" y="774"/>
                </a:lnTo>
                <a:lnTo>
                  <a:pt x="3970" y="768"/>
                </a:lnTo>
                <a:lnTo>
                  <a:pt x="3960" y="756"/>
                </a:lnTo>
                <a:lnTo>
                  <a:pt x="3956" y="748"/>
                </a:lnTo>
                <a:lnTo>
                  <a:pt x="3951" y="740"/>
                </a:lnTo>
                <a:lnTo>
                  <a:pt x="3947" y="733"/>
                </a:lnTo>
                <a:lnTo>
                  <a:pt x="3943" y="725"/>
                </a:lnTo>
                <a:lnTo>
                  <a:pt x="3939" y="717"/>
                </a:lnTo>
                <a:lnTo>
                  <a:pt x="3936" y="707"/>
                </a:lnTo>
                <a:lnTo>
                  <a:pt x="3930" y="687"/>
                </a:lnTo>
                <a:lnTo>
                  <a:pt x="3926" y="667"/>
                </a:lnTo>
                <a:lnTo>
                  <a:pt x="3924" y="657"/>
                </a:lnTo>
                <a:lnTo>
                  <a:pt x="3922" y="645"/>
                </a:lnTo>
                <a:lnTo>
                  <a:pt x="3919" y="623"/>
                </a:lnTo>
                <a:lnTo>
                  <a:pt x="3918" y="599"/>
                </a:lnTo>
                <a:lnTo>
                  <a:pt x="3917" y="585"/>
                </a:lnTo>
                <a:lnTo>
                  <a:pt x="3917" y="573"/>
                </a:lnTo>
                <a:lnTo>
                  <a:pt x="3980" y="545"/>
                </a:lnTo>
                <a:lnTo>
                  <a:pt x="3981" y="567"/>
                </a:lnTo>
                <a:lnTo>
                  <a:pt x="3982" y="587"/>
                </a:lnTo>
                <a:lnTo>
                  <a:pt x="3984" y="603"/>
                </a:lnTo>
                <a:lnTo>
                  <a:pt x="3986" y="619"/>
                </a:lnTo>
                <a:lnTo>
                  <a:pt x="3988" y="627"/>
                </a:lnTo>
                <a:lnTo>
                  <a:pt x="3989" y="635"/>
                </a:lnTo>
                <a:lnTo>
                  <a:pt x="3993" y="647"/>
                </a:lnTo>
                <a:lnTo>
                  <a:pt x="3997" y="659"/>
                </a:lnTo>
                <a:lnTo>
                  <a:pt x="4001" y="667"/>
                </a:lnTo>
                <a:lnTo>
                  <a:pt x="4006" y="677"/>
                </a:lnTo>
                <a:lnTo>
                  <a:pt x="4012" y="683"/>
                </a:lnTo>
                <a:lnTo>
                  <a:pt x="4018" y="689"/>
                </a:lnTo>
                <a:lnTo>
                  <a:pt x="4025" y="693"/>
                </a:lnTo>
                <a:lnTo>
                  <a:pt x="4032" y="697"/>
                </a:lnTo>
                <a:lnTo>
                  <a:pt x="4039" y="699"/>
                </a:lnTo>
                <a:lnTo>
                  <a:pt x="4047" y="701"/>
                </a:lnTo>
                <a:lnTo>
                  <a:pt x="4056" y="701"/>
                </a:lnTo>
                <a:lnTo>
                  <a:pt x="4063" y="701"/>
                </a:lnTo>
                <a:lnTo>
                  <a:pt x="4070" y="699"/>
                </a:lnTo>
                <a:lnTo>
                  <a:pt x="4077" y="697"/>
                </a:lnTo>
                <a:lnTo>
                  <a:pt x="4083" y="695"/>
                </a:lnTo>
                <a:lnTo>
                  <a:pt x="4089" y="691"/>
                </a:lnTo>
                <a:lnTo>
                  <a:pt x="4095" y="685"/>
                </a:lnTo>
                <a:lnTo>
                  <a:pt x="4100" y="679"/>
                </a:lnTo>
                <a:lnTo>
                  <a:pt x="4105" y="673"/>
                </a:lnTo>
                <a:lnTo>
                  <a:pt x="4109" y="665"/>
                </a:lnTo>
                <a:lnTo>
                  <a:pt x="4113" y="657"/>
                </a:lnTo>
                <a:lnTo>
                  <a:pt x="4116" y="649"/>
                </a:lnTo>
                <a:lnTo>
                  <a:pt x="4119" y="639"/>
                </a:lnTo>
                <a:lnTo>
                  <a:pt x="4121" y="627"/>
                </a:lnTo>
                <a:lnTo>
                  <a:pt x="4122" y="623"/>
                </a:lnTo>
                <a:lnTo>
                  <a:pt x="4123" y="617"/>
                </a:lnTo>
                <a:lnTo>
                  <a:pt x="4124" y="605"/>
                </a:lnTo>
                <a:lnTo>
                  <a:pt x="4124" y="591"/>
                </a:lnTo>
                <a:lnTo>
                  <a:pt x="4124" y="581"/>
                </a:lnTo>
                <a:lnTo>
                  <a:pt x="4123" y="571"/>
                </a:lnTo>
                <a:lnTo>
                  <a:pt x="4122" y="563"/>
                </a:lnTo>
                <a:lnTo>
                  <a:pt x="4121" y="553"/>
                </a:lnTo>
                <a:lnTo>
                  <a:pt x="4119" y="545"/>
                </a:lnTo>
                <a:lnTo>
                  <a:pt x="4117" y="537"/>
                </a:lnTo>
                <a:lnTo>
                  <a:pt x="4115" y="529"/>
                </a:lnTo>
                <a:lnTo>
                  <a:pt x="4112" y="521"/>
                </a:lnTo>
                <a:lnTo>
                  <a:pt x="4104" y="505"/>
                </a:lnTo>
                <a:lnTo>
                  <a:pt x="4100" y="497"/>
                </a:lnTo>
                <a:lnTo>
                  <a:pt x="4095" y="491"/>
                </a:lnTo>
                <a:lnTo>
                  <a:pt x="4084" y="477"/>
                </a:lnTo>
                <a:lnTo>
                  <a:pt x="4071" y="465"/>
                </a:lnTo>
                <a:lnTo>
                  <a:pt x="4007" y="407"/>
                </a:lnTo>
                <a:lnTo>
                  <a:pt x="3998" y="399"/>
                </a:lnTo>
                <a:lnTo>
                  <a:pt x="3988" y="389"/>
                </a:lnTo>
                <a:lnTo>
                  <a:pt x="3972" y="369"/>
                </a:lnTo>
                <a:lnTo>
                  <a:pt x="3958" y="349"/>
                </a:lnTo>
                <a:lnTo>
                  <a:pt x="3953" y="337"/>
                </a:lnTo>
                <a:lnTo>
                  <a:pt x="3947" y="325"/>
                </a:lnTo>
                <a:lnTo>
                  <a:pt x="3942" y="313"/>
                </a:lnTo>
                <a:lnTo>
                  <a:pt x="3937" y="299"/>
                </a:lnTo>
                <a:lnTo>
                  <a:pt x="3934" y="285"/>
                </a:lnTo>
                <a:lnTo>
                  <a:pt x="3931" y="269"/>
                </a:lnTo>
                <a:lnTo>
                  <a:pt x="3929" y="253"/>
                </a:lnTo>
                <a:lnTo>
                  <a:pt x="3928" y="246"/>
                </a:lnTo>
                <a:lnTo>
                  <a:pt x="3927" y="238"/>
                </a:lnTo>
                <a:lnTo>
                  <a:pt x="3927" y="220"/>
                </a:lnTo>
                <a:lnTo>
                  <a:pt x="3926" y="200"/>
                </a:lnTo>
                <a:lnTo>
                  <a:pt x="3926" y="188"/>
                </a:lnTo>
                <a:lnTo>
                  <a:pt x="3927" y="176"/>
                </a:lnTo>
                <a:lnTo>
                  <a:pt x="3928" y="164"/>
                </a:lnTo>
                <a:lnTo>
                  <a:pt x="3929" y="152"/>
                </a:lnTo>
                <a:lnTo>
                  <a:pt x="3930" y="142"/>
                </a:lnTo>
                <a:lnTo>
                  <a:pt x="3932" y="132"/>
                </a:lnTo>
                <a:lnTo>
                  <a:pt x="3936" y="112"/>
                </a:lnTo>
                <a:lnTo>
                  <a:pt x="3939" y="102"/>
                </a:lnTo>
                <a:lnTo>
                  <a:pt x="3942" y="94"/>
                </a:lnTo>
                <a:lnTo>
                  <a:pt x="3949" y="78"/>
                </a:lnTo>
                <a:lnTo>
                  <a:pt x="3957" y="62"/>
                </a:lnTo>
                <a:lnTo>
                  <a:pt x="3961" y="56"/>
                </a:lnTo>
                <a:lnTo>
                  <a:pt x="3965" y="50"/>
                </a:lnTo>
                <a:lnTo>
                  <a:pt x="3974" y="38"/>
                </a:lnTo>
                <a:lnTo>
                  <a:pt x="3984" y="28"/>
                </a:lnTo>
                <a:lnTo>
                  <a:pt x="3994" y="20"/>
                </a:lnTo>
                <a:lnTo>
                  <a:pt x="4005" y="12"/>
                </a:lnTo>
                <a:lnTo>
                  <a:pt x="4017" y="6"/>
                </a:lnTo>
                <a:lnTo>
                  <a:pt x="4029" y="4"/>
                </a:lnTo>
                <a:lnTo>
                  <a:pt x="4042" y="0"/>
                </a:lnTo>
                <a:lnTo>
                  <a:pt x="4055" y="0"/>
                </a:lnTo>
                <a:lnTo>
                  <a:pt x="4070" y="2"/>
                </a:lnTo>
                <a:lnTo>
                  <a:pt x="4085" y="4"/>
                </a:lnTo>
                <a:lnTo>
                  <a:pt x="4098" y="10"/>
                </a:lnTo>
                <a:lnTo>
                  <a:pt x="4104" y="14"/>
                </a:lnTo>
                <a:lnTo>
                  <a:pt x="4110" y="18"/>
                </a:lnTo>
                <a:lnTo>
                  <a:pt x="4122" y="26"/>
                </a:lnTo>
                <a:lnTo>
                  <a:pt x="4132" y="38"/>
                </a:lnTo>
                <a:lnTo>
                  <a:pt x="4141" y="50"/>
                </a:lnTo>
                <a:lnTo>
                  <a:pt x="4149" y="64"/>
                </a:lnTo>
                <a:lnTo>
                  <a:pt x="4153" y="72"/>
                </a:lnTo>
                <a:lnTo>
                  <a:pt x="4156" y="78"/>
                </a:lnTo>
                <a:lnTo>
                  <a:pt x="4159" y="86"/>
                </a:lnTo>
                <a:lnTo>
                  <a:pt x="4162" y="94"/>
                </a:lnTo>
                <a:lnTo>
                  <a:pt x="4167" y="112"/>
                </a:lnTo>
                <a:lnTo>
                  <a:pt x="4172" y="128"/>
                </a:lnTo>
                <a:lnTo>
                  <a:pt x="4175" y="146"/>
                </a:lnTo>
                <a:lnTo>
                  <a:pt x="4177" y="166"/>
                </a:lnTo>
                <a:lnTo>
                  <a:pt x="4179" y="184"/>
                </a:lnTo>
                <a:lnTo>
                  <a:pt x="4179" y="202"/>
                </a:lnTo>
                <a:lnTo>
                  <a:pt x="4117" y="228"/>
                </a:lnTo>
                <a:lnTo>
                  <a:pt x="4117" y="212"/>
                </a:lnTo>
                <a:lnTo>
                  <a:pt x="4115" y="198"/>
                </a:lnTo>
                <a:lnTo>
                  <a:pt x="4114" y="186"/>
                </a:lnTo>
                <a:lnTo>
                  <a:pt x="4112" y="172"/>
                </a:lnTo>
                <a:lnTo>
                  <a:pt x="4109" y="162"/>
                </a:lnTo>
                <a:lnTo>
                  <a:pt x="4106" y="152"/>
                </a:lnTo>
                <a:lnTo>
                  <a:pt x="4103" y="142"/>
                </a:lnTo>
                <a:lnTo>
                  <a:pt x="4099" y="136"/>
                </a:lnTo>
                <a:lnTo>
                  <a:pt x="4095" y="128"/>
                </a:lnTo>
                <a:lnTo>
                  <a:pt x="4090" y="122"/>
                </a:lnTo>
                <a:lnTo>
                  <a:pt x="4085" y="118"/>
                </a:lnTo>
                <a:lnTo>
                  <a:pt x="4079" y="114"/>
                </a:lnTo>
                <a:lnTo>
                  <a:pt x="4073" y="110"/>
                </a:lnTo>
                <a:lnTo>
                  <a:pt x="4067" y="108"/>
                </a:lnTo>
                <a:lnTo>
                  <a:pt x="4060" y="108"/>
                </a:lnTo>
                <a:lnTo>
                  <a:pt x="4052" y="106"/>
                </a:lnTo>
                <a:lnTo>
                  <a:pt x="4040" y="108"/>
                </a:lnTo>
                <a:lnTo>
                  <a:pt x="4028" y="112"/>
                </a:lnTo>
                <a:lnTo>
                  <a:pt x="4023" y="116"/>
                </a:lnTo>
                <a:lnTo>
                  <a:pt x="4018" y="120"/>
                </a:lnTo>
                <a:lnTo>
                  <a:pt x="4013" y="124"/>
                </a:lnTo>
                <a:lnTo>
                  <a:pt x="4009" y="128"/>
                </a:lnTo>
                <a:lnTo>
                  <a:pt x="4005" y="134"/>
                </a:lnTo>
                <a:lnTo>
                  <a:pt x="4002" y="140"/>
                </a:lnTo>
                <a:lnTo>
                  <a:pt x="3999" y="148"/>
                </a:lnTo>
                <a:lnTo>
                  <a:pt x="3996" y="156"/>
                </a:lnTo>
                <a:lnTo>
                  <a:pt x="3994" y="164"/>
                </a:lnTo>
                <a:lnTo>
                  <a:pt x="3993" y="174"/>
                </a:lnTo>
                <a:lnTo>
                  <a:pt x="3992" y="184"/>
                </a:lnTo>
                <a:lnTo>
                  <a:pt x="3992" y="194"/>
                </a:lnTo>
                <a:lnTo>
                  <a:pt x="3992" y="204"/>
                </a:lnTo>
                <a:lnTo>
                  <a:pt x="3992" y="214"/>
                </a:lnTo>
                <a:lnTo>
                  <a:pt x="3993" y="224"/>
                </a:lnTo>
                <a:lnTo>
                  <a:pt x="3994" y="232"/>
                </a:lnTo>
                <a:lnTo>
                  <a:pt x="3996" y="240"/>
                </a:lnTo>
                <a:lnTo>
                  <a:pt x="3998" y="248"/>
                </a:lnTo>
                <a:lnTo>
                  <a:pt x="4001" y="255"/>
                </a:lnTo>
                <a:lnTo>
                  <a:pt x="4003" y="261"/>
                </a:lnTo>
                <a:lnTo>
                  <a:pt x="4007" y="267"/>
                </a:lnTo>
                <a:lnTo>
                  <a:pt x="4010" y="273"/>
                </a:lnTo>
                <a:lnTo>
                  <a:pt x="4019" y="285"/>
                </a:lnTo>
                <a:lnTo>
                  <a:pt x="4029" y="297"/>
                </a:lnTo>
                <a:lnTo>
                  <a:pt x="4041" y="309"/>
                </a:lnTo>
                <a:lnTo>
                  <a:pt x="4103" y="363"/>
                </a:lnTo>
                <a:lnTo>
                  <a:pt x="4113" y="373"/>
                </a:lnTo>
                <a:lnTo>
                  <a:pt x="4123" y="383"/>
                </a:lnTo>
                <a:lnTo>
                  <a:pt x="4133" y="393"/>
                </a:lnTo>
                <a:lnTo>
                  <a:pt x="4141" y="405"/>
                </a:lnTo>
                <a:lnTo>
                  <a:pt x="4149" y="417"/>
                </a:lnTo>
                <a:lnTo>
                  <a:pt x="4156" y="427"/>
                </a:lnTo>
                <a:lnTo>
                  <a:pt x="4162" y="441"/>
                </a:lnTo>
                <a:lnTo>
                  <a:pt x="4168" y="453"/>
                </a:lnTo>
                <a:lnTo>
                  <a:pt x="4173" y="467"/>
                </a:lnTo>
                <a:lnTo>
                  <a:pt x="4177" y="481"/>
                </a:lnTo>
                <a:lnTo>
                  <a:pt x="4181" y="495"/>
                </a:lnTo>
                <a:lnTo>
                  <a:pt x="4184" y="511"/>
                </a:lnTo>
                <a:lnTo>
                  <a:pt x="4186" y="527"/>
                </a:lnTo>
                <a:lnTo>
                  <a:pt x="4187" y="537"/>
                </a:lnTo>
                <a:lnTo>
                  <a:pt x="4187" y="545"/>
                </a:lnTo>
                <a:lnTo>
                  <a:pt x="4188" y="563"/>
                </a:lnTo>
                <a:lnTo>
                  <a:pt x="4189" y="583"/>
                </a:lnTo>
                <a:lnTo>
                  <a:pt x="4188" y="609"/>
                </a:lnTo>
                <a:lnTo>
                  <a:pt x="4186" y="633"/>
                </a:lnTo>
                <a:lnTo>
                  <a:pt x="4185" y="645"/>
                </a:lnTo>
                <a:lnTo>
                  <a:pt x="4183" y="655"/>
                </a:lnTo>
                <a:lnTo>
                  <a:pt x="4181" y="667"/>
                </a:lnTo>
                <a:lnTo>
                  <a:pt x="4179" y="677"/>
                </a:lnTo>
                <a:lnTo>
                  <a:pt x="4177" y="687"/>
                </a:lnTo>
                <a:lnTo>
                  <a:pt x="4174" y="697"/>
                </a:lnTo>
                <a:lnTo>
                  <a:pt x="4167" y="715"/>
                </a:lnTo>
                <a:lnTo>
                  <a:pt x="4164" y="723"/>
                </a:lnTo>
                <a:lnTo>
                  <a:pt x="4160" y="733"/>
                </a:lnTo>
                <a:lnTo>
                  <a:pt x="4152" y="746"/>
                </a:lnTo>
                <a:lnTo>
                  <a:pt x="4147" y="754"/>
                </a:lnTo>
                <a:lnTo>
                  <a:pt x="4142" y="760"/>
                </a:lnTo>
                <a:lnTo>
                  <a:pt x="4137" y="766"/>
                </a:lnTo>
                <a:lnTo>
                  <a:pt x="4132" y="772"/>
                </a:lnTo>
                <a:lnTo>
                  <a:pt x="4121" y="782"/>
                </a:lnTo>
                <a:lnTo>
                  <a:pt x="4109" y="790"/>
                </a:lnTo>
                <a:lnTo>
                  <a:pt x="4096" y="798"/>
                </a:lnTo>
                <a:lnTo>
                  <a:pt x="4082" y="802"/>
                </a:lnTo>
                <a:lnTo>
                  <a:pt x="4075" y="804"/>
                </a:lnTo>
                <a:lnTo>
                  <a:pt x="4068" y="804"/>
                </a:lnTo>
                <a:lnTo>
                  <a:pt x="4052" y="806"/>
                </a:lnTo>
                <a:close/>
                <a:moveTo>
                  <a:pt x="1669" y="1273"/>
                </a:moveTo>
                <a:lnTo>
                  <a:pt x="1669" y="1936"/>
                </a:lnTo>
                <a:lnTo>
                  <a:pt x="1604" y="1936"/>
                </a:lnTo>
                <a:lnTo>
                  <a:pt x="1604" y="1273"/>
                </a:lnTo>
                <a:lnTo>
                  <a:pt x="1506" y="1273"/>
                </a:lnTo>
                <a:lnTo>
                  <a:pt x="1506" y="1166"/>
                </a:lnTo>
                <a:lnTo>
                  <a:pt x="1767" y="1166"/>
                </a:lnTo>
                <a:lnTo>
                  <a:pt x="1767" y="1273"/>
                </a:lnTo>
                <a:lnTo>
                  <a:pt x="1669" y="1273"/>
                </a:lnTo>
                <a:close/>
                <a:moveTo>
                  <a:pt x="1832" y="1936"/>
                </a:moveTo>
                <a:lnTo>
                  <a:pt x="1832" y="1166"/>
                </a:lnTo>
                <a:lnTo>
                  <a:pt x="2060" y="1166"/>
                </a:lnTo>
                <a:lnTo>
                  <a:pt x="2060" y="1273"/>
                </a:lnTo>
                <a:lnTo>
                  <a:pt x="1897" y="1273"/>
                </a:lnTo>
                <a:lnTo>
                  <a:pt x="1897" y="1489"/>
                </a:lnTo>
                <a:lnTo>
                  <a:pt x="2030" y="1489"/>
                </a:lnTo>
                <a:lnTo>
                  <a:pt x="2030" y="1593"/>
                </a:lnTo>
                <a:lnTo>
                  <a:pt x="1897" y="1593"/>
                </a:lnTo>
                <a:lnTo>
                  <a:pt x="1897" y="1828"/>
                </a:lnTo>
                <a:lnTo>
                  <a:pt x="2060" y="1828"/>
                </a:lnTo>
                <a:lnTo>
                  <a:pt x="2060" y="1936"/>
                </a:lnTo>
                <a:lnTo>
                  <a:pt x="1832" y="1936"/>
                </a:lnTo>
                <a:close/>
                <a:moveTo>
                  <a:pt x="2260" y="1954"/>
                </a:moveTo>
                <a:lnTo>
                  <a:pt x="2251" y="1954"/>
                </a:lnTo>
                <a:lnTo>
                  <a:pt x="2242" y="1952"/>
                </a:lnTo>
                <a:lnTo>
                  <a:pt x="2234" y="1950"/>
                </a:lnTo>
                <a:lnTo>
                  <a:pt x="2226" y="1948"/>
                </a:lnTo>
                <a:lnTo>
                  <a:pt x="2218" y="1944"/>
                </a:lnTo>
                <a:lnTo>
                  <a:pt x="2211" y="1938"/>
                </a:lnTo>
                <a:lnTo>
                  <a:pt x="2204" y="1932"/>
                </a:lnTo>
                <a:lnTo>
                  <a:pt x="2197" y="1926"/>
                </a:lnTo>
                <a:lnTo>
                  <a:pt x="2190" y="1920"/>
                </a:lnTo>
                <a:lnTo>
                  <a:pt x="2184" y="1912"/>
                </a:lnTo>
                <a:lnTo>
                  <a:pt x="2178" y="1902"/>
                </a:lnTo>
                <a:lnTo>
                  <a:pt x="2172" y="1892"/>
                </a:lnTo>
                <a:lnTo>
                  <a:pt x="2166" y="1882"/>
                </a:lnTo>
                <a:lnTo>
                  <a:pt x="2161" y="1872"/>
                </a:lnTo>
                <a:lnTo>
                  <a:pt x="2156" y="1860"/>
                </a:lnTo>
                <a:lnTo>
                  <a:pt x="2151" y="1846"/>
                </a:lnTo>
                <a:lnTo>
                  <a:pt x="2147" y="1834"/>
                </a:lnTo>
                <a:lnTo>
                  <a:pt x="2143" y="1820"/>
                </a:lnTo>
                <a:lnTo>
                  <a:pt x="2139" y="1804"/>
                </a:lnTo>
                <a:lnTo>
                  <a:pt x="2135" y="1788"/>
                </a:lnTo>
                <a:lnTo>
                  <a:pt x="2132" y="1772"/>
                </a:lnTo>
                <a:lnTo>
                  <a:pt x="2129" y="1756"/>
                </a:lnTo>
                <a:lnTo>
                  <a:pt x="2126" y="1738"/>
                </a:lnTo>
                <a:lnTo>
                  <a:pt x="2124" y="1720"/>
                </a:lnTo>
                <a:lnTo>
                  <a:pt x="2121" y="1701"/>
                </a:lnTo>
                <a:lnTo>
                  <a:pt x="2120" y="1681"/>
                </a:lnTo>
                <a:lnTo>
                  <a:pt x="2118" y="1661"/>
                </a:lnTo>
                <a:lnTo>
                  <a:pt x="2117" y="1641"/>
                </a:lnTo>
                <a:lnTo>
                  <a:pt x="2115" y="1597"/>
                </a:lnTo>
                <a:lnTo>
                  <a:pt x="2114" y="1575"/>
                </a:lnTo>
                <a:lnTo>
                  <a:pt x="2114" y="1551"/>
                </a:lnTo>
                <a:lnTo>
                  <a:pt x="2115" y="1505"/>
                </a:lnTo>
                <a:lnTo>
                  <a:pt x="2117" y="1461"/>
                </a:lnTo>
                <a:lnTo>
                  <a:pt x="2118" y="1441"/>
                </a:lnTo>
                <a:lnTo>
                  <a:pt x="2120" y="1421"/>
                </a:lnTo>
                <a:lnTo>
                  <a:pt x="2124" y="1383"/>
                </a:lnTo>
                <a:lnTo>
                  <a:pt x="2126" y="1363"/>
                </a:lnTo>
                <a:lnTo>
                  <a:pt x="2129" y="1347"/>
                </a:lnTo>
                <a:lnTo>
                  <a:pt x="2135" y="1313"/>
                </a:lnTo>
                <a:lnTo>
                  <a:pt x="2139" y="1297"/>
                </a:lnTo>
                <a:lnTo>
                  <a:pt x="2143" y="1283"/>
                </a:lnTo>
                <a:lnTo>
                  <a:pt x="2147" y="1269"/>
                </a:lnTo>
                <a:lnTo>
                  <a:pt x="2151" y="1255"/>
                </a:lnTo>
                <a:lnTo>
                  <a:pt x="2156" y="1243"/>
                </a:lnTo>
                <a:lnTo>
                  <a:pt x="2161" y="1231"/>
                </a:lnTo>
                <a:lnTo>
                  <a:pt x="2166" y="1220"/>
                </a:lnTo>
                <a:lnTo>
                  <a:pt x="2172" y="1210"/>
                </a:lnTo>
                <a:lnTo>
                  <a:pt x="2178" y="1200"/>
                </a:lnTo>
                <a:lnTo>
                  <a:pt x="2184" y="1192"/>
                </a:lnTo>
                <a:lnTo>
                  <a:pt x="2197" y="1176"/>
                </a:lnTo>
                <a:lnTo>
                  <a:pt x="2204" y="1170"/>
                </a:lnTo>
                <a:lnTo>
                  <a:pt x="2211" y="1164"/>
                </a:lnTo>
                <a:lnTo>
                  <a:pt x="2218" y="1160"/>
                </a:lnTo>
                <a:lnTo>
                  <a:pt x="2226" y="1156"/>
                </a:lnTo>
                <a:lnTo>
                  <a:pt x="2234" y="1152"/>
                </a:lnTo>
                <a:lnTo>
                  <a:pt x="2242" y="1150"/>
                </a:lnTo>
                <a:lnTo>
                  <a:pt x="2251" y="1148"/>
                </a:lnTo>
                <a:lnTo>
                  <a:pt x="2260" y="1148"/>
                </a:lnTo>
                <a:lnTo>
                  <a:pt x="2268" y="1148"/>
                </a:lnTo>
                <a:lnTo>
                  <a:pt x="2277" y="1150"/>
                </a:lnTo>
                <a:lnTo>
                  <a:pt x="2285" y="1152"/>
                </a:lnTo>
                <a:lnTo>
                  <a:pt x="2293" y="1156"/>
                </a:lnTo>
                <a:lnTo>
                  <a:pt x="2301" y="1160"/>
                </a:lnTo>
                <a:lnTo>
                  <a:pt x="2308" y="1164"/>
                </a:lnTo>
                <a:lnTo>
                  <a:pt x="2316" y="1170"/>
                </a:lnTo>
                <a:lnTo>
                  <a:pt x="2323" y="1176"/>
                </a:lnTo>
                <a:lnTo>
                  <a:pt x="2329" y="1184"/>
                </a:lnTo>
                <a:lnTo>
                  <a:pt x="2336" y="1192"/>
                </a:lnTo>
                <a:lnTo>
                  <a:pt x="2342" y="1200"/>
                </a:lnTo>
                <a:lnTo>
                  <a:pt x="2348" y="1210"/>
                </a:lnTo>
                <a:lnTo>
                  <a:pt x="2353" y="1220"/>
                </a:lnTo>
                <a:lnTo>
                  <a:pt x="2359" y="1229"/>
                </a:lnTo>
                <a:lnTo>
                  <a:pt x="2364" y="1241"/>
                </a:lnTo>
                <a:lnTo>
                  <a:pt x="2368" y="1255"/>
                </a:lnTo>
                <a:lnTo>
                  <a:pt x="2377" y="1283"/>
                </a:lnTo>
                <a:lnTo>
                  <a:pt x="2381" y="1297"/>
                </a:lnTo>
                <a:lnTo>
                  <a:pt x="2385" y="1313"/>
                </a:lnTo>
                <a:lnTo>
                  <a:pt x="2391" y="1345"/>
                </a:lnTo>
                <a:lnTo>
                  <a:pt x="2394" y="1363"/>
                </a:lnTo>
                <a:lnTo>
                  <a:pt x="2396" y="1381"/>
                </a:lnTo>
                <a:lnTo>
                  <a:pt x="2398" y="1401"/>
                </a:lnTo>
                <a:lnTo>
                  <a:pt x="2400" y="1421"/>
                </a:lnTo>
                <a:lnTo>
                  <a:pt x="2402" y="1441"/>
                </a:lnTo>
                <a:lnTo>
                  <a:pt x="2403" y="1461"/>
                </a:lnTo>
                <a:lnTo>
                  <a:pt x="2404" y="1483"/>
                </a:lnTo>
                <a:lnTo>
                  <a:pt x="2405" y="1505"/>
                </a:lnTo>
                <a:lnTo>
                  <a:pt x="2405" y="1527"/>
                </a:lnTo>
                <a:lnTo>
                  <a:pt x="2406" y="1551"/>
                </a:lnTo>
                <a:lnTo>
                  <a:pt x="2405" y="1597"/>
                </a:lnTo>
                <a:lnTo>
                  <a:pt x="2403" y="1641"/>
                </a:lnTo>
                <a:lnTo>
                  <a:pt x="2402" y="1663"/>
                </a:lnTo>
                <a:lnTo>
                  <a:pt x="2400" y="1683"/>
                </a:lnTo>
                <a:lnTo>
                  <a:pt x="2396" y="1720"/>
                </a:lnTo>
                <a:lnTo>
                  <a:pt x="2394" y="1738"/>
                </a:lnTo>
                <a:lnTo>
                  <a:pt x="2391" y="1756"/>
                </a:lnTo>
                <a:lnTo>
                  <a:pt x="2388" y="1772"/>
                </a:lnTo>
                <a:lnTo>
                  <a:pt x="2385" y="1790"/>
                </a:lnTo>
                <a:lnTo>
                  <a:pt x="2381" y="1804"/>
                </a:lnTo>
                <a:lnTo>
                  <a:pt x="2377" y="1820"/>
                </a:lnTo>
                <a:lnTo>
                  <a:pt x="2373" y="1834"/>
                </a:lnTo>
                <a:lnTo>
                  <a:pt x="2368" y="1846"/>
                </a:lnTo>
                <a:lnTo>
                  <a:pt x="2364" y="1860"/>
                </a:lnTo>
                <a:lnTo>
                  <a:pt x="2359" y="1872"/>
                </a:lnTo>
                <a:lnTo>
                  <a:pt x="2353" y="1882"/>
                </a:lnTo>
                <a:lnTo>
                  <a:pt x="2348" y="1894"/>
                </a:lnTo>
                <a:lnTo>
                  <a:pt x="2342" y="1902"/>
                </a:lnTo>
                <a:lnTo>
                  <a:pt x="2336" y="1912"/>
                </a:lnTo>
                <a:lnTo>
                  <a:pt x="2329" y="1920"/>
                </a:lnTo>
                <a:lnTo>
                  <a:pt x="2323" y="1926"/>
                </a:lnTo>
                <a:lnTo>
                  <a:pt x="2316" y="1934"/>
                </a:lnTo>
                <a:lnTo>
                  <a:pt x="2308" y="1938"/>
                </a:lnTo>
                <a:lnTo>
                  <a:pt x="2301" y="1944"/>
                </a:lnTo>
                <a:lnTo>
                  <a:pt x="2293" y="1948"/>
                </a:lnTo>
                <a:lnTo>
                  <a:pt x="2285" y="1950"/>
                </a:lnTo>
                <a:lnTo>
                  <a:pt x="2277" y="1952"/>
                </a:lnTo>
                <a:lnTo>
                  <a:pt x="2268" y="1954"/>
                </a:lnTo>
                <a:lnTo>
                  <a:pt x="2260" y="1954"/>
                </a:lnTo>
                <a:close/>
                <a:moveTo>
                  <a:pt x="2260" y="1257"/>
                </a:moveTo>
                <a:lnTo>
                  <a:pt x="2251" y="1257"/>
                </a:lnTo>
                <a:lnTo>
                  <a:pt x="2246" y="1259"/>
                </a:lnTo>
                <a:lnTo>
                  <a:pt x="2242" y="1259"/>
                </a:lnTo>
                <a:lnTo>
                  <a:pt x="2234" y="1265"/>
                </a:lnTo>
                <a:lnTo>
                  <a:pt x="2227" y="1271"/>
                </a:lnTo>
                <a:lnTo>
                  <a:pt x="2223" y="1275"/>
                </a:lnTo>
                <a:lnTo>
                  <a:pt x="2220" y="1281"/>
                </a:lnTo>
                <a:lnTo>
                  <a:pt x="2216" y="1287"/>
                </a:lnTo>
                <a:lnTo>
                  <a:pt x="2213" y="1293"/>
                </a:lnTo>
                <a:lnTo>
                  <a:pt x="2210" y="1299"/>
                </a:lnTo>
                <a:lnTo>
                  <a:pt x="2207" y="1307"/>
                </a:lnTo>
                <a:lnTo>
                  <a:pt x="2201" y="1323"/>
                </a:lnTo>
                <a:lnTo>
                  <a:pt x="2199" y="1331"/>
                </a:lnTo>
                <a:lnTo>
                  <a:pt x="2196" y="1341"/>
                </a:lnTo>
                <a:lnTo>
                  <a:pt x="2192" y="1363"/>
                </a:lnTo>
                <a:lnTo>
                  <a:pt x="2188" y="1387"/>
                </a:lnTo>
                <a:lnTo>
                  <a:pt x="2187" y="1399"/>
                </a:lnTo>
                <a:lnTo>
                  <a:pt x="2185" y="1413"/>
                </a:lnTo>
                <a:lnTo>
                  <a:pt x="2183" y="1443"/>
                </a:lnTo>
                <a:lnTo>
                  <a:pt x="2181" y="1477"/>
                </a:lnTo>
                <a:lnTo>
                  <a:pt x="2180" y="1513"/>
                </a:lnTo>
                <a:lnTo>
                  <a:pt x="2180" y="1551"/>
                </a:lnTo>
                <a:lnTo>
                  <a:pt x="2180" y="1591"/>
                </a:lnTo>
                <a:lnTo>
                  <a:pt x="2181" y="1627"/>
                </a:lnTo>
                <a:lnTo>
                  <a:pt x="2183" y="1659"/>
                </a:lnTo>
                <a:lnTo>
                  <a:pt x="2185" y="1689"/>
                </a:lnTo>
                <a:lnTo>
                  <a:pt x="2188" y="1714"/>
                </a:lnTo>
                <a:lnTo>
                  <a:pt x="2192" y="1738"/>
                </a:lnTo>
                <a:lnTo>
                  <a:pt x="2196" y="1760"/>
                </a:lnTo>
                <a:lnTo>
                  <a:pt x="2201" y="1780"/>
                </a:lnTo>
                <a:lnTo>
                  <a:pt x="2207" y="1796"/>
                </a:lnTo>
                <a:lnTo>
                  <a:pt x="2213" y="1810"/>
                </a:lnTo>
                <a:lnTo>
                  <a:pt x="2220" y="1820"/>
                </a:lnTo>
                <a:lnTo>
                  <a:pt x="2227" y="1830"/>
                </a:lnTo>
                <a:lnTo>
                  <a:pt x="2234" y="1836"/>
                </a:lnTo>
                <a:lnTo>
                  <a:pt x="2242" y="1842"/>
                </a:lnTo>
                <a:lnTo>
                  <a:pt x="2251" y="1844"/>
                </a:lnTo>
                <a:lnTo>
                  <a:pt x="2260" y="1846"/>
                </a:lnTo>
                <a:lnTo>
                  <a:pt x="2269" y="1844"/>
                </a:lnTo>
                <a:lnTo>
                  <a:pt x="2273" y="1844"/>
                </a:lnTo>
                <a:lnTo>
                  <a:pt x="2277" y="1842"/>
                </a:lnTo>
                <a:lnTo>
                  <a:pt x="2285" y="1836"/>
                </a:lnTo>
                <a:lnTo>
                  <a:pt x="2293" y="1830"/>
                </a:lnTo>
                <a:lnTo>
                  <a:pt x="2296" y="1826"/>
                </a:lnTo>
                <a:lnTo>
                  <a:pt x="2300" y="1820"/>
                </a:lnTo>
                <a:lnTo>
                  <a:pt x="2306" y="1808"/>
                </a:lnTo>
                <a:lnTo>
                  <a:pt x="2309" y="1802"/>
                </a:lnTo>
                <a:lnTo>
                  <a:pt x="2312" y="1796"/>
                </a:lnTo>
                <a:lnTo>
                  <a:pt x="2318" y="1778"/>
                </a:lnTo>
                <a:lnTo>
                  <a:pt x="2320" y="1770"/>
                </a:lnTo>
                <a:lnTo>
                  <a:pt x="2323" y="1760"/>
                </a:lnTo>
                <a:lnTo>
                  <a:pt x="2327" y="1738"/>
                </a:lnTo>
                <a:lnTo>
                  <a:pt x="2331" y="1714"/>
                </a:lnTo>
                <a:lnTo>
                  <a:pt x="2332" y="1703"/>
                </a:lnTo>
                <a:lnTo>
                  <a:pt x="2334" y="1689"/>
                </a:lnTo>
                <a:lnTo>
                  <a:pt x="2336" y="1659"/>
                </a:lnTo>
                <a:lnTo>
                  <a:pt x="2338" y="1625"/>
                </a:lnTo>
                <a:lnTo>
                  <a:pt x="2339" y="1591"/>
                </a:lnTo>
                <a:lnTo>
                  <a:pt x="2340" y="1551"/>
                </a:lnTo>
                <a:lnTo>
                  <a:pt x="2339" y="1513"/>
                </a:lnTo>
                <a:lnTo>
                  <a:pt x="2338" y="1477"/>
                </a:lnTo>
                <a:lnTo>
                  <a:pt x="2336" y="1443"/>
                </a:lnTo>
                <a:lnTo>
                  <a:pt x="2334" y="1415"/>
                </a:lnTo>
                <a:lnTo>
                  <a:pt x="2331" y="1387"/>
                </a:lnTo>
                <a:lnTo>
                  <a:pt x="2327" y="1363"/>
                </a:lnTo>
                <a:lnTo>
                  <a:pt x="2323" y="1341"/>
                </a:lnTo>
                <a:lnTo>
                  <a:pt x="2318" y="1323"/>
                </a:lnTo>
                <a:lnTo>
                  <a:pt x="2312" y="1307"/>
                </a:lnTo>
                <a:lnTo>
                  <a:pt x="2306" y="1293"/>
                </a:lnTo>
                <a:lnTo>
                  <a:pt x="2300" y="1281"/>
                </a:lnTo>
                <a:lnTo>
                  <a:pt x="2293" y="1271"/>
                </a:lnTo>
                <a:lnTo>
                  <a:pt x="2285" y="1265"/>
                </a:lnTo>
                <a:lnTo>
                  <a:pt x="2277" y="1259"/>
                </a:lnTo>
                <a:lnTo>
                  <a:pt x="2273" y="1259"/>
                </a:lnTo>
                <a:lnTo>
                  <a:pt x="2269" y="1257"/>
                </a:lnTo>
                <a:lnTo>
                  <a:pt x="2260" y="1257"/>
                </a:lnTo>
                <a:close/>
                <a:moveTo>
                  <a:pt x="2485" y="1936"/>
                </a:moveTo>
                <a:lnTo>
                  <a:pt x="2485" y="1166"/>
                </a:lnTo>
                <a:lnTo>
                  <a:pt x="2549" y="1166"/>
                </a:lnTo>
                <a:lnTo>
                  <a:pt x="2549" y="1828"/>
                </a:lnTo>
                <a:lnTo>
                  <a:pt x="2709" y="1828"/>
                </a:lnTo>
                <a:lnTo>
                  <a:pt x="2709" y="1936"/>
                </a:lnTo>
                <a:lnTo>
                  <a:pt x="2485" y="1936"/>
                </a:lnTo>
                <a:close/>
                <a:moveTo>
                  <a:pt x="2769" y="1936"/>
                </a:moveTo>
                <a:lnTo>
                  <a:pt x="2769" y="1166"/>
                </a:lnTo>
                <a:lnTo>
                  <a:pt x="2835" y="1166"/>
                </a:lnTo>
                <a:lnTo>
                  <a:pt x="2835" y="1828"/>
                </a:lnTo>
                <a:lnTo>
                  <a:pt x="2994" y="1828"/>
                </a:lnTo>
                <a:lnTo>
                  <a:pt x="2994" y="1936"/>
                </a:lnTo>
                <a:lnTo>
                  <a:pt x="2769" y="1936"/>
                </a:lnTo>
                <a:close/>
                <a:moveTo>
                  <a:pt x="3055" y="1166"/>
                </a:moveTo>
                <a:lnTo>
                  <a:pt x="3120" y="1166"/>
                </a:lnTo>
                <a:lnTo>
                  <a:pt x="3120" y="1936"/>
                </a:lnTo>
                <a:lnTo>
                  <a:pt x="3055" y="1936"/>
                </a:lnTo>
                <a:lnTo>
                  <a:pt x="3055" y="1166"/>
                </a:lnTo>
                <a:close/>
                <a:moveTo>
                  <a:pt x="3337" y="1954"/>
                </a:moveTo>
                <a:lnTo>
                  <a:pt x="3321" y="1954"/>
                </a:lnTo>
                <a:lnTo>
                  <a:pt x="3305" y="1950"/>
                </a:lnTo>
                <a:lnTo>
                  <a:pt x="3291" y="1944"/>
                </a:lnTo>
                <a:lnTo>
                  <a:pt x="3284" y="1940"/>
                </a:lnTo>
                <a:lnTo>
                  <a:pt x="3278" y="1936"/>
                </a:lnTo>
                <a:lnTo>
                  <a:pt x="3266" y="1928"/>
                </a:lnTo>
                <a:lnTo>
                  <a:pt x="3260" y="1922"/>
                </a:lnTo>
                <a:lnTo>
                  <a:pt x="3255" y="1916"/>
                </a:lnTo>
                <a:lnTo>
                  <a:pt x="3245" y="1902"/>
                </a:lnTo>
                <a:lnTo>
                  <a:pt x="3241" y="1896"/>
                </a:lnTo>
                <a:lnTo>
                  <a:pt x="3236" y="1888"/>
                </a:lnTo>
                <a:lnTo>
                  <a:pt x="3232" y="1880"/>
                </a:lnTo>
                <a:lnTo>
                  <a:pt x="3229" y="1872"/>
                </a:lnTo>
                <a:lnTo>
                  <a:pt x="3225" y="1864"/>
                </a:lnTo>
                <a:lnTo>
                  <a:pt x="3222" y="1854"/>
                </a:lnTo>
                <a:lnTo>
                  <a:pt x="3216" y="1834"/>
                </a:lnTo>
                <a:lnTo>
                  <a:pt x="3211" y="1814"/>
                </a:lnTo>
                <a:lnTo>
                  <a:pt x="3210" y="1804"/>
                </a:lnTo>
                <a:lnTo>
                  <a:pt x="3208" y="1792"/>
                </a:lnTo>
                <a:lnTo>
                  <a:pt x="3205" y="1770"/>
                </a:lnTo>
                <a:lnTo>
                  <a:pt x="3203" y="1746"/>
                </a:lnTo>
                <a:lnTo>
                  <a:pt x="3203" y="1732"/>
                </a:lnTo>
                <a:lnTo>
                  <a:pt x="3203" y="1720"/>
                </a:lnTo>
                <a:lnTo>
                  <a:pt x="3265" y="1693"/>
                </a:lnTo>
                <a:lnTo>
                  <a:pt x="3266" y="1714"/>
                </a:lnTo>
                <a:lnTo>
                  <a:pt x="3267" y="1734"/>
                </a:lnTo>
                <a:lnTo>
                  <a:pt x="3269" y="1750"/>
                </a:lnTo>
                <a:lnTo>
                  <a:pt x="3271" y="1766"/>
                </a:lnTo>
                <a:lnTo>
                  <a:pt x="3273" y="1774"/>
                </a:lnTo>
                <a:lnTo>
                  <a:pt x="3274" y="1782"/>
                </a:lnTo>
                <a:lnTo>
                  <a:pt x="3278" y="1794"/>
                </a:lnTo>
                <a:lnTo>
                  <a:pt x="3282" y="1804"/>
                </a:lnTo>
                <a:lnTo>
                  <a:pt x="3286" y="1814"/>
                </a:lnTo>
                <a:lnTo>
                  <a:pt x="3291" y="1824"/>
                </a:lnTo>
                <a:lnTo>
                  <a:pt x="3297" y="1830"/>
                </a:lnTo>
                <a:lnTo>
                  <a:pt x="3303" y="1836"/>
                </a:lnTo>
                <a:lnTo>
                  <a:pt x="3310" y="1840"/>
                </a:lnTo>
                <a:lnTo>
                  <a:pt x="3317" y="1844"/>
                </a:lnTo>
                <a:lnTo>
                  <a:pt x="3324" y="1846"/>
                </a:lnTo>
                <a:lnTo>
                  <a:pt x="3332" y="1848"/>
                </a:lnTo>
                <a:lnTo>
                  <a:pt x="3341" y="1848"/>
                </a:lnTo>
                <a:lnTo>
                  <a:pt x="3348" y="1848"/>
                </a:lnTo>
                <a:lnTo>
                  <a:pt x="3355" y="1846"/>
                </a:lnTo>
                <a:lnTo>
                  <a:pt x="3362" y="1844"/>
                </a:lnTo>
                <a:lnTo>
                  <a:pt x="3368" y="1842"/>
                </a:lnTo>
                <a:lnTo>
                  <a:pt x="3374" y="1838"/>
                </a:lnTo>
                <a:lnTo>
                  <a:pt x="3380" y="1832"/>
                </a:lnTo>
                <a:lnTo>
                  <a:pt x="3385" y="1826"/>
                </a:lnTo>
                <a:lnTo>
                  <a:pt x="3390" y="1820"/>
                </a:lnTo>
                <a:lnTo>
                  <a:pt x="3394" y="1812"/>
                </a:lnTo>
                <a:lnTo>
                  <a:pt x="3398" y="1804"/>
                </a:lnTo>
                <a:lnTo>
                  <a:pt x="3401" y="1796"/>
                </a:lnTo>
                <a:lnTo>
                  <a:pt x="3404" y="1786"/>
                </a:lnTo>
                <a:lnTo>
                  <a:pt x="3406" y="1774"/>
                </a:lnTo>
                <a:lnTo>
                  <a:pt x="3407" y="1770"/>
                </a:lnTo>
                <a:lnTo>
                  <a:pt x="3408" y="1764"/>
                </a:lnTo>
                <a:lnTo>
                  <a:pt x="3409" y="1752"/>
                </a:lnTo>
                <a:lnTo>
                  <a:pt x="3409" y="1738"/>
                </a:lnTo>
                <a:lnTo>
                  <a:pt x="3409" y="1728"/>
                </a:lnTo>
                <a:lnTo>
                  <a:pt x="3408" y="1718"/>
                </a:lnTo>
                <a:lnTo>
                  <a:pt x="3407" y="1711"/>
                </a:lnTo>
                <a:lnTo>
                  <a:pt x="3406" y="1701"/>
                </a:lnTo>
                <a:lnTo>
                  <a:pt x="3404" y="1693"/>
                </a:lnTo>
                <a:lnTo>
                  <a:pt x="3402" y="1685"/>
                </a:lnTo>
                <a:lnTo>
                  <a:pt x="3400" y="1677"/>
                </a:lnTo>
                <a:lnTo>
                  <a:pt x="3396" y="1669"/>
                </a:lnTo>
                <a:lnTo>
                  <a:pt x="3389" y="1653"/>
                </a:lnTo>
                <a:lnTo>
                  <a:pt x="3385" y="1645"/>
                </a:lnTo>
                <a:lnTo>
                  <a:pt x="3380" y="1639"/>
                </a:lnTo>
                <a:lnTo>
                  <a:pt x="3369" y="1625"/>
                </a:lnTo>
                <a:lnTo>
                  <a:pt x="3356" y="1613"/>
                </a:lnTo>
                <a:lnTo>
                  <a:pt x="3292" y="1555"/>
                </a:lnTo>
                <a:lnTo>
                  <a:pt x="3282" y="1547"/>
                </a:lnTo>
                <a:lnTo>
                  <a:pt x="3273" y="1537"/>
                </a:lnTo>
                <a:lnTo>
                  <a:pt x="3257" y="1517"/>
                </a:lnTo>
                <a:lnTo>
                  <a:pt x="3243" y="1497"/>
                </a:lnTo>
                <a:lnTo>
                  <a:pt x="3237" y="1485"/>
                </a:lnTo>
                <a:lnTo>
                  <a:pt x="3232" y="1473"/>
                </a:lnTo>
                <a:lnTo>
                  <a:pt x="3227" y="1461"/>
                </a:lnTo>
                <a:lnTo>
                  <a:pt x="3223" y="1447"/>
                </a:lnTo>
                <a:lnTo>
                  <a:pt x="3220" y="1433"/>
                </a:lnTo>
                <a:lnTo>
                  <a:pt x="3217" y="1417"/>
                </a:lnTo>
                <a:lnTo>
                  <a:pt x="3215" y="1401"/>
                </a:lnTo>
                <a:lnTo>
                  <a:pt x="3214" y="1393"/>
                </a:lnTo>
                <a:lnTo>
                  <a:pt x="3213" y="1385"/>
                </a:lnTo>
                <a:lnTo>
                  <a:pt x="3212" y="1367"/>
                </a:lnTo>
                <a:lnTo>
                  <a:pt x="3212" y="1347"/>
                </a:lnTo>
                <a:lnTo>
                  <a:pt x="3212" y="1335"/>
                </a:lnTo>
                <a:lnTo>
                  <a:pt x="3213" y="1323"/>
                </a:lnTo>
                <a:lnTo>
                  <a:pt x="3214" y="1311"/>
                </a:lnTo>
                <a:lnTo>
                  <a:pt x="3215" y="1299"/>
                </a:lnTo>
                <a:lnTo>
                  <a:pt x="3216" y="1289"/>
                </a:lnTo>
                <a:lnTo>
                  <a:pt x="3218" y="1279"/>
                </a:lnTo>
                <a:lnTo>
                  <a:pt x="3222" y="1259"/>
                </a:lnTo>
                <a:lnTo>
                  <a:pt x="3225" y="1249"/>
                </a:lnTo>
                <a:lnTo>
                  <a:pt x="3228" y="1241"/>
                </a:lnTo>
                <a:lnTo>
                  <a:pt x="3234" y="1225"/>
                </a:lnTo>
                <a:lnTo>
                  <a:pt x="3241" y="1210"/>
                </a:lnTo>
                <a:lnTo>
                  <a:pt x="3245" y="1204"/>
                </a:lnTo>
                <a:lnTo>
                  <a:pt x="3250" y="1198"/>
                </a:lnTo>
                <a:lnTo>
                  <a:pt x="3259" y="1186"/>
                </a:lnTo>
                <a:lnTo>
                  <a:pt x="3269" y="1176"/>
                </a:lnTo>
                <a:lnTo>
                  <a:pt x="3279" y="1166"/>
                </a:lnTo>
                <a:lnTo>
                  <a:pt x="3290" y="1160"/>
                </a:lnTo>
                <a:lnTo>
                  <a:pt x="3302" y="1154"/>
                </a:lnTo>
                <a:lnTo>
                  <a:pt x="3314" y="1150"/>
                </a:lnTo>
                <a:lnTo>
                  <a:pt x="3327" y="1148"/>
                </a:lnTo>
                <a:lnTo>
                  <a:pt x="3340" y="1148"/>
                </a:lnTo>
                <a:lnTo>
                  <a:pt x="3355" y="1150"/>
                </a:lnTo>
                <a:lnTo>
                  <a:pt x="3370" y="1152"/>
                </a:lnTo>
                <a:lnTo>
                  <a:pt x="3383" y="1158"/>
                </a:lnTo>
                <a:lnTo>
                  <a:pt x="3389" y="1162"/>
                </a:lnTo>
                <a:lnTo>
                  <a:pt x="3395" y="1166"/>
                </a:lnTo>
                <a:lnTo>
                  <a:pt x="3407" y="1174"/>
                </a:lnTo>
                <a:lnTo>
                  <a:pt x="3417" y="1186"/>
                </a:lnTo>
                <a:lnTo>
                  <a:pt x="3426" y="1198"/>
                </a:lnTo>
                <a:lnTo>
                  <a:pt x="3434" y="1212"/>
                </a:lnTo>
                <a:lnTo>
                  <a:pt x="3438" y="1218"/>
                </a:lnTo>
                <a:lnTo>
                  <a:pt x="3441" y="1225"/>
                </a:lnTo>
                <a:lnTo>
                  <a:pt x="3444" y="1233"/>
                </a:lnTo>
                <a:lnTo>
                  <a:pt x="3447" y="1241"/>
                </a:lnTo>
                <a:lnTo>
                  <a:pt x="3452" y="1259"/>
                </a:lnTo>
                <a:lnTo>
                  <a:pt x="3457" y="1275"/>
                </a:lnTo>
                <a:lnTo>
                  <a:pt x="3460" y="1293"/>
                </a:lnTo>
                <a:lnTo>
                  <a:pt x="3462" y="1313"/>
                </a:lnTo>
                <a:lnTo>
                  <a:pt x="3464" y="1331"/>
                </a:lnTo>
                <a:lnTo>
                  <a:pt x="3464" y="1349"/>
                </a:lnTo>
                <a:lnTo>
                  <a:pt x="3402" y="1375"/>
                </a:lnTo>
                <a:lnTo>
                  <a:pt x="3402" y="1359"/>
                </a:lnTo>
                <a:lnTo>
                  <a:pt x="3400" y="1345"/>
                </a:lnTo>
                <a:lnTo>
                  <a:pt x="3399" y="1331"/>
                </a:lnTo>
                <a:lnTo>
                  <a:pt x="3397" y="1319"/>
                </a:lnTo>
                <a:lnTo>
                  <a:pt x="3394" y="1309"/>
                </a:lnTo>
                <a:lnTo>
                  <a:pt x="3391" y="1299"/>
                </a:lnTo>
                <a:lnTo>
                  <a:pt x="3388" y="1289"/>
                </a:lnTo>
                <a:lnTo>
                  <a:pt x="3384" y="1281"/>
                </a:lnTo>
                <a:lnTo>
                  <a:pt x="3380" y="1275"/>
                </a:lnTo>
                <a:lnTo>
                  <a:pt x="3375" y="1269"/>
                </a:lnTo>
                <a:lnTo>
                  <a:pt x="3370" y="1265"/>
                </a:lnTo>
                <a:lnTo>
                  <a:pt x="3364" y="1261"/>
                </a:lnTo>
                <a:lnTo>
                  <a:pt x="3358" y="1257"/>
                </a:lnTo>
                <a:lnTo>
                  <a:pt x="3352" y="1255"/>
                </a:lnTo>
                <a:lnTo>
                  <a:pt x="3345" y="1255"/>
                </a:lnTo>
                <a:lnTo>
                  <a:pt x="3337" y="1253"/>
                </a:lnTo>
                <a:lnTo>
                  <a:pt x="3325" y="1255"/>
                </a:lnTo>
                <a:lnTo>
                  <a:pt x="3313" y="1259"/>
                </a:lnTo>
                <a:lnTo>
                  <a:pt x="3308" y="1263"/>
                </a:lnTo>
                <a:lnTo>
                  <a:pt x="3303" y="1267"/>
                </a:lnTo>
                <a:lnTo>
                  <a:pt x="3298" y="1271"/>
                </a:lnTo>
                <a:lnTo>
                  <a:pt x="3294" y="1275"/>
                </a:lnTo>
                <a:lnTo>
                  <a:pt x="3290" y="1281"/>
                </a:lnTo>
                <a:lnTo>
                  <a:pt x="3287" y="1287"/>
                </a:lnTo>
                <a:lnTo>
                  <a:pt x="3284" y="1295"/>
                </a:lnTo>
                <a:lnTo>
                  <a:pt x="3281" y="1303"/>
                </a:lnTo>
                <a:lnTo>
                  <a:pt x="3279" y="1311"/>
                </a:lnTo>
                <a:lnTo>
                  <a:pt x="3278" y="1321"/>
                </a:lnTo>
                <a:lnTo>
                  <a:pt x="3277" y="1331"/>
                </a:lnTo>
                <a:lnTo>
                  <a:pt x="3276" y="1341"/>
                </a:lnTo>
                <a:lnTo>
                  <a:pt x="3277" y="1351"/>
                </a:lnTo>
                <a:lnTo>
                  <a:pt x="3277" y="1361"/>
                </a:lnTo>
                <a:lnTo>
                  <a:pt x="3278" y="1371"/>
                </a:lnTo>
                <a:lnTo>
                  <a:pt x="3279" y="1379"/>
                </a:lnTo>
                <a:lnTo>
                  <a:pt x="3281" y="1387"/>
                </a:lnTo>
                <a:lnTo>
                  <a:pt x="3283" y="1395"/>
                </a:lnTo>
                <a:lnTo>
                  <a:pt x="3286" y="1403"/>
                </a:lnTo>
                <a:lnTo>
                  <a:pt x="3288" y="1409"/>
                </a:lnTo>
                <a:lnTo>
                  <a:pt x="3292" y="1415"/>
                </a:lnTo>
                <a:lnTo>
                  <a:pt x="3295" y="1421"/>
                </a:lnTo>
                <a:lnTo>
                  <a:pt x="3304" y="1433"/>
                </a:lnTo>
                <a:lnTo>
                  <a:pt x="3314" y="1445"/>
                </a:lnTo>
                <a:lnTo>
                  <a:pt x="3326" y="1457"/>
                </a:lnTo>
                <a:lnTo>
                  <a:pt x="3388" y="1511"/>
                </a:lnTo>
                <a:lnTo>
                  <a:pt x="3398" y="1521"/>
                </a:lnTo>
                <a:lnTo>
                  <a:pt x="3408" y="1531"/>
                </a:lnTo>
                <a:lnTo>
                  <a:pt x="3418" y="1541"/>
                </a:lnTo>
                <a:lnTo>
                  <a:pt x="3426" y="1553"/>
                </a:lnTo>
                <a:lnTo>
                  <a:pt x="3434" y="1565"/>
                </a:lnTo>
                <a:lnTo>
                  <a:pt x="3441" y="1575"/>
                </a:lnTo>
                <a:lnTo>
                  <a:pt x="3447" y="1589"/>
                </a:lnTo>
                <a:lnTo>
                  <a:pt x="3453" y="1601"/>
                </a:lnTo>
                <a:lnTo>
                  <a:pt x="3458" y="1615"/>
                </a:lnTo>
                <a:lnTo>
                  <a:pt x="3462" y="1629"/>
                </a:lnTo>
                <a:lnTo>
                  <a:pt x="3466" y="1643"/>
                </a:lnTo>
                <a:lnTo>
                  <a:pt x="3469" y="1659"/>
                </a:lnTo>
                <a:lnTo>
                  <a:pt x="3471" y="1675"/>
                </a:lnTo>
                <a:lnTo>
                  <a:pt x="3472" y="1685"/>
                </a:lnTo>
                <a:lnTo>
                  <a:pt x="3472" y="1693"/>
                </a:lnTo>
                <a:lnTo>
                  <a:pt x="3473" y="1711"/>
                </a:lnTo>
                <a:lnTo>
                  <a:pt x="3474" y="1730"/>
                </a:lnTo>
                <a:lnTo>
                  <a:pt x="3473" y="1756"/>
                </a:lnTo>
                <a:lnTo>
                  <a:pt x="3471" y="1780"/>
                </a:lnTo>
                <a:lnTo>
                  <a:pt x="3470" y="1792"/>
                </a:lnTo>
                <a:lnTo>
                  <a:pt x="3468" y="1802"/>
                </a:lnTo>
                <a:lnTo>
                  <a:pt x="3466" y="1814"/>
                </a:lnTo>
                <a:lnTo>
                  <a:pt x="3464" y="1824"/>
                </a:lnTo>
                <a:lnTo>
                  <a:pt x="3461" y="1834"/>
                </a:lnTo>
                <a:lnTo>
                  <a:pt x="3459" y="1844"/>
                </a:lnTo>
                <a:lnTo>
                  <a:pt x="3452" y="1862"/>
                </a:lnTo>
                <a:lnTo>
                  <a:pt x="3449" y="1870"/>
                </a:lnTo>
                <a:lnTo>
                  <a:pt x="3445" y="1880"/>
                </a:lnTo>
                <a:lnTo>
                  <a:pt x="3437" y="1894"/>
                </a:lnTo>
                <a:lnTo>
                  <a:pt x="3432" y="1902"/>
                </a:lnTo>
                <a:lnTo>
                  <a:pt x="3427" y="1908"/>
                </a:lnTo>
                <a:lnTo>
                  <a:pt x="3422" y="1914"/>
                </a:lnTo>
                <a:lnTo>
                  <a:pt x="3417" y="1920"/>
                </a:lnTo>
                <a:lnTo>
                  <a:pt x="3406" y="1930"/>
                </a:lnTo>
                <a:lnTo>
                  <a:pt x="3394" y="1938"/>
                </a:lnTo>
                <a:lnTo>
                  <a:pt x="3381" y="1946"/>
                </a:lnTo>
                <a:lnTo>
                  <a:pt x="3367" y="1950"/>
                </a:lnTo>
                <a:lnTo>
                  <a:pt x="3360" y="1952"/>
                </a:lnTo>
                <a:lnTo>
                  <a:pt x="3353" y="1952"/>
                </a:lnTo>
                <a:lnTo>
                  <a:pt x="3337" y="1954"/>
                </a:lnTo>
                <a:close/>
                <a:moveTo>
                  <a:pt x="3582" y="1882"/>
                </a:moveTo>
                <a:lnTo>
                  <a:pt x="3574" y="1866"/>
                </a:lnTo>
                <a:lnTo>
                  <a:pt x="3567" y="1848"/>
                </a:lnTo>
                <a:lnTo>
                  <a:pt x="3562" y="1828"/>
                </a:lnTo>
                <a:lnTo>
                  <a:pt x="3559" y="1816"/>
                </a:lnTo>
                <a:lnTo>
                  <a:pt x="3557" y="1806"/>
                </a:lnTo>
                <a:lnTo>
                  <a:pt x="3554" y="1782"/>
                </a:lnTo>
                <a:lnTo>
                  <a:pt x="3551" y="1756"/>
                </a:lnTo>
                <a:lnTo>
                  <a:pt x="3550" y="1742"/>
                </a:lnTo>
                <a:lnTo>
                  <a:pt x="3550" y="1726"/>
                </a:lnTo>
                <a:lnTo>
                  <a:pt x="3549" y="1697"/>
                </a:lnTo>
                <a:lnTo>
                  <a:pt x="3549" y="1166"/>
                </a:lnTo>
                <a:lnTo>
                  <a:pt x="3615" y="1166"/>
                </a:lnTo>
                <a:lnTo>
                  <a:pt x="3615" y="1691"/>
                </a:lnTo>
                <a:lnTo>
                  <a:pt x="3615" y="1711"/>
                </a:lnTo>
                <a:lnTo>
                  <a:pt x="3616" y="1728"/>
                </a:lnTo>
                <a:lnTo>
                  <a:pt x="3617" y="1744"/>
                </a:lnTo>
                <a:lnTo>
                  <a:pt x="3618" y="1758"/>
                </a:lnTo>
                <a:lnTo>
                  <a:pt x="3620" y="1772"/>
                </a:lnTo>
                <a:lnTo>
                  <a:pt x="3623" y="1784"/>
                </a:lnTo>
                <a:lnTo>
                  <a:pt x="3625" y="1796"/>
                </a:lnTo>
                <a:lnTo>
                  <a:pt x="3629" y="1804"/>
                </a:lnTo>
                <a:lnTo>
                  <a:pt x="3633" y="1814"/>
                </a:lnTo>
                <a:lnTo>
                  <a:pt x="3637" y="1822"/>
                </a:lnTo>
                <a:lnTo>
                  <a:pt x="3643" y="1830"/>
                </a:lnTo>
                <a:lnTo>
                  <a:pt x="3649" y="1836"/>
                </a:lnTo>
                <a:lnTo>
                  <a:pt x="3652" y="1838"/>
                </a:lnTo>
                <a:lnTo>
                  <a:pt x="3655" y="1840"/>
                </a:lnTo>
                <a:lnTo>
                  <a:pt x="3662" y="1844"/>
                </a:lnTo>
                <a:lnTo>
                  <a:pt x="3670" y="1846"/>
                </a:lnTo>
                <a:lnTo>
                  <a:pt x="3678" y="1846"/>
                </a:lnTo>
                <a:lnTo>
                  <a:pt x="3686" y="1846"/>
                </a:lnTo>
                <a:lnTo>
                  <a:pt x="3694" y="1844"/>
                </a:lnTo>
                <a:lnTo>
                  <a:pt x="3701" y="1840"/>
                </a:lnTo>
                <a:lnTo>
                  <a:pt x="3708" y="1836"/>
                </a:lnTo>
                <a:lnTo>
                  <a:pt x="3713" y="1830"/>
                </a:lnTo>
                <a:lnTo>
                  <a:pt x="3719" y="1822"/>
                </a:lnTo>
                <a:lnTo>
                  <a:pt x="3723" y="1814"/>
                </a:lnTo>
                <a:lnTo>
                  <a:pt x="3728" y="1804"/>
                </a:lnTo>
                <a:lnTo>
                  <a:pt x="3731" y="1796"/>
                </a:lnTo>
                <a:lnTo>
                  <a:pt x="3734" y="1784"/>
                </a:lnTo>
                <a:lnTo>
                  <a:pt x="3736" y="1772"/>
                </a:lnTo>
                <a:lnTo>
                  <a:pt x="3738" y="1758"/>
                </a:lnTo>
                <a:lnTo>
                  <a:pt x="3740" y="1744"/>
                </a:lnTo>
                <a:lnTo>
                  <a:pt x="3741" y="1728"/>
                </a:lnTo>
                <a:lnTo>
                  <a:pt x="3741" y="1711"/>
                </a:lnTo>
                <a:lnTo>
                  <a:pt x="3741" y="1691"/>
                </a:lnTo>
                <a:lnTo>
                  <a:pt x="3741" y="1166"/>
                </a:lnTo>
                <a:lnTo>
                  <a:pt x="3807" y="1166"/>
                </a:lnTo>
                <a:lnTo>
                  <a:pt x="3807" y="1697"/>
                </a:lnTo>
                <a:lnTo>
                  <a:pt x="3806" y="1726"/>
                </a:lnTo>
                <a:lnTo>
                  <a:pt x="3805" y="1742"/>
                </a:lnTo>
                <a:lnTo>
                  <a:pt x="3805" y="1756"/>
                </a:lnTo>
                <a:lnTo>
                  <a:pt x="3802" y="1782"/>
                </a:lnTo>
                <a:lnTo>
                  <a:pt x="3798" y="1806"/>
                </a:lnTo>
                <a:lnTo>
                  <a:pt x="3796" y="1816"/>
                </a:lnTo>
                <a:lnTo>
                  <a:pt x="3794" y="1828"/>
                </a:lnTo>
                <a:lnTo>
                  <a:pt x="3788" y="1848"/>
                </a:lnTo>
                <a:lnTo>
                  <a:pt x="3785" y="1856"/>
                </a:lnTo>
                <a:lnTo>
                  <a:pt x="3782" y="1866"/>
                </a:lnTo>
                <a:lnTo>
                  <a:pt x="3779" y="1874"/>
                </a:lnTo>
                <a:lnTo>
                  <a:pt x="3775" y="1882"/>
                </a:lnTo>
                <a:lnTo>
                  <a:pt x="3771" y="1890"/>
                </a:lnTo>
                <a:lnTo>
                  <a:pt x="3766" y="1898"/>
                </a:lnTo>
                <a:lnTo>
                  <a:pt x="3756" y="1914"/>
                </a:lnTo>
                <a:lnTo>
                  <a:pt x="3745" y="1926"/>
                </a:lnTo>
                <a:lnTo>
                  <a:pt x="3739" y="1930"/>
                </a:lnTo>
                <a:lnTo>
                  <a:pt x="3733" y="1936"/>
                </a:lnTo>
                <a:lnTo>
                  <a:pt x="3720" y="1944"/>
                </a:lnTo>
                <a:lnTo>
                  <a:pt x="3714" y="1946"/>
                </a:lnTo>
                <a:lnTo>
                  <a:pt x="3707" y="1950"/>
                </a:lnTo>
                <a:lnTo>
                  <a:pt x="3693" y="1952"/>
                </a:lnTo>
                <a:lnTo>
                  <a:pt x="3685" y="1954"/>
                </a:lnTo>
                <a:lnTo>
                  <a:pt x="3678" y="1954"/>
                </a:lnTo>
                <a:lnTo>
                  <a:pt x="3663" y="1952"/>
                </a:lnTo>
                <a:lnTo>
                  <a:pt x="3649" y="1950"/>
                </a:lnTo>
                <a:lnTo>
                  <a:pt x="3643" y="1946"/>
                </a:lnTo>
                <a:lnTo>
                  <a:pt x="3636" y="1944"/>
                </a:lnTo>
                <a:lnTo>
                  <a:pt x="3624" y="1936"/>
                </a:lnTo>
                <a:lnTo>
                  <a:pt x="3612" y="1926"/>
                </a:lnTo>
                <a:lnTo>
                  <a:pt x="3601" y="1914"/>
                </a:lnTo>
                <a:lnTo>
                  <a:pt x="3591" y="1898"/>
                </a:lnTo>
                <a:lnTo>
                  <a:pt x="3586" y="1890"/>
                </a:lnTo>
                <a:lnTo>
                  <a:pt x="3582" y="1882"/>
                </a:lnTo>
                <a:close/>
                <a:moveTo>
                  <a:pt x="3934" y="1882"/>
                </a:moveTo>
                <a:lnTo>
                  <a:pt x="3927" y="1866"/>
                </a:lnTo>
                <a:lnTo>
                  <a:pt x="3920" y="1848"/>
                </a:lnTo>
                <a:lnTo>
                  <a:pt x="3915" y="1828"/>
                </a:lnTo>
                <a:lnTo>
                  <a:pt x="3912" y="1816"/>
                </a:lnTo>
                <a:lnTo>
                  <a:pt x="3910" y="1806"/>
                </a:lnTo>
                <a:lnTo>
                  <a:pt x="3907" y="1782"/>
                </a:lnTo>
                <a:lnTo>
                  <a:pt x="3904" y="1756"/>
                </a:lnTo>
                <a:lnTo>
                  <a:pt x="3903" y="1742"/>
                </a:lnTo>
                <a:lnTo>
                  <a:pt x="3903" y="1726"/>
                </a:lnTo>
                <a:lnTo>
                  <a:pt x="3902" y="1697"/>
                </a:lnTo>
                <a:lnTo>
                  <a:pt x="3902" y="1166"/>
                </a:lnTo>
                <a:lnTo>
                  <a:pt x="3968" y="1166"/>
                </a:lnTo>
                <a:lnTo>
                  <a:pt x="3968" y="1691"/>
                </a:lnTo>
                <a:lnTo>
                  <a:pt x="3968" y="1711"/>
                </a:lnTo>
                <a:lnTo>
                  <a:pt x="3969" y="1728"/>
                </a:lnTo>
                <a:lnTo>
                  <a:pt x="3970" y="1744"/>
                </a:lnTo>
                <a:lnTo>
                  <a:pt x="3972" y="1758"/>
                </a:lnTo>
                <a:lnTo>
                  <a:pt x="3973" y="1772"/>
                </a:lnTo>
                <a:lnTo>
                  <a:pt x="3976" y="1784"/>
                </a:lnTo>
                <a:lnTo>
                  <a:pt x="3979" y="1796"/>
                </a:lnTo>
                <a:lnTo>
                  <a:pt x="3982" y="1804"/>
                </a:lnTo>
                <a:lnTo>
                  <a:pt x="3986" y="1814"/>
                </a:lnTo>
                <a:lnTo>
                  <a:pt x="3991" y="1822"/>
                </a:lnTo>
                <a:lnTo>
                  <a:pt x="3996" y="1830"/>
                </a:lnTo>
                <a:lnTo>
                  <a:pt x="4002" y="1836"/>
                </a:lnTo>
                <a:lnTo>
                  <a:pt x="4005" y="1838"/>
                </a:lnTo>
                <a:lnTo>
                  <a:pt x="4008" y="1840"/>
                </a:lnTo>
                <a:lnTo>
                  <a:pt x="4015" y="1844"/>
                </a:lnTo>
                <a:lnTo>
                  <a:pt x="4023" y="1846"/>
                </a:lnTo>
                <a:lnTo>
                  <a:pt x="4031" y="1846"/>
                </a:lnTo>
                <a:lnTo>
                  <a:pt x="4040" y="1846"/>
                </a:lnTo>
                <a:lnTo>
                  <a:pt x="4047" y="1844"/>
                </a:lnTo>
                <a:lnTo>
                  <a:pt x="4054" y="1840"/>
                </a:lnTo>
                <a:lnTo>
                  <a:pt x="4061" y="1836"/>
                </a:lnTo>
                <a:lnTo>
                  <a:pt x="4067" y="1830"/>
                </a:lnTo>
                <a:lnTo>
                  <a:pt x="4072" y="1822"/>
                </a:lnTo>
                <a:lnTo>
                  <a:pt x="4077" y="1814"/>
                </a:lnTo>
                <a:lnTo>
                  <a:pt x="4081" y="1804"/>
                </a:lnTo>
                <a:lnTo>
                  <a:pt x="4084" y="1796"/>
                </a:lnTo>
                <a:lnTo>
                  <a:pt x="4087" y="1784"/>
                </a:lnTo>
                <a:lnTo>
                  <a:pt x="4090" y="1772"/>
                </a:lnTo>
                <a:lnTo>
                  <a:pt x="4091" y="1758"/>
                </a:lnTo>
                <a:lnTo>
                  <a:pt x="4093" y="1744"/>
                </a:lnTo>
                <a:lnTo>
                  <a:pt x="4094" y="1728"/>
                </a:lnTo>
                <a:lnTo>
                  <a:pt x="4094" y="1711"/>
                </a:lnTo>
                <a:lnTo>
                  <a:pt x="4094" y="1691"/>
                </a:lnTo>
                <a:lnTo>
                  <a:pt x="4094" y="1166"/>
                </a:lnTo>
                <a:lnTo>
                  <a:pt x="4160" y="1166"/>
                </a:lnTo>
                <a:lnTo>
                  <a:pt x="4160" y="1697"/>
                </a:lnTo>
                <a:lnTo>
                  <a:pt x="4159" y="1726"/>
                </a:lnTo>
                <a:lnTo>
                  <a:pt x="4159" y="1742"/>
                </a:lnTo>
                <a:lnTo>
                  <a:pt x="4158" y="1756"/>
                </a:lnTo>
                <a:lnTo>
                  <a:pt x="4155" y="1782"/>
                </a:lnTo>
                <a:lnTo>
                  <a:pt x="4152" y="1806"/>
                </a:lnTo>
                <a:lnTo>
                  <a:pt x="4149" y="1816"/>
                </a:lnTo>
                <a:lnTo>
                  <a:pt x="4147" y="1828"/>
                </a:lnTo>
                <a:lnTo>
                  <a:pt x="4142" y="1848"/>
                </a:lnTo>
                <a:lnTo>
                  <a:pt x="4139" y="1856"/>
                </a:lnTo>
                <a:lnTo>
                  <a:pt x="4135" y="1866"/>
                </a:lnTo>
                <a:lnTo>
                  <a:pt x="4132" y="1874"/>
                </a:lnTo>
                <a:lnTo>
                  <a:pt x="4128" y="1882"/>
                </a:lnTo>
                <a:lnTo>
                  <a:pt x="4124" y="1890"/>
                </a:lnTo>
                <a:lnTo>
                  <a:pt x="4119" y="1898"/>
                </a:lnTo>
                <a:lnTo>
                  <a:pt x="4109" y="1914"/>
                </a:lnTo>
                <a:lnTo>
                  <a:pt x="4098" y="1926"/>
                </a:lnTo>
                <a:lnTo>
                  <a:pt x="4092" y="1930"/>
                </a:lnTo>
                <a:lnTo>
                  <a:pt x="4086" y="1936"/>
                </a:lnTo>
                <a:lnTo>
                  <a:pt x="4073" y="1944"/>
                </a:lnTo>
                <a:lnTo>
                  <a:pt x="4067" y="1946"/>
                </a:lnTo>
                <a:lnTo>
                  <a:pt x="4060" y="1950"/>
                </a:lnTo>
                <a:lnTo>
                  <a:pt x="4046" y="1952"/>
                </a:lnTo>
                <a:lnTo>
                  <a:pt x="4039" y="1954"/>
                </a:lnTo>
                <a:lnTo>
                  <a:pt x="4031" y="1954"/>
                </a:lnTo>
                <a:lnTo>
                  <a:pt x="4017" y="1952"/>
                </a:lnTo>
                <a:lnTo>
                  <a:pt x="4003" y="1950"/>
                </a:lnTo>
                <a:lnTo>
                  <a:pt x="3996" y="1946"/>
                </a:lnTo>
                <a:lnTo>
                  <a:pt x="3989" y="1944"/>
                </a:lnTo>
                <a:lnTo>
                  <a:pt x="3977" y="1936"/>
                </a:lnTo>
                <a:lnTo>
                  <a:pt x="3965" y="1926"/>
                </a:lnTo>
                <a:lnTo>
                  <a:pt x="3954" y="1914"/>
                </a:lnTo>
                <a:lnTo>
                  <a:pt x="3943" y="1898"/>
                </a:lnTo>
                <a:lnTo>
                  <a:pt x="3938" y="1890"/>
                </a:lnTo>
                <a:lnTo>
                  <a:pt x="3934" y="1882"/>
                </a:lnTo>
                <a:close/>
                <a:moveTo>
                  <a:pt x="4370" y="1954"/>
                </a:moveTo>
                <a:lnTo>
                  <a:pt x="4354" y="1954"/>
                </a:lnTo>
                <a:lnTo>
                  <a:pt x="4339" y="1950"/>
                </a:lnTo>
                <a:lnTo>
                  <a:pt x="4324" y="1944"/>
                </a:lnTo>
                <a:lnTo>
                  <a:pt x="4317" y="1940"/>
                </a:lnTo>
                <a:lnTo>
                  <a:pt x="4310" y="1936"/>
                </a:lnTo>
                <a:lnTo>
                  <a:pt x="4298" y="1928"/>
                </a:lnTo>
                <a:lnTo>
                  <a:pt x="4292" y="1922"/>
                </a:lnTo>
                <a:lnTo>
                  <a:pt x="4287" y="1916"/>
                </a:lnTo>
                <a:lnTo>
                  <a:pt x="4277" y="1902"/>
                </a:lnTo>
                <a:lnTo>
                  <a:pt x="4273" y="1896"/>
                </a:lnTo>
                <a:lnTo>
                  <a:pt x="4268" y="1888"/>
                </a:lnTo>
                <a:lnTo>
                  <a:pt x="4264" y="1880"/>
                </a:lnTo>
                <a:lnTo>
                  <a:pt x="4261" y="1872"/>
                </a:lnTo>
                <a:lnTo>
                  <a:pt x="4257" y="1864"/>
                </a:lnTo>
                <a:lnTo>
                  <a:pt x="4254" y="1854"/>
                </a:lnTo>
                <a:lnTo>
                  <a:pt x="4248" y="1834"/>
                </a:lnTo>
                <a:lnTo>
                  <a:pt x="4244" y="1814"/>
                </a:lnTo>
                <a:lnTo>
                  <a:pt x="4242" y="1804"/>
                </a:lnTo>
                <a:lnTo>
                  <a:pt x="4240" y="1792"/>
                </a:lnTo>
                <a:lnTo>
                  <a:pt x="4237" y="1770"/>
                </a:lnTo>
                <a:lnTo>
                  <a:pt x="4236" y="1746"/>
                </a:lnTo>
                <a:lnTo>
                  <a:pt x="4235" y="1732"/>
                </a:lnTo>
                <a:lnTo>
                  <a:pt x="4235" y="1720"/>
                </a:lnTo>
                <a:lnTo>
                  <a:pt x="4298" y="1693"/>
                </a:lnTo>
                <a:lnTo>
                  <a:pt x="4298" y="1714"/>
                </a:lnTo>
                <a:lnTo>
                  <a:pt x="4299" y="1734"/>
                </a:lnTo>
                <a:lnTo>
                  <a:pt x="4301" y="1750"/>
                </a:lnTo>
                <a:lnTo>
                  <a:pt x="4303" y="1766"/>
                </a:lnTo>
                <a:lnTo>
                  <a:pt x="4305" y="1774"/>
                </a:lnTo>
                <a:lnTo>
                  <a:pt x="4306" y="1782"/>
                </a:lnTo>
                <a:lnTo>
                  <a:pt x="4310" y="1794"/>
                </a:lnTo>
                <a:lnTo>
                  <a:pt x="4314" y="1804"/>
                </a:lnTo>
                <a:lnTo>
                  <a:pt x="4318" y="1814"/>
                </a:lnTo>
                <a:lnTo>
                  <a:pt x="4324" y="1824"/>
                </a:lnTo>
                <a:lnTo>
                  <a:pt x="4330" y="1830"/>
                </a:lnTo>
                <a:lnTo>
                  <a:pt x="4336" y="1836"/>
                </a:lnTo>
                <a:lnTo>
                  <a:pt x="4343" y="1840"/>
                </a:lnTo>
                <a:lnTo>
                  <a:pt x="4350" y="1844"/>
                </a:lnTo>
                <a:lnTo>
                  <a:pt x="4357" y="1846"/>
                </a:lnTo>
                <a:lnTo>
                  <a:pt x="4365" y="1848"/>
                </a:lnTo>
                <a:lnTo>
                  <a:pt x="4374" y="1848"/>
                </a:lnTo>
                <a:lnTo>
                  <a:pt x="4381" y="1848"/>
                </a:lnTo>
                <a:lnTo>
                  <a:pt x="4388" y="1846"/>
                </a:lnTo>
                <a:lnTo>
                  <a:pt x="4395" y="1844"/>
                </a:lnTo>
                <a:lnTo>
                  <a:pt x="4401" y="1842"/>
                </a:lnTo>
                <a:lnTo>
                  <a:pt x="4407" y="1838"/>
                </a:lnTo>
                <a:lnTo>
                  <a:pt x="4413" y="1832"/>
                </a:lnTo>
                <a:lnTo>
                  <a:pt x="4418" y="1826"/>
                </a:lnTo>
                <a:lnTo>
                  <a:pt x="4423" y="1820"/>
                </a:lnTo>
                <a:lnTo>
                  <a:pt x="4427" y="1812"/>
                </a:lnTo>
                <a:lnTo>
                  <a:pt x="4431" y="1804"/>
                </a:lnTo>
                <a:lnTo>
                  <a:pt x="4434" y="1796"/>
                </a:lnTo>
                <a:lnTo>
                  <a:pt x="4437" y="1786"/>
                </a:lnTo>
                <a:lnTo>
                  <a:pt x="4439" y="1774"/>
                </a:lnTo>
                <a:lnTo>
                  <a:pt x="4440" y="1770"/>
                </a:lnTo>
                <a:lnTo>
                  <a:pt x="4441" y="1764"/>
                </a:lnTo>
                <a:lnTo>
                  <a:pt x="4442" y="1752"/>
                </a:lnTo>
                <a:lnTo>
                  <a:pt x="4442" y="1738"/>
                </a:lnTo>
                <a:lnTo>
                  <a:pt x="4442" y="1728"/>
                </a:lnTo>
                <a:lnTo>
                  <a:pt x="4442" y="1718"/>
                </a:lnTo>
                <a:lnTo>
                  <a:pt x="4441" y="1711"/>
                </a:lnTo>
                <a:lnTo>
                  <a:pt x="4439" y="1701"/>
                </a:lnTo>
                <a:lnTo>
                  <a:pt x="4437" y="1693"/>
                </a:lnTo>
                <a:lnTo>
                  <a:pt x="4435" y="1685"/>
                </a:lnTo>
                <a:lnTo>
                  <a:pt x="4433" y="1677"/>
                </a:lnTo>
                <a:lnTo>
                  <a:pt x="4430" y="1669"/>
                </a:lnTo>
                <a:lnTo>
                  <a:pt x="4422" y="1653"/>
                </a:lnTo>
                <a:lnTo>
                  <a:pt x="4418" y="1645"/>
                </a:lnTo>
                <a:lnTo>
                  <a:pt x="4413" y="1639"/>
                </a:lnTo>
                <a:lnTo>
                  <a:pt x="4402" y="1625"/>
                </a:lnTo>
                <a:lnTo>
                  <a:pt x="4389" y="1613"/>
                </a:lnTo>
                <a:lnTo>
                  <a:pt x="4325" y="1555"/>
                </a:lnTo>
                <a:lnTo>
                  <a:pt x="4315" y="1547"/>
                </a:lnTo>
                <a:lnTo>
                  <a:pt x="4305" y="1537"/>
                </a:lnTo>
                <a:lnTo>
                  <a:pt x="4289" y="1517"/>
                </a:lnTo>
                <a:lnTo>
                  <a:pt x="4275" y="1497"/>
                </a:lnTo>
                <a:lnTo>
                  <a:pt x="4270" y="1485"/>
                </a:lnTo>
                <a:lnTo>
                  <a:pt x="4264" y="1473"/>
                </a:lnTo>
                <a:lnTo>
                  <a:pt x="4260" y="1461"/>
                </a:lnTo>
                <a:lnTo>
                  <a:pt x="4255" y="1447"/>
                </a:lnTo>
                <a:lnTo>
                  <a:pt x="4252" y="1433"/>
                </a:lnTo>
                <a:lnTo>
                  <a:pt x="4249" y="1417"/>
                </a:lnTo>
                <a:lnTo>
                  <a:pt x="4247" y="1401"/>
                </a:lnTo>
                <a:lnTo>
                  <a:pt x="4246" y="1393"/>
                </a:lnTo>
                <a:lnTo>
                  <a:pt x="4245" y="1385"/>
                </a:lnTo>
                <a:lnTo>
                  <a:pt x="4244" y="1367"/>
                </a:lnTo>
                <a:lnTo>
                  <a:pt x="4244" y="1347"/>
                </a:lnTo>
                <a:lnTo>
                  <a:pt x="4244" y="1335"/>
                </a:lnTo>
                <a:lnTo>
                  <a:pt x="4245" y="1323"/>
                </a:lnTo>
                <a:lnTo>
                  <a:pt x="4246" y="1311"/>
                </a:lnTo>
                <a:lnTo>
                  <a:pt x="4247" y="1299"/>
                </a:lnTo>
                <a:lnTo>
                  <a:pt x="4248" y="1289"/>
                </a:lnTo>
                <a:lnTo>
                  <a:pt x="4250" y="1279"/>
                </a:lnTo>
                <a:lnTo>
                  <a:pt x="4254" y="1259"/>
                </a:lnTo>
                <a:lnTo>
                  <a:pt x="4257" y="1249"/>
                </a:lnTo>
                <a:lnTo>
                  <a:pt x="4260" y="1241"/>
                </a:lnTo>
                <a:lnTo>
                  <a:pt x="4266" y="1225"/>
                </a:lnTo>
                <a:lnTo>
                  <a:pt x="4273" y="1210"/>
                </a:lnTo>
                <a:lnTo>
                  <a:pt x="4277" y="1204"/>
                </a:lnTo>
                <a:lnTo>
                  <a:pt x="4282" y="1198"/>
                </a:lnTo>
                <a:lnTo>
                  <a:pt x="4291" y="1186"/>
                </a:lnTo>
                <a:lnTo>
                  <a:pt x="4301" y="1176"/>
                </a:lnTo>
                <a:lnTo>
                  <a:pt x="4311" y="1166"/>
                </a:lnTo>
                <a:lnTo>
                  <a:pt x="4323" y="1160"/>
                </a:lnTo>
                <a:lnTo>
                  <a:pt x="4335" y="1154"/>
                </a:lnTo>
                <a:lnTo>
                  <a:pt x="4347" y="1150"/>
                </a:lnTo>
                <a:lnTo>
                  <a:pt x="4360" y="1148"/>
                </a:lnTo>
                <a:lnTo>
                  <a:pt x="4373" y="1148"/>
                </a:lnTo>
                <a:lnTo>
                  <a:pt x="4388" y="1150"/>
                </a:lnTo>
                <a:lnTo>
                  <a:pt x="4403" y="1152"/>
                </a:lnTo>
                <a:lnTo>
                  <a:pt x="4416" y="1158"/>
                </a:lnTo>
                <a:lnTo>
                  <a:pt x="4422" y="1162"/>
                </a:lnTo>
                <a:lnTo>
                  <a:pt x="4428" y="1166"/>
                </a:lnTo>
                <a:lnTo>
                  <a:pt x="4440" y="1174"/>
                </a:lnTo>
                <a:lnTo>
                  <a:pt x="4450" y="1186"/>
                </a:lnTo>
                <a:lnTo>
                  <a:pt x="4459" y="1198"/>
                </a:lnTo>
                <a:lnTo>
                  <a:pt x="4467" y="1212"/>
                </a:lnTo>
                <a:lnTo>
                  <a:pt x="4471" y="1218"/>
                </a:lnTo>
                <a:lnTo>
                  <a:pt x="4474" y="1225"/>
                </a:lnTo>
                <a:lnTo>
                  <a:pt x="4477" y="1233"/>
                </a:lnTo>
                <a:lnTo>
                  <a:pt x="4480" y="1241"/>
                </a:lnTo>
                <a:lnTo>
                  <a:pt x="4485" y="1259"/>
                </a:lnTo>
                <a:lnTo>
                  <a:pt x="4490" y="1275"/>
                </a:lnTo>
                <a:lnTo>
                  <a:pt x="4493" y="1293"/>
                </a:lnTo>
                <a:lnTo>
                  <a:pt x="4495" y="1313"/>
                </a:lnTo>
                <a:lnTo>
                  <a:pt x="4497" y="1331"/>
                </a:lnTo>
                <a:lnTo>
                  <a:pt x="4497" y="1349"/>
                </a:lnTo>
                <a:lnTo>
                  <a:pt x="4435" y="1375"/>
                </a:lnTo>
                <a:lnTo>
                  <a:pt x="4435" y="1359"/>
                </a:lnTo>
                <a:lnTo>
                  <a:pt x="4433" y="1345"/>
                </a:lnTo>
                <a:lnTo>
                  <a:pt x="4432" y="1331"/>
                </a:lnTo>
                <a:lnTo>
                  <a:pt x="4430" y="1319"/>
                </a:lnTo>
                <a:lnTo>
                  <a:pt x="4427" y="1309"/>
                </a:lnTo>
                <a:lnTo>
                  <a:pt x="4426" y="1303"/>
                </a:lnTo>
                <a:lnTo>
                  <a:pt x="4424" y="1299"/>
                </a:lnTo>
                <a:lnTo>
                  <a:pt x="4421" y="1289"/>
                </a:lnTo>
                <a:lnTo>
                  <a:pt x="4417" y="1281"/>
                </a:lnTo>
                <a:lnTo>
                  <a:pt x="4413" y="1275"/>
                </a:lnTo>
                <a:lnTo>
                  <a:pt x="4408" y="1269"/>
                </a:lnTo>
                <a:lnTo>
                  <a:pt x="4403" y="1265"/>
                </a:lnTo>
                <a:lnTo>
                  <a:pt x="4397" y="1261"/>
                </a:lnTo>
                <a:lnTo>
                  <a:pt x="4391" y="1257"/>
                </a:lnTo>
                <a:lnTo>
                  <a:pt x="4385" y="1255"/>
                </a:lnTo>
                <a:lnTo>
                  <a:pt x="4378" y="1255"/>
                </a:lnTo>
                <a:lnTo>
                  <a:pt x="4370" y="1253"/>
                </a:lnTo>
                <a:lnTo>
                  <a:pt x="4358" y="1255"/>
                </a:lnTo>
                <a:lnTo>
                  <a:pt x="4346" y="1259"/>
                </a:lnTo>
                <a:lnTo>
                  <a:pt x="4341" y="1263"/>
                </a:lnTo>
                <a:lnTo>
                  <a:pt x="4336" y="1267"/>
                </a:lnTo>
                <a:lnTo>
                  <a:pt x="4331" y="1271"/>
                </a:lnTo>
                <a:lnTo>
                  <a:pt x="4327" y="1275"/>
                </a:lnTo>
                <a:lnTo>
                  <a:pt x="4323" y="1281"/>
                </a:lnTo>
                <a:lnTo>
                  <a:pt x="4319" y="1287"/>
                </a:lnTo>
                <a:lnTo>
                  <a:pt x="4316" y="1295"/>
                </a:lnTo>
                <a:lnTo>
                  <a:pt x="4313" y="1303"/>
                </a:lnTo>
                <a:lnTo>
                  <a:pt x="4311" y="1311"/>
                </a:lnTo>
                <a:lnTo>
                  <a:pt x="4310" y="1321"/>
                </a:lnTo>
                <a:lnTo>
                  <a:pt x="4309" y="1331"/>
                </a:lnTo>
                <a:lnTo>
                  <a:pt x="4308" y="1341"/>
                </a:lnTo>
                <a:lnTo>
                  <a:pt x="4309" y="1351"/>
                </a:lnTo>
                <a:lnTo>
                  <a:pt x="4309" y="1361"/>
                </a:lnTo>
                <a:lnTo>
                  <a:pt x="4310" y="1371"/>
                </a:lnTo>
                <a:lnTo>
                  <a:pt x="4311" y="1379"/>
                </a:lnTo>
                <a:lnTo>
                  <a:pt x="4313" y="1387"/>
                </a:lnTo>
                <a:lnTo>
                  <a:pt x="4315" y="1395"/>
                </a:lnTo>
                <a:lnTo>
                  <a:pt x="4318" y="1403"/>
                </a:lnTo>
                <a:lnTo>
                  <a:pt x="4321" y="1409"/>
                </a:lnTo>
                <a:lnTo>
                  <a:pt x="4325" y="1415"/>
                </a:lnTo>
                <a:lnTo>
                  <a:pt x="4328" y="1421"/>
                </a:lnTo>
                <a:lnTo>
                  <a:pt x="4337" y="1433"/>
                </a:lnTo>
                <a:lnTo>
                  <a:pt x="4347" y="1445"/>
                </a:lnTo>
                <a:lnTo>
                  <a:pt x="4359" y="1457"/>
                </a:lnTo>
                <a:lnTo>
                  <a:pt x="4421" y="1511"/>
                </a:lnTo>
                <a:lnTo>
                  <a:pt x="4431" y="1521"/>
                </a:lnTo>
                <a:lnTo>
                  <a:pt x="4442" y="1531"/>
                </a:lnTo>
                <a:lnTo>
                  <a:pt x="4451" y="1541"/>
                </a:lnTo>
                <a:lnTo>
                  <a:pt x="4459" y="1553"/>
                </a:lnTo>
                <a:lnTo>
                  <a:pt x="4467" y="1565"/>
                </a:lnTo>
                <a:lnTo>
                  <a:pt x="4474" y="1575"/>
                </a:lnTo>
                <a:lnTo>
                  <a:pt x="4480" y="1589"/>
                </a:lnTo>
                <a:lnTo>
                  <a:pt x="4486" y="1601"/>
                </a:lnTo>
                <a:lnTo>
                  <a:pt x="4491" y="1615"/>
                </a:lnTo>
                <a:lnTo>
                  <a:pt x="4495" y="1629"/>
                </a:lnTo>
                <a:lnTo>
                  <a:pt x="4499" y="1643"/>
                </a:lnTo>
                <a:lnTo>
                  <a:pt x="4502" y="1659"/>
                </a:lnTo>
                <a:lnTo>
                  <a:pt x="4504" y="1675"/>
                </a:lnTo>
                <a:lnTo>
                  <a:pt x="4505" y="1685"/>
                </a:lnTo>
                <a:lnTo>
                  <a:pt x="4505" y="1693"/>
                </a:lnTo>
                <a:lnTo>
                  <a:pt x="4506" y="1711"/>
                </a:lnTo>
                <a:lnTo>
                  <a:pt x="4507" y="1730"/>
                </a:lnTo>
                <a:lnTo>
                  <a:pt x="4506" y="1756"/>
                </a:lnTo>
                <a:lnTo>
                  <a:pt x="4504" y="1780"/>
                </a:lnTo>
                <a:lnTo>
                  <a:pt x="4503" y="1792"/>
                </a:lnTo>
                <a:lnTo>
                  <a:pt x="4501" y="1802"/>
                </a:lnTo>
                <a:lnTo>
                  <a:pt x="4499" y="1814"/>
                </a:lnTo>
                <a:lnTo>
                  <a:pt x="4497" y="1824"/>
                </a:lnTo>
                <a:lnTo>
                  <a:pt x="4494" y="1834"/>
                </a:lnTo>
                <a:lnTo>
                  <a:pt x="4492" y="1844"/>
                </a:lnTo>
                <a:lnTo>
                  <a:pt x="4485" y="1862"/>
                </a:lnTo>
                <a:lnTo>
                  <a:pt x="4482" y="1870"/>
                </a:lnTo>
                <a:lnTo>
                  <a:pt x="4478" y="1880"/>
                </a:lnTo>
                <a:lnTo>
                  <a:pt x="4470" y="1894"/>
                </a:lnTo>
                <a:lnTo>
                  <a:pt x="4465" y="1902"/>
                </a:lnTo>
                <a:lnTo>
                  <a:pt x="4460" y="1908"/>
                </a:lnTo>
                <a:lnTo>
                  <a:pt x="4455" y="1914"/>
                </a:lnTo>
                <a:lnTo>
                  <a:pt x="4450" y="1920"/>
                </a:lnTo>
                <a:lnTo>
                  <a:pt x="4439" y="1930"/>
                </a:lnTo>
                <a:lnTo>
                  <a:pt x="4427" y="1938"/>
                </a:lnTo>
                <a:lnTo>
                  <a:pt x="4414" y="1946"/>
                </a:lnTo>
                <a:lnTo>
                  <a:pt x="4400" y="1950"/>
                </a:lnTo>
                <a:lnTo>
                  <a:pt x="4393" y="1952"/>
                </a:lnTo>
                <a:lnTo>
                  <a:pt x="4386" y="1952"/>
                </a:lnTo>
                <a:lnTo>
                  <a:pt x="4370" y="1954"/>
                </a:lnTo>
                <a:close/>
              </a:path>
            </a:pathLst>
          </a:custGeom>
          <a:solidFill>
            <a:schemeClr val="bg1"/>
          </a:solidFill>
          <a:ln>
            <a:noFill/>
          </a:ln>
        </p:spPr>
        <p:txBody>
          <a:bodyPr vert="horz" wrap="square" lIns="0" tIns="0" rIns="0" bIns="0" numCol="1" anchor="t" anchorCtr="0" compatLnSpc="1">
            <a:prstTxWarp prst="textNoShape">
              <a:avLst/>
            </a:prstTxWarp>
            <a:noAutofit/>
          </a:bodyPr>
          <a:lstStyle/>
          <a:p>
            <a:endParaRPr lang="en-GB"/>
          </a:p>
        </p:txBody>
      </p:sp>
      <p:sp>
        <p:nvSpPr>
          <p:cNvPr id="11" name="Text Placeholder 10">
            <a:extLst>
              <a:ext uri="{FF2B5EF4-FFF2-40B4-BE49-F238E27FC236}">
                <a16:creationId xmlns:a16="http://schemas.microsoft.com/office/drawing/2014/main" id="{897DE48D-705B-612C-7DFA-B303012D79EC}"/>
              </a:ext>
            </a:extLst>
          </p:cNvPr>
          <p:cNvSpPr>
            <a:spLocks noGrp="1"/>
          </p:cNvSpPr>
          <p:nvPr>
            <p:ph type="body" sz="quarter" idx="13"/>
          </p:nvPr>
        </p:nvSpPr>
        <p:spPr>
          <a:xfrm>
            <a:off x="1198587" y="5517232"/>
            <a:ext cx="9793263" cy="288032"/>
          </a:xfrm>
        </p:spPr>
        <p:txBody>
          <a:bodyPr/>
          <a:lstStyle>
            <a:lvl1pPr marL="0" indent="0">
              <a:spcBef>
                <a:spcPts val="0"/>
              </a:spcBef>
              <a:buFontTx/>
              <a:buNone/>
              <a:defRPr sz="1600">
                <a:solidFill>
                  <a:schemeClr val="bg1"/>
                </a:solidFill>
              </a:defRPr>
            </a:lvl1pPr>
            <a:lvl2pPr marL="0" indent="0">
              <a:spcBef>
                <a:spcPts val="0"/>
              </a:spcBef>
              <a:buFontTx/>
              <a:buNone/>
              <a:defRPr sz="1600"/>
            </a:lvl2pPr>
            <a:lvl3pPr marL="0" indent="0">
              <a:spcBef>
                <a:spcPts val="0"/>
              </a:spcBef>
              <a:buFontTx/>
              <a:buNone/>
              <a:defRPr sz="1600"/>
            </a:lvl3pPr>
            <a:lvl4pPr marL="0" indent="0">
              <a:spcBef>
                <a:spcPts val="0"/>
              </a:spcBef>
              <a:buFontTx/>
              <a:buNone/>
              <a:defRPr sz="1600"/>
            </a:lvl4pPr>
            <a:lvl5pPr marL="0" indent="0">
              <a:spcBef>
                <a:spcPts val="0"/>
              </a:spcBef>
              <a:buFontTx/>
              <a:buNone/>
              <a:defRPr sz="1600"/>
            </a:lvl5pPr>
            <a:lvl6pPr marL="0" indent="0">
              <a:spcBef>
                <a:spcPts val="0"/>
              </a:spcBef>
              <a:buFontTx/>
              <a:buNone/>
              <a:defRPr sz="1600"/>
            </a:lvl6pPr>
            <a:lvl7pPr marL="0" indent="0">
              <a:spcBef>
                <a:spcPts val="0"/>
              </a:spcBef>
              <a:buFontTx/>
              <a:buNone/>
              <a:defRPr sz="1600"/>
            </a:lvl7pPr>
            <a:lvl8pPr marL="0" indent="0">
              <a:spcBef>
                <a:spcPts val="0"/>
              </a:spcBef>
              <a:buFontTx/>
              <a:buNone/>
              <a:defRPr sz="1600"/>
            </a:lvl8pPr>
            <a:lvl9pPr marL="0" indent="0">
              <a:spcBef>
                <a:spcPts val="0"/>
              </a:spcBef>
              <a:buFontTx/>
              <a:buNone/>
              <a:defRPr sz="1600"/>
            </a:lvl9pPr>
          </a:lstStyle>
          <a:p>
            <a:pPr lvl="0"/>
            <a:r>
              <a:rPr lang="fi-FI" noProof="0"/>
              <a:t>Muokkaa tekstin perustyylejä napsauttamalla</a:t>
            </a:r>
          </a:p>
        </p:txBody>
      </p:sp>
      <p:sp>
        <p:nvSpPr>
          <p:cNvPr id="12" name="Text Placeholder 10">
            <a:extLst>
              <a:ext uri="{FF2B5EF4-FFF2-40B4-BE49-F238E27FC236}">
                <a16:creationId xmlns:a16="http://schemas.microsoft.com/office/drawing/2014/main" id="{CF5A17A4-EA2D-AFFF-38DF-9699B925DCD5}"/>
              </a:ext>
            </a:extLst>
          </p:cNvPr>
          <p:cNvSpPr>
            <a:spLocks noGrp="1"/>
          </p:cNvSpPr>
          <p:nvPr>
            <p:ph type="body" sz="quarter" idx="14"/>
          </p:nvPr>
        </p:nvSpPr>
        <p:spPr>
          <a:xfrm>
            <a:off x="1198587" y="5805264"/>
            <a:ext cx="9793263" cy="288032"/>
          </a:xfrm>
        </p:spPr>
        <p:txBody>
          <a:bodyPr/>
          <a:lstStyle>
            <a:lvl1pPr marL="0" indent="0">
              <a:spcBef>
                <a:spcPts val="0"/>
              </a:spcBef>
              <a:buFontTx/>
              <a:buNone/>
              <a:defRPr sz="1600">
                <a:solidFill>
                  <a:schemeClr val="bg1"/>
                </a:solidFill>
              </a:defRPr>
            </a:lvl1pPr>
            <a:lvl2pPr marL="0" indent="0">
              <a:spcBef>
                <a:spcPts val="0"/>
              </a:spcBef>
              <a:buFontTx/>
              <a:buNone/>
              <a:defRPr sz="1600"/>
            </a:lvl2pPr>
            <a:lvl3pPr marL="0" indent="0">
              <a:spcBef>
                <a:spcPts val="0"/>
              </a:spcBef>
              <a:buFontTx/>
              <a:buNone/>
              <a:defRPr sz="1600"/>
            </a:lvl3pPr>
            <a:lvl4pPr marL="0" indent="0">
              <a:spcBef>
                <a:spcPts val="0"/>
              </a:spcBef>
              <a:buFontTx/>
              <a:buNone/>
              <a:defRPr sz="1600"/>
            </a:lvl4pPr>
            <a:lvl5pPr marL="0" indent="0">
              <a:spcBef>
                <a:spcPts val="0"/>
              </a:spcBef>
              <a:buFontTx/>
              <a:buNone/>
              <a:defRPr sz="1600"/>
            </a:lvl5pPr>
            <a:lvl6pPr marL="0" indent="0">
              <a:spcBef>
                <a:spcPts val="0"/>
              </a:spcBef>
              <a:buFontTx/>
              <a:buNone/>
              <a:defRPr sz="1600"/>
            </a:lvl6pPr>
            <a:lvl7pPr marL="0" indent="0">
              <a:spcBef>
                <a:spcPts val="0"/>
              </a:spcBef>
              <a:buFontTx/>
              <a:buNone/>
              <a:defRPr sz="1600"/>
            </a:lvl7pPr>
            <a:lvl8pPr marL="0" indent="0">
              <a:spcBef>
                <a:spcPts val="0"/>
              </a:spcBef>
              <a:buFontTx/>
              <a:buNone/>
              <a:defRPr sz="1600"/>
            </a:lvl8pPr>
            <a:lvl9pPr marL="0" indent="0">
              <a:spcBef>
                <a:spcPts val="0"/>
              </a:spcBef>
              <a:buFontTx/>
              <a:buNone/>
              <a:defRPr sz="1600"/>
            </a:lvl9pPr>
          </a:lstStyle>
          <a:p>
            <a:pPr lvl="0"/>
            <a:r>
              <a:rPr lang="fi-FI" noProof="0"/>
              <a:t>Muokkaa tekstin perustyylejä napsauttamalla</a:t>
            </a:r>
          </a:p>
        </p:txBody>
      </p:sp>
    </p:spTree>
    <p:extLst>
      <p:ext uri="{BB962C8B-B14F-4D97-AF65-F5344CB8AC3E}">
        <p14:creationId xmlns:p14="http://schemas.microsoft.com/office/powerpoint/2010/main" val="362537675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56">
          <p15:clr>
            <a:srgbClr val="FBAE40"/>
          </p15:clr>
        </p15:guide>
        <p15:guide id="4" pos="6924">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isältö ja grafiikk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EB8C7F-959D-1EEC-7251-45F8A60E421F}"/>
              </a:ext>
            </a:extLst>
          </p:cNvPr>
          <p:cNvSpPr>
            <a:spLocks noGrp="1"/>
          </p:cNvSpPr>
          <p:nvPr>
            <p:ph type="title"/>
          </p:nvPr>
        </p:nvSpPr>
        <p:spPr>
          <a:xfrm>
            <a:off x="407988" y="333375"/>
            <a:ext cx="5111948" cy="1439441"/>
          </a:xfrm>
        </p:spPr>
        <p:txBody>
          <a:bodyPr/>
          <a:lstStyle/>
          <a:p>
            <a:r>
              <a:rPr lang="fi-FI" noProof="0"/>
              <a:t>Muokkaa ots. perustyyl. napsautt.</a:t>
            </a:r>
          </a:p>
        </p:txBody>
      </p:sp>
      <p:sp>
        <p:nvSpPr>
          <p:cNvPr id="3" name="Content Placeholder 2">
            <a:extLst>
              <a:ext uri="{FF2B5EF4-FFF2-40B4-BE49-F238E27FC236}">
                <a16:creationId xmlns:a16="http://schemas.microsoft.com/office/drawing/2014/main" id="{BF5BC727-BC31-A840-E8A4-358FAF23D31E}"/>
              </a:ext>
            </a:extLst>
          </p:cNvPr>
          <p:cNvSpPr>
            <a:spLocks noGrp="1"/>
          </p:cNvSpPr>
          <p:nvPr>
            <p:ph sz="half" idx="1"/>
          </p:nvPr>
        </p:nvSpPr>
        <p:spPr>
          <a:xfrm>
            <a:off x="407988" y="2060575"/>
            <a:ext cx="5111750" cy="4032250"/>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5" name="Date Placeholder 4">
            <a:extLst>
              <a:ext uri="{FF2B5EF4-FFF2-40B4-BE49-F238E27FC236}">
                <a16:creationId xmlns:a16="http://schemas.microsoft.com/office/drawing/2014/main" id="{5FB8E3CE-7338-ACAE-78C6-20E590693618}"/>
              </a:ext>
            </a:extLst>
          </p:cNvPr>
          <p:cNvSpPr>
            <a:spLocks noGrp="1"/>
          </p:cNvSpPr>
          <p:nvPr>
            <p:ph type="dt" sz="half" idx="10"/>
          </p:nvPr>
        </p:nvSpPr>
        <p:spPr/>
        <p:txBody>
          <a:bodyPr/>
          <a:lstStyle/>
          <a:p>
            <a:fld id="{4E80C124-6BCB-4249-BA0E-E23360FCCC10}" type="datetime1">
              <a:rPr lang="fi-FI" noProof="0" smtClean="0"/>
              <a:t>16.8.2024</a:t>
            </a:fld>
            <a:endParaRPr lang="fi-FI" noProof="0"/>
          </a:p>
        </p:txBody>
      </p:sp>
      <p:sp>
        <p:nvSpPr>
          <p:cNvPr id="6" name="Footer Placeholder 5">
            <a:extLst>
              <a:ext uri="{FF2B5EF4-FFF2-40B4-BE49-F238E27FC236}">
                <a16:creationId xmlns:a16="http://schemas.microsoft.com/office/drawing/2014/main" id="{8D01CE44-EDA3-BABC-EFAD-E0E455DC6DB3}"/>
              </a:ext>
            </a:extLst>
          </p:cNvPr>
          <p:cNvSpPr>
            <a:spLocks noGrp="1"/>
          </p:cNvSpPr>
          <p:nvPr>
            <p:ph type="ftr" sz="quarter" idx="11"/>
          </p:nvPr>
        </p:nvSpPr>
        <p:spPr/>
        <p:txBody>
          <a:bodyPr/>
          <a:lstStyle/>
          <a:p>
            <a:r>
              <a:rPr lang="en-US" noProof="0"/>
              <a:t>© Confederation of Finnish Construction Industries RT</a:t>
            </a:r>
            <a:endParaRPr lang="fi-FI" noProof="0"/>
          </a:p>
        </p:txBody>
      </p:sp>
      <p:sp>
        <p:nvSpPr>
          <p:cNvPr id="7" name="Slide Number Placeholder 6">
            <a:extLst>
              <a:ext uri="{FF2B5EF4-FFF2-40B4-BE49-F238E27FC236}">
                <a16:creationId xmlns:a16="http://schemas.microsoft.com/office/drawing/2014/main" id="{DA172D26-5A20-20E8-C9CB-1A1DB28A2EBB}"/>
              </a:ext>
            </a:extLst>
          </p:cNvPr>
          <p:cNvSpPr>
            <a:spLocks noGrp="1"/>
          </p:cNvSpPr>
          <p:nvPr>
            <p:ph type="sldNum" sz="quarter" idx="12"/>
          </p:nvPr>
        </p:nvSpPr>
        <p:spPr/>
        <p:txBody>
          <a:bodyPr/>
          <a:lstStyle/>
          <a:p>
            <a:fld id="{DFD61EF7-2460-4EE9-A031-27FEBC4F9A95}" type="slidenum">
              <a:rPr lang="fi-FI" noProof="0" smtClean="0"/>
              <a:t>‹#›</a:t>
            </a:fld>
            <a:endParaRPr lang="fi-FI" noProof="0"/>
          </a:p>
        </p:txBody>
      </p:sp>
    </p:spTree>
    <p:extLst>
      <p:ext uri="{BB962C8B-B14F-4D97-AF65-F5344CB8AC3E}">
        <p14:creationId xmlns:p14="http://schemas.microsoft.com/office/powerpoint/2010/main" val="2770247322"/>
      </p:ext>
    </p:extLst>
  </p:cSld>
  <p:clrMapOvr>
    <a:masterClrMapping/>
  </p:clrMapOvr>
  <p:extLst>
    <p:ext uri="{DCECCB84-F9BA-43D5-87BE-67443E8EF086}">
      <p15:sldGuideLst xmlns:p15="http://schemas.microsoft.com/office/powerpoint/2012/main">
        <p15:guide id="4" pos="384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isältö ja grafiikka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EB8C7F-959D-1EEC-7251-45F8A60E421F}"/>
              </a:ext>
            </a:extLst>
          </p:cNvPr>
          <p:cNvSpPr>
            <a:spLocks noGrp="1"/>
          </p:cNvSpPr>
          <p:nvPr>
            <p:ph type="title"/>
          </p:nvPr>
        </p:nvSpPr>
        <p:spPr>
          <a:xfrm>
            <a:off x="407988" y="333375"/>
            <a:ext cx="5111948" cy="1439441"/>
          </a:xfrm>
        </p:spPr>
        <p:txBody>
          <a:bodyPr/>
          <a:lstStyle/>
          <a:p>
            <a:r>
              <a:rPr lang="fi-FI" noProof="0"/>
              <a:t>Muokkaa ots. perustyyl. napsautt.</a:t>
            </a:r>
          </a:p>
        </p:txBody>
      </p:sp>
      <p:sp>
        <p:nvSpPr>
          <p:cNvPr id="3" name="Content Placeholder 2">
            <a:extLst>
              <a:ext uri="{FF2B5EF4-FFF2-40B4-BE49-F238E27FC236}">
                <a16:creationId xmlns:a16="http://schemas.microsoft.com/office/drawing/2014/main" id="{BF5BC727-BC31-A840-E8A4-358FAF23D31E}"/>
              </a:ext>
            </a:extLst>
          </p:cNvPr>
          <p:cNvSpPr>
            <a:spLocks noGrp="1"/>
          </p:cNvSpPr>
          <p:nvPr>
            <p:ph sz="half" idx="1"/>
          </p:nvPr>
        </p:nvSpPr>
        <p:spPr>
          <a:xfrm>
            <a:off x="407988" y="2060575"/>
            <a:ext cx="5111750" cy="4032250"/>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5" name="Date Placeholder 4">
            <a:extLst>
              <a:ext uri="{FF2B5EF4-FFF2-40B4-BE49-F238E27FC236}">
                <a16:creationId xmlns:a16="http://schemas.microsoft.com/office/drawing/2014/main" id="{5FB8E3CE-7338-ACAE-78C6-20E590693618}"/>
              </a:ext>
            </a:extLst>
          </p:cNvPr>
          <p:cNvSpPr>
            <a:spLocks noGrp="1"/>
          </p:cNvSpPr>
          <p:nvPr>
            <p:ph type="dt" sz="half" idx="10"/>
          </p:nvPr>
        </p:nvSpPr>
        <p:spPr/>
        <p:txBody>
          <a:bodyPr/>
          <a:lstStyle/>
          <a:p>
            <a:fld id="{C979E291-071D-4C41-9B3A-1CF09A04B7DB}" type="datetime1">
              <a:rPr lang="fi-FI" noProof="0" smtClean="0"/>
              <a:t>16.8.2024</a:t>
            </a:fld>
            <a:endParaRPr lang="fi-FI" noProof="0"/>
          </a:p>
        </p:txBody>
      </p:sp>
      <p:sp>
        <p:nvSpPr>
          <p:cNvPr id="6" name="Footer Placeholder 5">
            <a:extLst>
              <a:ext uri="{FF2B5EF4-FFF2-40B4-BE49-F238E27FC236}">
                <a16:creationId xmlns:a16="http://schemas.microsoft.com/office/drawing/2014/main" id="{8D01CE44-EDA3-BABC-EFAD-E0E455DC6DB3}"/>
              </a:ext>
            </a:extLst>
          </p:cNvPr>
          <p:cNvSpPr>
            <a:spLocks noGrp="1"/>
          </p:cNvSpPr>
          <p:nvPr>
            <p:ph type="ftr" sz="quarter" idx="11"/>
          </p:nvPr>
        </p:nvSpPr>
        <p:spPr/>
        <p:txBody>
          <a:bodyPr/>
          <a:lstStyle/>
          <a:p>
            <a:r>
              <a:rPr lang="en-US" noProof="0"/>
              <a:t>© Confederation of Finnish Construction Industries RT</a:t>
            </a:r>
            <a:endParaRPr lang="fi-FI" noProof="0"/>
          </a:p>
        </p:txBody>
      </p:sp>
      <p:sp>
        <p:nvSpPr>
          <p:cNvPr id="7" name="Slide Number Placeholder 6">
            <a:extLst>
              <a:ext uri="{FF2B5EF4-FFF2-40B4-BE49-F238E27FC236}">
                <a16:creationId xmlns:a16="http://schemas.microsoft.com/office/drawing/2014/main" id="{DA172D26-5A20-20E8-C9CB-1A1DB28A2EBB}"/>
              </a:ext>
            </a:extLst>
          </p:cNvPr>
          <p:cNvSpPr>
            <a:spLocks noGrp="1"/>
          </p:cNvSpPr>
          <p:nvPr>
            <p:ph type="sldNum" sz="quarter" idx="12"/>
          </p:nvPr>
        </p:nvSpPr>
        <p:spPr/>
        <p:txBody>
          <a:bodyPr/>
          <a:lstStyle/>
          <a:p>
            <a:fld id="{DFD61EF7-2460-4EE9-A031-27FEBC4F9A95}" type="slidenum">
              <a:rPr lang="fi-FI" noProof="0" smtClean="0"/>
              <a:t>‹#›</a:t>
            </a:fld>
            <a:endParaRPr lang="fi-FI" noProof="0"/>
          </a:p>
        </p:txBody>
      </p:sp>
    </p:spTree>
    <p:extLst>
      <p:ext uri="{BB962C8B-B14F-4D97-AF65-F5344CB8AC3E}">
        <p14:creationId xmlns:p14="http://schemas.microsoft.com/office/powerpoint/2010/main" val="1952540109"/>
      </p:ext>
    </p:extLst>
  </p:cSld>
  <p:clrMapOvr>
    <a:masterClrMapping/>
  </p:clrMapOvr>
  <p:extLst>
    <p:ext uri="{DCECCB84-F9BA-43D5-87BE-67443E8EF086}">
      <p15:sldGuideLst xmlns:p15="http://schemas.microsoft.com/office/powerpoint/2012/main">
        <p15:guide id="4" pos="384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isältö ja grafiikka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EB8C7F-959D-1EEC-7251-45F8A60E421F}"/>
              </a:ext>
            </a:extLst>
          </p:cNvPr>
          <p:cNvSpPr>
            <a:spLocks noGrp="1"/>
          </p:cNvSpPr>
          <p:nvPr>
            <p:ph type="title"/>
          </p:nvPr>
        </p:nvSpPr>
        <p:spPr>
          <a:xfrm>
            <a:off x="407988" y="333375"/>
            <a:ext cx="5111948" cy="1439441"/>
          </a:xfrm>
        </p:spPr>
        <p:txBody>
          <a:bodyPr/>
          <a:lstStyle/>
          <a:p>
            <a:r>
              <a:rPr lang="fi-FI" noProof="0"/>
              <a:t>Muokkaa ots. perustyyl. napsautt.</a:t>
            </a:r>
          </a:p>
        </p:txBody>
      </p:sp>
      <p:sp>
        <p:nvSpPr>
          <p:cNvPr id="3" name="Content Placeholder 2">
            <a:extLst>
              <a:ext uri="{FF2B5EF4-FFF2-40B4-BE49-F238E27FC236}">
                <a16:creationId xmlns:a16="http://schemas.microsoft.com/office/drawing/2014/main" id="{BF5BC727-BC31-A840-E8A4-358FAF23D31E}"/>
              </a:ext>
            </a:extLst>
          </p:cNvPr>
          <p:cNvSpPr>
            <a:spLocks noGrp="1"/>
          </p:cNvSpPr>
          <p:nvPr>
            <p:ph sz="half" idx="1"/>
          </p:nvPr>
        </p:nvSpPr>
        <p:spPr>
          <a:xfrm>
            <a:off x="407988" y="2060575"/>
            <a:ext cx="5111750" cy="4032250"/>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5" name="Date Placeholder 4">
            <a:extLst>
              <a:ext uri="{FF2B5EF4-FFF2-40B4-BE49-F238E27FC236}">
                <a16:creationId xmlns:a16="http://schemas.microsoft.com/office/drawing/2014/main" id="{5FB8E3CE-7338-ACAE-78C6-20E590693618}"/>
              </a:ext>
            </a:extLst>
          </p:cNvPr>
          <p:cNvSpPr>
            <a:spLocks noGrp="1"/>
          </p:cNvSpPr>
          <p:nvPr>
            <p:ph type="dt" sz="half" idx="10"/>
          </p:nvPr>
        </p:nvSpPr>
        <p:spPr/>
        <p:txBody>
          <a:bodyPr/>
          <a:lstStyle/>
          <a:p>
            <a:fld id="{CA417FC2-FB2B-4371-AB45-2D0DAE468534}" type="datetime1">
              <a:rPr lang="fi-FI" noProof="0" smtClean="0"/>
              <a:t>16.8.2024</a:t>
            </a:fld>
            <a:endParaRPr lang="fi-FI" noProof="0"/>
          </a:p>
        </p:txBody>
      </p:sp>
      <p:sp>
        <p:nvSpPr>
          <p:cNvPr id="6" name="Footer Placeholder 5">
            <a:extLst>
              <a:ext uri="{FF2B5EF4-FFF2-40B4-BE49-F238E27FC236}">
                <a16:creationId xmlns:a16="http://schemas.microsoft.com/office/drawing/2014/main" id="{8D01CE44-EDA3-BABC-EFAD-E0E455DC6DB3}"/>
              </a:ext>
            </a:extLst>
          </p:cNvPr>
          <p:cNvSpPr>
            <a:spLocks noGrp="1"/>
          </p:cNvSpPr>
          <p:nvPr>
            <p:ph type="ftr" sz="quarter" idx="11"/>
          </p:nvPr>
        </p:nvSpPr>
        <p:spPr/>
        <p:txBody>
          <a:bodyPr/>
          <a:lstStyle/>
          <a:p>
            <a:r>
              <a:rPr lang="en-US" noProof="0"/>
              <a:t>© Confederation of Finnish Construction Industries RT</a:t>
            </a:r>
            <a:endParaRPr lang="fi-FI" noProof="0"/>
          </a:p>
        </p:txBody>
      </p:sp>
      <p:sp>
        <p:nvSpPr>
          <p:cNvPr id="7" name="Slide Number Placeholder 6">
            <a:extLst>
              <a:ext uri="{FF2B5EF4-FFF2-40B4-BE49-F238E27FC236}">
                <a16:creationId xmlns:a16="http://schemas.microsoft.com/office/drawing/2014/main" id="{DA172D26-5A20-20E8-C9CB-1A1DB28A2EBB}"/>
              </a:ext>
            </a:extLst>
          </p:cNvPr>
          <p:cNvSpPr>
            <a:spLocks noGrp="1"/>
          </p:cNvSpPr>
          <p:nvPr>
            <p:ph type="sldNum" sz="quarter" idx="12"/>
          </p:nvPr>
        </p:nvSpPr>
        <p:spPr/>
        <p:txBody>
          <a:bodyPr/>
          <a:lstStyle/>
          <a:p>
            <a:fld id="{DFD61EF7-2460-4EE9-A031-27FEBC4F9A95}" type="slidenum">
              <a:rPr lang="fi-FI" noProof="0" smtClean="0"/>
              <a:t>‹#›</a:t>
            </a:fld>
            <a:endParaRPr lang="fi-FI" noProof="0"/>
          </a:p>
        </p:txBody>
      </p:sp>
    </p:spTree>
    <p:extLst>
      <p:ext uri="{BB962C8B-B14F-4D97-AF65-F5344CB8AC3E}">
        <p14:creationId xmlns:p14="http://schemas.microsoft.com/office/powerpoint/2010/main" val="408482181"/>
      </p:ext>
    </p:extLst>
  </p:cSld>
  <p:clrMapOvr>
    <a:masterClrMapping/>
  </p:clrMapOvr>
  <p:extLst>
    <p:ext uri="{DCECCB84-F9BA-43D5-87BE-67443E8EF086}">
      <p15:sldGuideLst xmlns:p15="http://schemas.microsoft.com/office/powerpoint/2012/main">
        <p15:guide id="4" pos="3840">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Otsikko ja kuva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EB8C7F-959D-1EEC-7251-45F8A60E421F}"/>
              </a:ext>
            </a:extLst>
          </p:cNvPr>
          <p:cNvSpPr>
            <a:spLocks noGrp="1"/>
          </p:cNvSpPr>
          <p:nvPr>
            <p:ph type="title"/>
          </p:nvPr>
        </p:nvSpPr>
        <p:spPr/>
        <p:txBody>
          <a:bodyPr/>
          <a:lstStyle/>
          <a:p>
            <a:r>
              <a:rPr lang="fi-FI" noProof="0"/>
              <a:t>Muokkaa ots. perustyyl. napsautt.</a:t>
            </a:r>
          </a:p>
        </p:txBody>
      </p:sp>
      <p:sp>
        <p:nvSpPr>
          <p:cNvPr id="5" name="Date Placeholder 4">
            <a:extLst>
              <a:ext uri="{FF2B5EF4-FFF2-40B4-BE49-F238E27FC236}">
                <a16:creationId xmlns:a16="http://schemas.microsoft.com/office/drawing/2014/main" id="{5FB8E3CE-7338-ACAE-78C6-20E590693618}"/>
              </a:ext>
            </a:extLst>
          </p:cNvPr>
          <p:cNvSpPr>
            <a:spLocks noGrp="1"/>
          </p:cNvSpPr>
          <p:nvPr>
            <p:ph type="dt" sz="half" idx="10"/>
          </p:nvPr>
        </p:nvSpPr>
        <p:spPr/>
        <p:txBody>
          <a:bodyPr/>
          <a:lstStyle/>
          <a:p>
            <a:fld id="{CABDC0FE-8611-47CA-A779-5C5EC0233EF6}" type="datetime1">
              <a:rPr lang="fi-FI" noProof="0" smtClean="0"/>
              <a:t>16.8.2024</a:t>
            </a:fld>
            <a:endParaRPr lang="fi-FI" noProof="0"/>
          </a:p>
        </p:txBody>
      </p:sp>
      <p:sp>
        <p:nvSpPr>
          <p:cNvPr id="6" name="Footer Placeholder 5">
            <a:extLst>
              <a:ext uri="{FF2B5EF4-FFF2-40B4-BE49-F238E27FC236}">
                <a16:creationId xmlns:a16="http://schemas.microsoft.com/office/drawing/2014/main" id="{8D01CE44-EDA3-BABC-EFAD-E0E455DC6DB3}"/>
              </a:ext>
            </a:extLst>
          </p:cNvPr>
          <p:cNvSpPr>
            <a:spLocks noGrp="1"/>
          </p:cNvSpPr>
          <p:nvPr>
            <p:ph type="ftr" sz="quarter" idx="11"/>
          </p:nvPr>
        </p:nvSpPr>
        <p:spPr/>
        <p:txBody>
          <a:bodyPr/>
          <a:lstStyle/>
          <a:p>
            <a:r>
              <a:rPr lang="en-US" noProof="0"/>
              <a:t>© Confederation of Finnish Construction Industries RT</a:t>
            </a:r>
            <a:endParaRPr lang="fi-FI" noProof="0"/>
          </a:p>
        </p:txBody>
      </p:sp>
      <p:sp>
        <p:nvSpPr>
          <p:cNvPr id="7" name="Slide Number Placeholder 6">
            <a:extLst>
              <a:ext uri="{FF2B5EF4-FFF2-40B4-BE49-F238E27FC236}">
                <a16:creationId xmlns:a16="http://schemas.microsoft.com/office/drawing/2014/main" id="{DA172D26-5A20-20E8-C9CB-1A1DB28A2EBB}"/>
              </a:ext>
            </a:extLst>
          </p:cNvPr>
          <p:cNvSpPr>
            <a:spLocks noGrp="1"/>
          </p:cNvSpPr>
          <p:nvPr>
            <p:ph type="sldNum" sz="quarter" idx="12"/>
          </p:nvPr>
        </p:nvSpPr>
        <p:spPr/>
        <p:txBody>
          <a:bodyPr/>
          <a:lstStyle/>
          <a:p>
            <a:fld id="{DFD61EF7-2460-4EE9-A031-27FEBC4F9A95}" type="slidenum">
              <a:rPr lang="fi-FI" noProof="0" smtClean="0"/>
              <a:t>‹#›</a:t>
            </a:fld>
            <a:endParaRPr lang="fi-FI" noProof="0"/>
          </a:p>
        </p:txBody>
      </p:sp>
      <p:sp>
        <p:nvSpPr>
          <p:cNvPr id="12" name="Picture Placeholder 11">
            <a:extLst>
              <a:ext uri="{FF2B5EF4-FFF2-40B4-BE49-F238E27FC236}">
                <a16:creationId xmlns:a16="http://schemas.microsoft.com/office/drawing/2014/main" id="{1B18BA6B-FD37-F710-9ED4-279814FCB046}"/>
              </a:ext>
            </a:extLst>
          </p:cNvPr>
          <p:cNvSpPr>
            <a:spLocks noGrp="1"/>
          </p:cNvSpPr>
          <p:nvPr>
            <p:ph type="pic" sz="quarter" idx="14"/>
          </p:nvPr>
        </p:nvSpPr>
        <p:spPr>
          <a:xfrm>
            <a:off x="407988" y="1628775"/>
            <a:ext cx="11376025" cy="4464050"/>
          </a:xfrm>
          <a:solidFill>
            <a:schemeClr val="tx2">
              <a:lumMod val="20000"/>
              <a:lumOff val="80000"/>
            </a:schemeClr>
          </a:solidFill>
        </p:spPr>
        <p:txBody>
          <a:bodyPr/>
          <a:lstStyle>
            <a:lvl1pPr marL="0" indent="0">
              <a:buFontTx/>
              <a:buNone/>
              <a:defRPr sz="1000"/>
            </a:lvl1pPr>
          </a:lstStyle>
          <a:p>
            <a:r>
              <a:rPr lang="fi-FI" noProof="0"/>
              <a:t>Lisää kuva napsauttamalla kuvaketta</a:t>
            </a:r>
          </a:p>
        </p:txBody>
      </p:sp>
    </p:spTree>
    <p:extLst>
      <p:ext uri="{BB962C8B-B14F-4D97-AF65-F5344CB8AC3E}">
        <p14:creationId xmlns:p14="http://schemas.microsoft.com/office/powerpoint/2010/main" val="1866369252"/>
      </p:ext>
    </p:extLst>
  </p:cSld>
  <p:clrMapOvr>
    <a:masterClrMapping/>
  </p:clrMapOvr>
  <p:extLst>
    <p:ext uri="{DCECCB84-F9BA-43D5-87BE-67443E8EF086}">
      <p15:sldGuideLst xmlns:p15="http://schemas.microsoft.com/office/powerpoint/2012/main">
        <p15:guide id="4" pos="3840">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Prosessi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EB8C7F-959D-1EEC-7251-45F8A60E421F}"/>
              </a:ext>
            </a:extLst>
          </p:cNvPr>
          <p:cNvSpPr>
            <a:spLocks noGrp="1"/>
          </p:cNvSpPr>
          <p:nvPr>
            <p:ph type="title"/>
          </p:nvPr>
        </p:nvSpPr>
        <p:spPr/>
        <p:txBody>
          <a:bodyPr/>
          <a:lstStyle/>
          <a:p>
            <a:r>
              <a:rPr lang="fi-FI" noProof="0"/>
              <a:t>Muokkaa ots. perustyyl. napsautt.</a:t>
            </a:r>
          </a:p>
        </p:txBody>
      </p:sp>
      <p:sp>
        <p:nvSpPr>
          <p:cNvPr id="3" name="Content Placeholder 2">
            <a:extLst>
              <a:ext uri="{FF2B5EF4-FFF2-40B4-BE49-F238E27FC236}">
                <a16:creationId xmlns:a16="http://schemas.microsoft.com/office/drawing/2014/main" id="{BF5BC727-BC31-A840-E8A4-358FAF23D31E}"/>
              </a:ext>
            </a:extLst>
          </p:cNvPr>
          <p:cNvSpPr>
            <a:spLocks noGrp="1"/>
          </p:cNvSpPr>
          <p:nvPr>
            <p:ph sz="half" idx="1"/>
          </p:nvPr>
        </p:nvSpPr>
        <p:spPr>
          <a:xfrm>
            <a:off x="407988" y="1628775"/>
            <a:ext cx="3599780" cy="4464050"/>
          </a:xfrm>
          <a:solidFill>
            <a:srgbClr val="CFD9E2"/>
          </a:solidFill>
        </p:spPr>
        <p:txBody>
          <a:bodyPr lIns="216000" tIns="936000" rIns="216000" bIns="216000"/>
          <a:lstStyle>
            <a:lvl1pPr>
              <a:defRPr sz="1600"/>
            </a:lvl1pPr>
            <a:lvl2pPr>
              <a:defRPr sz="1600"/>
            </a:lvl2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4" name="Content Placeholder 3">
            <a:extLst>
              <a:ext uri="{FF2B5EF4-FFF2-40B4-BE49-F238E27FC236}">
                <a16:creationId xmlns:a16="http://schemas.microsoft.com/office/drawing/2014/main" id="{AA31291B-F0CF-B694-1D67-1103E645FEAF}"/>
              </a:ext>
            </a:extLst>
          </p:cNvPr>
          <p:cNvSpPr>
            <a:spLocks noGrp="1"/>
          </p:cNvSpPr>
          <p:nvPr>
            <p:ph sz="half" idx="2"/>
          </p:nvPr>
        </p:nvSpPr>
        <p:spPr>
          <a:xfrm>
            <a:off x="4295802" y="1628775"/>
            <a:ext cx="3600398" cy="4464050"/>
          </a:xfrm>
          <a:solidFill>
            <a:srgbClr val="CFD9E2"/>
          </a:solidFill>
        </p:spPr>
        <p:txBody>
          <a:bodyPr lIns="216000" tIns="936000" rIns="216000" bIns="216000"/>
          <a:lstStyle>
            <a:lvl1pPr>
              <a:defRPr sz="1600"/>
            </a:lvl1pPr>
            <a:lvl2pPr>
              <a:defRPr sz="1600"/>
            </a:lvl2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5" name="Date Placeholder 4">
            <a:extLst>
              <a:ext uri="{FF2B5EF4-FFF2-40B4-BE49-F238E27FC236}">
                <a16:creationId xmlns:a16="http://schemas.microsoft.com/office/drawing/2014/main" id="{5FB8E3CE-7338-ACAE-78C6-20E590693618}"/>
              </a:ext>
            </a:extLst>
          </p:cNvPr>
          <p:cNvSpPr>
            <a:spLocks noGrp="1"/>
          </p:cNvSpPr>
          <p:nvPr>
            <p:ph type="dt" sz="half" idx="10"/>
          </p:nvPr>
        </p:nvSpPr>
        <p:spPr/>
        <p:txBody>
          <a:bodyPr/>
          <a:lstStyle/>
          <a:p>
            <a:fld id="{7C37F7E0-CC5E-4DD6-895D-8F6791BAA42E}" type="datetime1">
              <a:rPr lang="fi-FI" noProof="0" smtClean="0"/>
              <a:t>16.8.2024</a:t>
            </a:fld>
            <a:endParaRPr lang="fi-FI" noProof="0"/>
          </a:p>
        </p:txBody>
      </p:sp>
      <p:sp>
        <p:nvSpPr>
          <p:cNvPr id="6" name="Footer Placeholder 5">
            <a:extLst>
              <a:ext uri="{FF2B5EF4-FFF2-40B4-BE49-F238E27FC236}">
                <a16:creationId xmlns:a16="http://schemas.microsoft.com/office/drawing/2014/main" id="{8D01CE44-EDA3-BABC-EFAD-E0E455DC6DB3}"/>
              </a:ext>
            </a:extLst>
          </p:cNvPr>
          <p:cNvSpPr>
            <a:spLocks noGrp="1"/>
          </p:cNvSpPr>
          <p:nvPr>
            <p:ph type="ftr" sz="quarter" idx="11"/>
          </p:nvPr>
        </p:nvSpPr>
        <p:spPr/>
        <p:txBody>
          <a:bodyPr/>
          <a:lstStyle/>
          <a:p>
            <a:r>
              <a:rPr lang="en-US" noProof="0"/>
              <a:t>© Confederation of Finnish Construction Industries RT</a:t>
            </a:r>
            <a:endParaRPr lang="fi-FI" noProof="0"/>
          </a:p>
        </p:txBody>
      </p:sp>
      <p:sp>
        <p:nvSpPr>
          <p:cNvPr id="7" name="Slide Number Placeholder 6">
            <a:extLst>
              <a:ext uri="{FF2B5EF4-FFF2-40B4-BE49-F238E27FC236}">
                <a16:creationId xmlns:a16="http://schemas.microsoft.com/office/drawing/2014/main" id="{DA172D26-5A20-20E8-C9CB-1A1DB28A2EBB}"/>
              </a:ext>
            </a:extLst>
          </p:cNvPr>
          <p:cNvSpPr>
            <a:spLocks noGrp="1"/>
          </p:cNvSpPr>
          <p:nvPr>
            <p:ph type="sldNum" sz="quarter" idx="12"/>
          </p:nvPr>
        </p:nvSpPr>
        <p:spPr/>
        <p:txBody>
          <a:bodyPr/>
          <a:lstStyle/>
          <a:p>
            <a:fld id="{DFD61EF7-2460-4EE9-A031-27FEBC4F9A95}" type="slidenum">
              <a:rPr lang="fi-FI" noProof="0" smtClean="0"/>
              <a:t>‹#›</a:t>
            </a:fld>
            <a:endParaRPr lang="fi-FI" noProof="0"/>
          </a:p>
        </p:txBody>
      </p:sp>
      <p:sp>
        <p:nvSpPr>
          <p:cNvPr id="13" name="Content Placeholder 3">
            <a:extLst>
              <a:ext uri="{FF2B5EF4-FFF2-40B4-BE49-F238E27FC236}">
                <a16:creationId xmlns:a16="http://schemas.microsoft.com/office/drawing/2014/main" id="{D0365739-1DC8-C9DA-BDEC-DDC2A6395CCA}"/>
              </a:ext>
            </a:extLst>
          </p:cNvPr>
          <p:cNvSpPr>
            <a:spLocks noGrp="1"/>
          </p:cNvSpPr>
          <p:nvPr>
            <p:ph sz="half" idx="14"/>
          </p:nvPr>
        </p:nvSpPr>
        <p:spPr>
          <a:xfrm>
            <a:off x="8184232" y="1628775"/>
            <a:ext cx="3599781" cy="4464050"/>
          </a:xfrm>
          <a:solidFill>
            <a:srgbClr val="CFD9E2"/>
          </a:solidFill>
        </p:spPr>
        <p:txBody>
          <a:bodyPr lIns="216000" tIns="936000" rIns="216000" bIns="216000"/>
          <a:lstStyle>
            <a:lvl1pPr>
              <a:defRPr sz="1600"/>
            </a:lvl1pPr>
            <a:lvl2pPr>
              <a:defRPr sz="1600"/>
            </a:lvl2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15" name="Text Placeholder 2">
            <a:extLst>
              <a:ext uri="{FF2B5EF4-FFF2-40B4-BE49-F238E27FC236}">
                <a16:creationId xmlns:a16="http://schemas.microsoft.com/office/drawing/2014/main" id="{B9257046-7365-CE0F-5CEA-0410AC025699}"/>
              </a:ext>
            </a:extLst>
          </p:cNvPr>
          <p:cNvSpPr>
            <a:spLocks noGrp="1"/>
          </p:cNvSpPr>
          <p:nvPr>
            <p:ph type="body" idx="15"/>
          </p:nvPr>
        </p:nvSpPr>
        <p:spPr>
          <a:xfrm>
            <a:off x="623392" y="1844824"/>
            <a:ext cx="3168352" cy="576064"/>
          </a:xfrm>
        </p:spPr>
        <p:txBody>
          <a:bodyPr anchor="t" anchorCtr="0"/>
          <a:lstStyle>
            <a:lvl1pPr marL="0" indent="0">
              <a:spcBef>
                <a:spcPts val="0"/>
              </a:spcBef>
              <a:buNone/>
              <a:defRPr sz="18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16" name="Text Placeholder 2">
            <a:extLst>
              <a:ext uri="{FF2B5EF4-FFF2-40B4-BE49-F238E27FC236}">
                <a16:creationId xmlns:a16="http://schemas.microsoft.com/office/drawing/2014/main" id="{97DCF637-F9C0-1D58-F7C4-84E8D83055D7}"/>
              </a:ext>
            </a:extLst>
          </p:cNvPr>
          <p:cNvSpPr>
            <a:spLocks noGrp="1"/>
          </p:cNvSpPr>
          <p:nvPr>
            <p:ph type="body" idx="16"/>
          </p:nvPr>
        </p:nvSpPr>
        <p:spPr>
          <a:xfrm>
            <a:off x="4511824" y="1844824"/>
            <a:ext cx="3168352" cy="576064"/>
          </a:xfrm>
        </p:spPr>
        <p:txBody>
          <a:bodyPr anchor="t" anchorCtr="0"/>
          <a:lstStyle>
            <a:lvl1pPr marL="0" indent="0">
              <a:spcBef>
                <a:spcPts val="0"/>
              </a:spcBef>
              <a:buNone/>
              <a:defRPr sz="18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17" name="Text Placeholder 2">
            <a:extLst>
              <a:ext uri="{FF2B5EF4-FFF2-40B4-BE49-F238E27FC236}">
                <a16:creationId xmlns:a16="http://schemas.microsoft.com/office/drawing/2014/main" id="{9BC38343-06F5-5344-B173-DE8E4E537803}"/>
              </a:ext>
            </a:extLst>
          </p:cNvPr>
          <p:cNvSpPr>
            <a:spLocks noGrp="1"/>
          </p:cNvSpPr>
          <p:nvPr>
            <p:ph type="body" idx="17"/>
          </p:nvPr>
        </p:nvSpPr>
        <p:spPr>
          <a:xfrm>
            <a:off x="8400256" y="1844824"/>
            <a:ext cx="3168352" cy="576064"/>
          </a:xfrm>
        </p:spPr>
        <p:txBody>
          <a:bodyPr anchor="t" anchorCtr="0"/>
          <a:lstStyle>
            <a:lvl1pPr marL="0" indent="0">
              <a:spcBef>
                <a:spcPts val="0"/>
              </a:spcBef>
              <a:buNone/>
              <a:defRPr sz="18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Tree>
    <p:extLst>
      <p:ext uri="{BB962C8B-B14F-4D97-AF65-F5344CB8AC3E}">
        <p14:creationId xmlns:p14="http://schemas.microsoft.com/office/powerpoint/2010/main" val="149965672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Vain otsikko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2A682-F7DD-1E81-4AED-221522F4553B}"/>
              </a:ext>
            </a:extLst>
          </p:cNvPr>
          <p:cNvSpPr>
            <a:spLocks noGrp="1"/>
          </p:cNvSpPr>
          <p:nvPr>
            <p:ph type="title"/>
          </p:nvPr>
        </p:nvSpPr>
        <p:spPr/>
        <p:txBody>
          <a:bodyPr/>
          <a:lstStyle/>
          <a:p>
            <a:r>
              <a:rPr lang="fi-FI" noProof="0"/>
              <a:t>Muokkaa ots. perustyyl. napsautt.</a:t>
            </a:r>
          </a:p>
        </p:txBody>
      </p:sp>
      <p:sp>
        <p:nvSpPr>
          <p:cNvPr id="3" name="Date Placeholder 2">
            <a:extLst>
              <a:ext uri="{FF2B5EF4-FFF2-40B4-BE49-F238E27FC236}">
                <a16:creationId xmlns:a16="http://schemas.microsoft.com/office/drawing/2014/main" id="{8A5E549D-7DD7-D2EF-0EA6-2A1DA6A9086A}"/>
              </a:ext>
            </a:extLst>
          </p:cNvPr>
          <p:cNvSpPr>
            <a:spLocks noGrp="1"/>
          </p:cNvSpPr>
          <p:nvPr>
            <p:ph type="dt" sz="half" idx="10"/>
          </p:nvPr>
        </p:nvSpPr>
        <p:spPr/>
        <p:txBody>
          <a:bodyPr/>
          <a:lstStyle/>
          <a:p>
            <a:fld id="{37ADCD0E-43D6-4374-B2B5-FAA30D2AD477}" type="datetime1">
              <a:rPr lang="fi-FI" noProof="0" smtClean="0"/>
              <a:t>16.8.2024</a:t>
            </a:fld>
            <a:endParaRPr lang="fi-FI" noProof="0"/>
          </a:p>
        </p:txBody>
      </p:sp>
      <p:sp>
        <p:nvSpPr>
          <p:cNvPr id="4" name="Footer Placeholder 3">
            <a:extLst>
              <a:ext uri="{FF2B5EF4-FFF2-40B4-BE49-F238E27FC236}">
                <a16:creationId xmlns:a16="http://schemas.microsoft.com/office/drawing/2014/main" id="{4FBFB582-D5BC-AD1E-1505-83B6D08046A1}"/>
              </a:ext>
            </a:extLst>
          </p:cNvPr>
          <p:cNvSpPr>
            <a:spLocks noGrp="1"/>
          </p:cNvSpPr>
          <p:nvPr>
            <p:ph type="ftr" sz="quarter" idx="11"/>
          </p:nvPr>
        </p:nvSpPr>
        <p:spPr/>
        <p:txBody>
          <a:bodyPr/>
          <a:lstStyle/>
          <a:p>
            <a:r>
              <a:rPr lang="en-US" noProof="0"/>
              <a:t>© Confederation of Finnish Construction Industries RT</a:t>
            </a:r>
            <a:endParaRPr lang="fi-FI" noProof="0"/>
          </a:p>
        </p:txBody>
      </p:sp>
      <p:sp>
        <p:nvSpPr>
          <p:cNvPr id="5" name="Slide Number Placeholder 4">
            <a:extLst>
              <a:ext uri="{FF2B5EF4-FFF2-40B4-BE49-F238E27FC236}">
                <a16:creationId xmlns:a16="http://schemas.microsoft.com/office/drawing/2014/main" id="{E127422B-941A-877D-60C4-0B2A653E6B49}"/>
              </a:ext>
            </a:extLst>
          </p:cNvPr>
          <p:cNvSpPr>
            <a:spLocks noGrp="1"/>
          </p:cNvSpPr>
          <p:nvPr>
            <p:ph type="sldNum" sz="quarter" idx="12"/>
          </p:nvPr>
        </p:nvSpPr>
        <p:spPr/>
        <p:txBody>
          <a:bodyPr/>
          <a:lstStyle/>
          <a:p>
            <a:fld id="{DFD61EF7-2460-4EE9-A031-27FEBC4F9A95}" type="slidenum">
              <a:rPr lang="fi-FI" noProof="0" smtClean="0"/>
              <a:t>‹#›</a:t>
            </a:fld>
            <a:endParaRPr lang="fi-FI" noProof="0"/>
          </a:p>
        </p:txBody>
      </p:sp>
    </p:spTree>
    <p:extLst>
      <p:ext uri="{BB962C8B-B14F-4D97-AF65-F5344CB8AC3E}">
        <p14:creationId xmlns:p14="http://schemas.microsoft.com/office/powerpoint/2010/main" val="259243868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Tyhjä ">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E2D486F-EB23-3F8A-8E15-DE5BADB78A46}"/>
              </a:ext>
            </a:extLst>
          </p:cNvPr>
          <p:cNvSpPr>
            <a:spLocks noGrp="1"/>
          </p:cNvSpPr>
          <p:nvPr>
            <p:ph type="dt" sz="half" idx="10"/>
          </p:nvPr>
        </p:nvSpPr>
        <p:spPr/>
        <p:txBody>
          <a:bodyPr/>
          <a:lstStyle/>
          <a:p>
            <a:fld id="{3ADDA343-A485-4411-98FE-BD514173834B}" type="datetime1">
              <a:rPr lang="fi-FI" noProof="0" smtClean="0"/>
              <a:t>16.8.2024</a:t>
            </a:fld>
            <a:endParaRPr lang="fi-FI" noProof="0"/>
          </a:p>
        </p:txBody>
      </p:sp>
      <p:sp>
        <p:nvSpPr>
          <p:cNvPr id="3" name="Footer Placeholder 2">
            <a:extLst>
              <a:ext uri="{FF2B5EF4-FFF2-40B4-BE49-F238E27FC236}">
                <a16:creationId xmlns:a16="http://schemas.microsoft.com/office/drawing/2014/main" id="{F0124ADB-D299-4DCB-4345-9AEF4E461038}"/>
              </a:ext>
            </a:extLst>
          </p:cNvPr>
          <p:cNvSpPr>
            <a:spLocks noGrp="1"/>
          </p:cNvSpPr>
          <p:nvPr>
            <p:ph type="ftr" sz="quarter" idx="11"/>
          </p:nvPr>
        </p:nvSpPr>
        <p:spPr/>
        <p:txBody>
          <a:bodyPr/>
          <a:lstStyle/>
          <a:p>
            <a:r>
              <a:rPr lang="en-US" noProof="0"/>
              <a:t>© Confederation of Finnish Construction Industries RT</a:t>
            </a:r>
            <a:endParaRPr lang="fi-FI" noProof="0"/>
          </a:p>
        </p:txBody>
      </p:sp>
      <p:sp>
        <p:nvSpPr>
          <p:cNvPr id="4" name="Slide Number Placeholder 3">
            <a:extLst>
              <a:ext uri="{FF2B5EF4-FFF2-40B4-BE49-F238E27FC236}">
                <a16:creationId xmlns:a16="http://schemas.microsoft.com/office/drawing/2014/main" id="{6E50F52B-64BF-55A1-2E40-332464A3D476}"/>
              </a:ext>
            </a:extLst>
          </p:cNvPr>
          <p:cNvSpPr>
            <a:spLocks noGrp="1"/>
          </p:cNvSpPr>
          <p:nvPr>
            <p:ph type="sldNum" sz="quarter" idx="12"/>
          </p:nvPr>
        </p:nvSpPr>
        <p:spPr/>
        <p:txBody>
          <a:bodyPr/>
          <a:lstStyle/>
          <a:p>
            <a:fld id="{DFD61EF7-2460-4EE9-A031-27FEBC4F9A95}" type="slidenum">
              <a:rPr lang="fi-FI" noProof="0" smtClean="0"/>
              <a:t>‹#›</a:t>
            </a:fld>
            <a:endParaRPr lang="fi-FI" noProof="0"/>
          </a:p>
        </p:txBody>
      </p:sp>
    </p:spTree>
    <p:extLst>
      <p:ext uri="{BB962C8B-B14F-4D97-AF65-F5344CB8AC3E}">
        <p14:creationId xmlns:p14="http://schemas.microsoft.com/office/powerpoint/2010/main" val="206103388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Kiitos ">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89437-0A9F-6907-E834-ECE3DB625160}"/>
              </a:ext>
            </a:extLst>
          </p:cNvPr>
          <p:cNvSpPr>
            <a:spLocks noGrp="1"/>
          </p:cNvSpPr>
          <p:nvPr>
            <p:ph type="ctrTitle" hasCustomPrompt="1"/>
          </p:nvPr>
        </p:nvSpPr>
        <p:spPr>
          <a:xfrm>
            <a:off x="1200150" y="2060575"/>
            <a:ext cx="9791700" cy="2592561"/>
          </a:xfrm>
        </p:spPr>
        <p:txBody>
          <a:bodyPr anchor="b" anchorCtr="0"/>
          <a:lstStyle>
            <a:lvl1pPr algn="l">
              <a:defRPr sz="8000">
                <a:solidFill>
                  <a:schemeClr val="bg1"/>
                </a:solidFill>
              </a:defRPr>
            </a:lvl1pPr>
          </a:lstStyle>
          <a:p>
            <a:r>
              <a:rPr lang="fi-FI" noProof="0"/>
              <a:t>Lisää kiitos viesti.</a:t>
            </a:r>
          </a:p>
        </p:txBody>
      </p:sp>
      <p:sp>
        <p:nvSpPr>
          <p:cNvPr id="4" name="Date Placeholder 3">
            <a:extLst>
              <a:ext uri="{FF2B5EF4-FFF2-40B4-BE49-F238E27FC236}">
                <a16:creationId xmlns:a16="http://schemas.microsoft.com/office/drawing/2014/main" id="{B9898F4D-E89B-8263-EB37-8F8B305D4370}"/>
              </a:ext>
            </a:extLst>
          </p:cNvPr>
          <p:cNvSpPr>
            <a:spLocks noGrp="1"/>
          </p:cNvSpPr>
          <p:nvPr>
            <p:ph type="dt" sz="half" idx="10"/>
          </p:nvPr>
        </p:nvSpPr>
        <p:spPr/>
        <p:txBody>
          <a:bodyPr/>
          <a:lstStyle>
            <a:lvl1pPr>
              <a:defRPr>
                <a:noFill/>
              </a:defRPr>
            </a:lvl1pPr>
          </a:lstStyle>
          <a:p>
            <a:fld id="{710B2031-0B38-40AB-88BA-AAB4AE076683}" type="datetime1">
              <a:rPr lang="fi-FI" noProof="0" smtClean="0"/>
              <a:t>16.8.2024</a:t>
            </a:fld>
            <a:endParaRPr lang="fi-FI" noProof="0"/>
          </a:p>
        </p:txBody>
      </p:sp>
      <p:sp>
        <p:nvSpPr>
          <p:cNvPr id="5" name="Footer Placeholder 4">
            <a:extLst>
              <a:ext uri="{FF2B5EF4-FFF2-40B4-BE49-F238E27FC236}">
                <a16:creationId xmlns:a16="http://schemas.microsoft.com/office/drawing/2014/main" id="{AEAB5C31-D7B7-0A4A-9FF1-A8910751F711}"/>
              </a:ext>
            </a:extLst>
          </p:cNvPr>
          <p:cNvSpPr>
            <a:spLocks noGrp="1"/>
          </p:cNvSpPr>
          <p:nvPr>
            <p:ph type="ftr" sz="quarter" idx="11"/>
          </p:nvPr>
        </p:nvSpPr>
        <p:spPr/>
        <p:txBody>
          <a:bodyPr/>
          <a:lstStyle>
            <a:lvl1pPr>
              <a:defRPr>
                <a:noFill/>
              </a:defRPr>
            </a:lvl1pPr>
          </a:lstStyle>
          <a:p>
            <a:r>
              <a:rPr lang="en-US" noProof="0"/>
              <a:t>© Confederation of Finnish Construction Industries RT</a:t>
            </a:r>
            <a:endParaRPr lang="fi-FI" noProof="0"/>
          </a:p>
        </p:txBody>
      </p:sp>
      <p:sp>
        <p:nvSpPr>
          <p:cNvPr id="6" name="Slide Number Placeholder 5">
            <a:extLst>
              <a:ext uri="{FF2B5EF4-FFF2-40B4-BE49-F238E27FC236}">
                <a16:creationId xmlns:a16="http://schemas.microsoft.com/office/drawing/2014/main" id="{92B9B765-A518-625F-2D82-59131FF13DC6}"/>
              </a:ext>
            </a:extLst>
          </p:cNvPr>
          <p:cNvSpPr>
            <a:spLocks noGrp="1"/>
          </p:cNvSpPr>
          <p:nvPr>
            <p:ph type="sldNum" sz="quarter" idx="12"/>
          </p:nvPr>
        </p:nvSpPr>
        <p:spPr/>
        <p:txBody>
          <a:bodyPr/>
          <a:lstStyle>
            <a:lvl1pPr>
              <a:defRPr>
                <a:noFill/>
              </a:defRPr>
            </a:lvl1pPr>
          </a:lstStyle>
          <a:p>
            <a:fld id="{DFD61EF7-2460-4EE9-A031-27FEBC4F9A95}" type="slidenum">
              <a:rPr lang="fi-FI" noProof="0" smtClean="0"/>
              <a:pPr/>
              <a:t>‹#›</a:t>
            </a:fld>
            <a:endParaRPr lang="fi-FI" noProof="0"/>
          </a:p>
        </p:txBody>
      </p:sp>
      <p:sp>
        <p:nvSpPr>
          <p:cNvPr id="7" name="Freeform 5">
            <a:extLst>
              <a:ext uri="{FF2B5EF4-FFF2-40B4-BE49-F238E27FC236}">
                <a16:creationId xmlns:a16="http://schemas.microsoft.com/office/drawing/2014/main" id="{5CD5646D-347F-0693-85B7-82EEFAEE1F74}"/>
              </a:ext>
            </a:extLst>
          </p:cNvPr>
          <p:cNvSpPr>
            <a:spLocks noChangeAspect="1" noEditPoints="1"/>
          </p:cNvSpPr>
          <p:nvPr userDrawn="1"/>
        </p:nvSpPr>
        <p:spPr bwMode="auto">
          <a:xfrm>
            <a:off x="407368" y="333375"/>
            <a:ext cx="2325003" cy="504000"/>
          </a:xfrm>
          <a:custGeom>
            <a:avLst/>
            <a:gdLst>
              <a:gd name="T0" fmla="*/ 11 w 4507"/>
              <a:gd name="T1" fmla="*/ 18 h 1954"/>
              <a:gd name="T2" fmla="*/ 659 w 4507"/>
              <a:gd name="T3" fmla="*/ 297 h 1954"/>
              <a:gd name="T4" fmla="*/ 666 w 4507"/>
              <a:gd name="T5" fmla="*/ 916 h 1954"/>
              <a:gd name="T6" fmla="*/ 347 w 4507"/>
              <a:gd name="T7" fmla="*/ 880 h 1954"/>
              <a:gd name="T8" fmla="*/ 471 w 4507"/>
              <a:gd name="T9" fmla="*/ 675 h 1954"/>
              <a:gd name="T10" fmla="*/ 375 w 4507"/>
              <a:gd name="T11" fmla="*/ 401 h 1954"/>
              <a:gd name="T12" fmla="*/ 1722 w 4507"/>
              <a:gd name="T13" fmla="*/ 26 h 1954"/>
              <a:gd name="T14" fmla="*/ 1804 w 4507"/>
              <a:gd name="T15" fmla="*/ 309 h 1954"/>
              <a:gd name="T16" fmla="*/ 1741 w 4507"/>
              <a:gd name="T17" fmla="*/ 269 h 1954"/>
              <a:gd name="T18" fmla="*/ 1854 w 4507"/>
              <a:gd name="T19" fmla="*/ 788 h 1954"/>
              <a:gd name="T20" fmla="*/ 2410 w 4507"/>
              <a:gd name="T21" fmla="*/ 18 h 1954"/>
              <a:gd name="T22" fmla="*/ 3053 w 4507"/>
              <a:gd name="T23" fmla="*/ 553 h 1954"/>
              <a:gd name="T24" fmla="*/ 3419 w 4507"/>
              <a:gd name="T25" fmla="*/ 539 h 1954"/>
              <a:gd name="T26" fmla="*/ 3595 w 4507"/>
              <a:gd name="T27" fmla="*/ 659 h 1954"/>
              <a:gd name="T28" fmla="*/ 3699 w 4507"/>
              <a:gd name="T29" fmla="*/ 697 h 1954"/>
              <a:gd name="T30" fmla="*/ 3842 w 4507"/>
              <a:gd name="T31" fmla="*/ 595 h 1954"/>
              <a:gd name="T32" fmla="*/ 3700 w 4507"/>
              <a:gd name="T33" fmla="*/ 806 h 1954"/>
              <a:gd name="T34" fmla="*/ 3943 w 4507"/>
              <a:gd name="T35" fmla="*/ 725 h 1954"/>
              <a:gd name="T36" fmla="*/ 4018 w 4507"/>
              <a:gd name="T37" fmla="*/ 689 h 1954"/>
              <a:gd name="T38" fmla="*/ 4124 w 4507"/>
              <a:gd name="T39" fmla="*/ 581 h 1954"/>
              <a:gd name="T40" fmla="*/ 3931 w 4507"/>
              <a:gd name="T41" fmla="*/ 269 h 1954"/>
              <a:gd name="T42" fmla="*/ 4017 w 4507"/>
              <a:gd name="T43" fmla="*/ 6 h 1954"/>
              <a:gd name="T44" fmla="*/ 4117 w 4507"/>
              <a:gd name="T45" fmla="*/ 228 h 1954"/>
              <a:gd name="T46" fmla="*/ 4005 w 4507"/>
              <a:gd name="T47" fmla="*/ 134 h 1954"/>
              <a:gd name="T48" fmla="*/ 4123 w 4507"/>
              <a:gd name="T49" fmla="*/ 383 h 1954"/>
              <a:gd name="T50" fmla="*/ 4174 w 4507"/>
              <a:gd name="T51" fmla="*/ 697 h 1954"/>
              <a:gd name="T52" fmla="*/ 1767 w 4507"/>
              <a:gd name="T53" fmla="*/ 1273 h 1954"/>
              <a:gd name="T54" fmla="*/ 2197 w 4507"/>
              <a:gd name="T55" fmla="*/ 1926 h 1954"/>
              <a:gd name="T56" fmla="*/ 2114 w 4507"/>
              <a:gd name="T57" fmla="*/ 1551 h 1954"/>
              <a:gd name="T58" fmla="*/ 2226 w 4507"/>
              <a:gd name="T59" fmla="*/ 1156 h 1954"/>
              <a:gd name="T60" fmla="*/ 2385 w 4507"/>
              <a:gd name="T61" fmla="*/ 1313 h 1954"/>
              <a:gd name="T62" fmla="*/ 2373 w 4507"/>
              <a:gd name="T63" fmla="*/ 1834 h 1954"/>
              <a:gd name="T64" fmla="*/ 2227 w 4507"/>
              <a:gd name="T65" fmla="*/ 1271 h 1954"/>
              <a:gd name="T66" fmla="*/ 2192 w 4507"/>
              <a:gd name="T67" fmla="*/ 1738 h 1954"/>
              <a:gd name="T68" fmla="*/ 2323 w 4507"/>
              <a:gd name="T69" fmla="*/ 1760 h 1954"/>
              <a:gd name="T70" fmla="*/ 2273 w 4507"/>
              <a:gd name="T71" fmla="*/ 1259 h 1954"/>
              <a:gd name="T72" fmla="*/ 3321 w 4507"/>
              <a:gd name="T73" fmla="*/ 1954 h 1954"/>
              <a:gd name="T74" fmla="*/ 3265 w 4507"/>
              <a:gd name="T75" fmla="*/ 1693 h 1954"/>
              <a:gd name="T76" fmla="*/ 3380 w 4507"/>
              <a:gd name="T77" fmla="*/ 1832 h 1954"/>
              <a:gd name="T78" fmla="*/ 3369 w 4507"/>
              <a:gd name="T79" fmla="*/ 1625 h 1954"/>
              <a:gd name="T80" fmla="*/ 3218 w 4507"/>
              <a:gd name="T81" fmla="*/ 1279 h 1954"/>
              <a:gd name="T82" fmla="*/ 3426 w 4507"/>
              <a:gd name="T83" fmla="*/ 1198 h 1954"/>
              <a:gd name="T84" fmla="*/ 3370 w 4507"/>
              <a:gd name="T85" fmla="*/ 1265 h 1954"/>
              <a:gd name="T86" fmla="*/ 3279 w 4507"/>
              <a:gd name="T87" fmla="*/ 1379 h 1954"/>
              <a:gd name="T88" fmla="*/ 3471 w 4507"/>
              <a:gd name="T89" fmla="*/ 1675 h 1954"/>
              <a:gd name="T90" fmla="*/ 3381 w 4507"/>
              <a:gd name="T91" fmla="*/ 1946 h 1954"/>
              <a:gd name="T92" fmla="*/ 3620 w 4507"/>
              <a:gd name="T93" fmla="*/ 1772 h 1954"/>
              <a:gd name="T94" fmla="*/ 3736 w 4507"/>
              <a:gd name="T95" fmla="*/ 1772 h 1954"/>
              <a:gd name="T96" fmla="*/ 3756 w 4507"/>
              <a:gd name="T97" fmla="*/ 1914 h 1954"/>
              <a:gd name="T98" fmla="*/ 3915 w 4507"/>
              <a:gd name="T99" fmla="*/ 1828 h 1954"/>
              <a:gd name="T100" fmla="*/ 4005 w 4507"/>
              <a:gd name="T101" fmla="*/ 1838 h 1954"/>
              <a:gd name="T102" fmla="*/ 4160 w 4507"/>
              <a:gd name="T103" fmla="*/ 1697 h 1954"/>
              <a:gd name="T104" fmla="*/ 4039 w 4507"/>
              <a:gd name="T105" fmla="*/ 1954 h 1954"/>
              <a:gd name="T106" fmla="*/ 4268 w 4507"/>
              <a:gd name="T107" fmla="*/ 1888 h 1954"/>
              <a:gd name="T108" fmla="*/ 4324 w 4507"/>
              <a:gd name="T109" fmla="*/ 1824 h 1954"/>
              <a:gd name="T110" fmla="*/ 4442 w 4507"/>
              <a:gd name="T111" fmla="*/ 1752 h 1954"/>
              <a:gd name="T112" fmla="*/ 4255 w 4507"/>
              <a:gd name="T113" fmla="*/ 1447 h 1954"/>
              <a:gd name="T114" fmla="*/ 4311 w 4507"/>
              <a:gd name="T115" fmla="*/ 1166 h 1954"/>
              <a:gd name="T116" fmla="*/ 4497 w 4507"/>
              <a:gd name="T117" fmla="*/ 1331 h 1954"/>
              <a:gd name="T118" fmla="*/ 4336 w 4507"/>
              <a:gd name="T119" fmla="*/ 1267 h 1954"/>
              <a:gd name="T120" fmla="*/ 4359 w 4507"/>
              <a:gd name="T121" fmla="*/ 1457 h 1954"/>
              <a:gd name="T122" fmla="*/ 4499 w 4507"/>
              <a:gd name="T123" fmla="*/ 1814 h 1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507" h="1954">
                <a:moveTo>
                  <a:pt x="4307" y="327"/>
                </a:moveTo>
                <a:lnTo>
                  <a:pt x="4377" y="327"/>
                </a:lnTo>
                <a:lnTo>
                  <a:pt x="4377" y="463"/>
                </a:lnTo>
                <a:lnTo>
                  <a:pt x="4307" y="463"/>
                </a:lnTo>
                <a:lnTo>
                  <a:pt x="4307" y="327"/>
                </a:lnTo>
                <a:close/>
                <a:moveTo>
                  <a:pt x="1248" y="18"/>
                </a:moveTo>
                <a:lnTo>
                  <a:pt x="1248" y="473"/>
                </a:lnTo>
                <a:lnTo>
                  <a:pt x="1051" y="473"/>
                </a:lnTo>
                <a:lnTo>
                  <a:pt x="1051" y="1936"/>
                </a:lnTo>
                <a:lnTo>
                  <a:pt x="821" y="1936"/>
                </a:lnTo>
                <a:lnTo>
                  <a:pt x="821" y="473"/>
                </a:lnTo>
                <a:lnTo>
                  <a:pt x="655" y="18"/>
                </a:lnTo>
                <a:lnTo>
                  <a:pt x="1248" y="18"/>
                </a:lnTo>
                <a:close/>
                <a:moveTo>
                  <a:pt x="0" y="1481"/>
                </a:moveTo>
                <a:lnTo>
                  <a:pt x="230" y="1481"/>
                </a:lnTo>
                <a:lnTo>
                  <a:pt x="230" y="1936"/>
                </a:lnTo>
                <a:lnTo>
                  <a:pt x="0" y="1936"/>
                </a:lnTo>
                <a:lnTo>
                  <a:pt x="0" y="1481"/>
                </a:lnTo>
                <a:close/>
                <a:moveTo>
                  <a:pt x="487" y="1186"/>
                </a:moveTo>
                <a:lnTo>
                  <a:pt x="752" y="1936"/>
                </a:lnTo>
                <a:lnTo>
                  <a:pt x="495" y="1936"/>
                </a:lnTo>
                <a:lnTo>
                  <a:pt x="11" y="559"/>
                </a:lnTo>
                <a:lnTo>
                  <a:pt x="11" y="18"/>
                </a:lnTo>
                <a:lnTo>
                  <a:pt x="309" y="18"/>
                </a:lnTo>
                <a:lnTo>
                  <a:pt x="335" y="18"/>
                </a:lnTo>
                <a:lnTo>
                  <a:pt x="359" y="20"/>
                </a:lnTo>
                <a:lnTo>
                  <a:pt x="382" y="24"/>
                </a:lnTo>
                <a:lnTo>
                  <a:pt x="404" y="30"/>
                </a:lnTo>
                <a:lnTo>
                  <a:pt x="426" y="36"/>
                </a:lnTo>
                <a:lnTo>
                  <a:pt x="447" y="44"/>
                </a:lnTo>
                <a:lnTo>
                  <a:pt x="467" y="52"/>
                </a:lnTo>
                <a:lnTo>
                  <a:pt x="476" y="58"/>
                </a:lnTo>
                <a:lnTo>
                  <a:pt x="486" y="62"/>
                </a:lnTo>
                <a:lnTo>
                  <a:pt x="504" y="74"/>
                </a:lnTo>
                <a:lnTo>
                  <a:pt x="521" y="88"/>
                </a:lnTo>
                <a:lnTo>
                  <a:pt x="538" y="102"/>
                </a:lnTo>
                <a:lnTo>
                  <a:pt x="553" y="116"/>
                </a:lnTo>
                <a:lnTo>
                  <a:pt x="569" y="132"/>
                </a:lnTo>
                <a:lnTo>
                  <a:pt x="583" y="150"/>
                </a:lnTo>
                <a:lnTo>
                  <a:pt x="596" y="168"/>
                </a:lnTo>
                <a:lnTo>
                  <a:pt x="609" y="188"/>
                </a:lnTo>
                <a:lnTo>
                  <a:pt x="620" y="208"/>
                </a:lnTo>
                <a:lnTo>
                  <a:pt x="631" y="230"/>
                </a:lnTo>
                <a:lnTo>
                  <a:pt x="641" y="251"/>
                </a:lnTo>
                <a:lnTo>
                  <a:pt x="650" y="273"/>
                </a:lnTo>
                <a:lnTo>
                  <a:pt x="659" y="297"/>
                </a:lnTo>
                <a:lnTo>
                  <a:pt x="666" y="323"/>
                </a:lnTo>
                <a:lnTo>
                  <a:pt x="673" y="349"/>
                </a:lnTo>
                <a:lnTo>
                  <a:pt x="680" y="375"/>
                </a:lnTo>
                <a:lnTo>
                  <a:pt x="685" y="401"/>
                </a:lnTo>
                <a:lnTo>
                  <a:pt x="690" y="429"/>
                </a:lnTo>
                <a:lnTo>
                  <a:pt x="694" y="459"/>
                </a:lnTo>
                <a:lnTo>
                  <a:pt x="697" y="487"/>
                </a:lnTo>
                <a:lnTo>
                  <a:pt x="699" y="517"/>
                </a:lnTo>
                <a:lnTo>
                  <a:pt x="701" y="547"/>
                </a:lnTo>
                <a:lnTo>
                  <a:pt x="702" y="579"/>
                </a:lnTo>
                <a:lnTo>
                  <a:pt x="703" y="611"/>
                </a:lnTo>
                <a:lnTo>
                  <a:pt x="702" y="661"/>
                </a:lnTo>
                <a:lnTo>
                  <a:pt x="701" y="687"/>
                </a:lnTo>
                <a:lnTo>
                  <a:pt x="699" y="711"/>
                </a:lnTo>
                <a:lnTo>
                  <a:pt x="697" y="735"/>
                </a:lnTo>
                <a:lnTo>
                  <a:pt x="695" y="758"/>
                </a:lnTo>
                <a:lnTo>
                  <a:pt x="692" y="782"/>
                </a:lnTo>
                <a:lnTo>
                  <a:pt x="689" y="806"/>
                </a:lnTo>
                <a:lnTo>
                  <a:pt x="685" y="830"/>
                </a:lnTo>
                <a:lnTo>
                  <a:pt x="681" y="852"/>
                </a:lnTo>
                <a:lnTo>
                  <a:pt x="677" y="874"/>
                </a:lnTo>
                <a:lnTo>
                  <a:pt x="672" y="896"/>
                </a:lnTo>
                <a:lnTo>
                  <a:pt x="666" y="916"/>
                </a:lnTo>
                <a:lnTo>
                  <a:pt x="661" y="938"/>
                </a:lnTo>
                <a:lnTo>
                  <a:pt x="655" y="958"/>
                </a:lnTo>
                <a:lnTo>
                  <a:pt x="648" y="976"/>
                </a:lnTo>
                <a:lnTo>
                  <a:pt x="641" y="996"/>
                </a:lnTo>
                <a:lnTo>
                  <a:pt x="634" y="1014"/>
                </a:lnTo>
                <a:lnTo>
                  <a:pt x="626" y="1030"/>
                </a:lnTo>
                <a:lnTo>
                  <a:pt x="618" y="1048"/>
                </a:lnTo>
                <a:lnTo>
                  <a:pt x="609" y="1064"/>
                </a:lnTo>
                <a:lnTo>
                  <a:pt x="600" y="1080"/>
                </a:lnTo>
                <a:lnTo>
                  <a:pt x="591" y="1094"/>
                </a:lnTo>
                <a:lnTo>
                  <a:pt x="581" y="1108"/>
                </a:lnTo>
                <a:lnTo>
                  <a:pt x="571" y="1120"/>
                </a:lnTo>
                <a:lnTo>
                  <a:pt x="559" y="1132"/>
                </a:lnTo>
                <a:lnTo>
                  <a:pt x="548" y="1144"/>
                </a:lnTo>
                <a:lnTo>
                  <a:pt x="537" y="1154"/>
                </a:lnTo>
                <a:lnTo>
                  <a:pt x="525" y="1164"/>
                </a:lnTo>
                <a:lnTo>
                  <a:pt x="513" y="1172"/>
                </a:lnTo>
                <a:lnTo>
                  <a:pt x="500" y="1180"/>
                </a:lnTo>
                <a:lnTo>
                  <a:pt x="487" y="1186"/>
                </a:lnTo>
                <a:close/>
                <a:moveTo>
                  <a:pt x="239" y="391"/>
                </a:moveTo>
                <a:lnTo>
                  <a:pt x="239" y="880"/>
                </a:lnTo>
                <a:lnTo>
                  <a:pt x="337" y="880"/>
                </a:lnTo>
                <a:lnTo>
                  <a:pt x="347" y="880"/>
                </a:lnTo>
                <a:lnTo>
                  <a:pt x="357" y="880"/>
                </a:lnTo>
                <a:lnTo>
                  <a:pt x="367" y="878"/>
                </a:lnTo>
                <a:lnTo>
                  <a:pt x="376" y="874"/>
                </a:lnTo>
                <a:lnTo>
                  <a:pt x="384" y="872"/>
                </a:lnTo>
                <a:lnTo>
                  <a:pt x="392" y="868"/>
                </a:lnTo>
                <a:lnTo>
                  <a:pt x="400" y="862"/>
                </a:lnTo>
                <a:lnTo>
                  <a:pt x="407" y="858"/>
                </a:lnTo>
                <a:lnTo>
                  <a:pt x="413" y="852"/>
                </a:lnTo>
                <a:lnTo>
                  <a:pt x="419" y="844"/>
                </a:lnTo>
                <a:lnTo>
                  <a:pt x="425" y="838"/>
                </a:lnTo>
                <a:lnTo>
                  <a:pt x="430" y="830"/>
                </a:lnTo>
                <a:lnTo>
                  <a:pt x="435" y="822"/>
                </a:lnTo>
                <a:lnTo>
                  <a:pt x="440" y="814"/>
                </a:lnTo>
                <a:lnTo>
                  <a:pt x="444" y="806"/>
                </a:lnTo>
                <a:lnTo>
                  <a:pt x="448" y="796"/>
                </a:lnTo>
                <a:lnTo>
                  <a:pt x="451" y="788"/>
                </a:lnTo>
                <a:lnTo>
                  <a:pt x="454" y="778"/>
                </a:lnTo>
                <a:lnTo>
                  <a:pt x="457" y="768"/>
                </a:lnTo>
                <a:lnTo>
                  <a:pt x="460" y="758"/>
                </a:lnTo>
                <a:lnTo>
                  <a:pt x="464" y="738"/>
                </a:lnTo>
                <a:lnTo>
                  <a:pt x="467" y="717"/>
                </a:lnTo>
                <a:lnTo>
                  <a:pt x="470" y="697"/>
                </a:lnTo>
                <a:lnTo>
                  <a:pt x="471" y="675"/>
                </a:lnTo>
                <a:lnTo>
                  <a:pt x="472" y="655"/>
                </a:lnTo>
                <a:lnTo>
                  <a:pt x="472" y="635"/>
                </a:lnTo>
                <a:lnTo>
                  <a:pt x="472" y="615"/>
                </a:lnTo>
                <a:lnTo>
                  <a:pt x="470" y="593"/>
                </a:lnTo>
                <a:lnTo>
                  <a:pt x="468" y="573"/>
                </a:lnTo>
                <a:lnTo>
                  <a:pt x="464" y="551"/>
                </a:lnTo>
                <a:lnTo>
                  <a:pt x="462" y="541"/>
                </a:lnTo>
                <a:lnTo>
                  <a:pt x="459" y="531"/>
                </a:lnTo>
                <a:lnTo>
                  <a:pt x="457" y="521"/>
                </a:lnTo>
                <a:lnTo>
                  <a:pt x="454" y="511"/>
                </a:lnTo>
                <a:lnTo>
                  <a:pt x="447" y="491"/>
                </a:lnTo>
                <a:lnTo>
                  <a:pt x="443" y="483"/>
                </a:lnTo>
                <a:lnTo>
                  <a:pt x="439" y="473"/>
                </a:lnTo>
                <a:lnTo>
                  <a:pt x="435" y="465"/>
                </a:lnTo>
                <a:lnTo>
                  <a:pt x="430" y="457"/>
                </a:lnTo>
                <a:lnTo>
                  <a:pt x="420" y="441"/>
                </a:lnTo>
                <a:lnTo>
                  <a:pt x="414" y="433"/>
                </a:lnTo>
                <a:lnTo>
                  <a:pt x="408" y="427"/>
                </a:lnTo>
                <a:lnTo>
                  <a:pt x="402" y="421"/>
                </a:lnTo>
                <a:lnTo>
                  <a:pt x="396" y="415"/>
                </a:lnTo>
                <a:lnTo>
                  <a:pt x="389" y="409"/>
                </a:lnTo>
                <a:lnTo>
                  <a:pt x="382" y="405"/>
                </a:lnTo>
                <a:lnTo>
                  <a:pt x="375" y="401"/>
                </a:lnTo>
                <a:lnTo>
                  <a:pt x="367" y="397"/>
                </a:lnTo>
                <a:lnTo>
                  <a:pt x="359" y="395"/>
                </a:lnTo>
                <a:lnTo>
                  <a:pt x="351" y="393"/>
                </a:lnTo>
                <a:lnTo>
                  <a:pt x="333" y="391"/>
                </a:lnTo>
                <a:lnTo>
                  <a:pt x="239" y="391"/>
                </a:lnTo>
                <a:close/>
                <a:moveTo>
                  <a:pt x="1780" y="395"/>
                </a:moveTo>
                <a:lnTo>
                  <a:pt x="1776" y="403"/>
                </a:lnTo>
                <a:lnTo>
                  <a:pt x="1772" y="411"/>
                </a:lnTo>
                <a:lnTo>
                  <a:pt x="1763" y="423"/>
                </a:lnTo>
                <a:lnTo>
                  <a:pt x="1754" y="433"/>
                </a:lnTo>
                <a:lnTo>
                  <a:pt x="1743" y="443"/>
                </a:lnTo>
                <a:lnTo>
                  <a:pt x="1814" y="788"/>
                </a:lnTo>
                <a:lnTo>
                  <a:pt x="1742" y="788"/>
                </a:lnTo>
                <a:lnTo>
                  <a:pt x="1683" y="465"/>
                </a:lnTo>
                <a:lnTo>
                  <a:pt x="1607" y="465"/>
                </a:lnTo>
                <a:lnTo>
                  <a:pt x="1607" y="788"/>
                </a:lnTo>
                <a:lnTo>
                  <a:pt x="1543" y="788"/>
                </a:lnTo>
                <a:lnTo>
                  <a:pt x="1543" y="18"/>
                </a:lnTo>
                <a:lnTo>
                  <a:pt x="1681" y="18"/>
                </a:lnTo>
                <a:lnTo>
                  <a:pt x="1696" y="18"/>
                </a:lnTo>
                <a:lnTo>
                  <a:pt x="1703" y="20"/>
                </a:lnTo>
                <a:lnTo>
                  <a:pt x="1710" y="22"/>
                </a:lnTo>
                <a:lnTo>
                  <a:pt x="1722" y="26"/>
                </a:lnTo>
                <a:lnTo>
                  <a:pt x="1734" y="32"/>
                </a:lnTo>
                <a:lnTo>
                  <a:pt x="1745" y="40"/>
                </a:lnTo>
                <a:lnTo>
                  <a:pt x="1755" y="50"/>
                </a:lnTo>
                <a:lnTo>
                  <a:pt x="1765" y="62"/>
                </a:lnTo>
                <a:lnTo>
                  <a:pt x="1769" y="68"/>
                </a:lnTo>
                <a:lnTo>
                  <a:pt x="1773" y="76"/>
                </a:lnTo>
                <a:lnTo>
                  <a:pt x="1781" y="92"/>
                </a:lnTo>
                <a:lnTo>
                  <a:pt x="1788" y="108"/>
                </a:lnTo>
                <a:lnTo>
                  <a:pt x="1791" y="118"/>
                </a:lnTo>
                <a:lnTo>
                  <a:pt x="1794" y="126"/>
                </a:lnTo>
                <a:lnTo>
                  <a:pt x="1799" y="146"/>
                </a:lnTo>
                <a:lnTo>
                  <a:pt x="1803" y="168"/>
                </a:lnTo>
                <a:lnTo>
                  <a:pt x="1805" y="178"/>
                </a:lnTo>
                <a:lnTo>
                  <a:pt x="1806" y="190"/>
                </a:lnTo>
                <a:lnTo>
                  <a:pt x="1807" y="200"/>
                </a:lnTo>
                <a:lnTo>
                  <a:pt x="1808" y="212"/>
                </a:lnTo>
                <a:lnTo>
                  <a:pt x="1808" y="224"/>
                </a:lnTo>
                <a:lnTo>
                  <a:pt x="1808" y="236"/>
                </a:lnTo>
                <a:lnTo>
                  <a:pt x="1808" y="263"/>
                </a:lnTo>
                <a:lnTo>
                  <a:pt x="1807" y="275"/>
                </a:lnTo>
                <a:lnTo>
                  <a:pt x="1806" y="287"/>
                </a:lnTo>
                <a:lnTo>
                  <a:pt x="1805" y="299"/>
                </a:lnTo>
                <a:lnTo>
                  <a:pt x="1804" y="309"/>
                </a:lnTo>
                <a:lnTo>
                  <a:pt x="1801" y="331"/>
                </a:lnTo>
                <a:lnTo>
                  <a:pt x="1797" y="349"/>
                </a:lnTo>
                <a:lnTo>
                  <a:pt x="1792" y="367"/>
                </a:lnTo>
                <a:lnTo>
                  <a:pt x="1786" y="381"/>
                </a:lnTo>
                <a:lnTo>
                  <a:pt x="1780" y="395"/>
                </a:lnTo>
                <a:close/>
                <a:moveTo>
                  <a:pt x="1678" y="122"/>
                </a:moveTo>
                <a:lnTo>
                  <a:pt x="1607" y="122"/>
                </a:lnTo>
                <a:lnTo>
                  <a:pt x="1607" y="365"/>
                </a:lnTo>
                <a:lnTo>
                  <a:pt x="1678" y="365"/>
                </a:lnTo>
                <a:lnTo>
                  <a:pt x="1686" y="363"/>
                </a:lnTo>
                <a:lnTo>
                  <a:pt x="1694" y="361"/>
                </a:lnTo>
                <a:lnTo>
                  <a:pt x="1700" y="359"/>
                </a:lnTo>
                <a:lnTo>
                  <a:pt x="1707" y="355"/>
                </a:lnTo>
                <a:lnTo>
                  <a:pt x="1712" y="351"/>
                </a:lnTo>
                <a:lnTo>
                  <a:pt x="1717" y="345"/>
                </a:lnTo>
                <a:lnTo>
                  <a:pt x="1722" y="339"/>
                </a:lnTo>
                <a:lnTo>
                  <a:pt x="1726" y="331"/>
                </a:lnTo>
                <a:lnTo>
                  <a:pt x="1730" y="323"/>
                </a:lnTo>
                <a:lnTo>
                  <a:pt x="1733" y="313"/>
                </a:lnTo>
                <a:lnTo>
                  <a:pt x="1736" y="303"/>
                </a:lnTo>
                <a:lnTo>
                  <a:pt x="1738" y="293"/>
                </a:lnTo>
                <a:lnTo>
                  <a:pt x="1740" y="281"/>
                </a:lnTo>
                <a:lnTo>
                  <a:pt x="1741" y="269"/>
                </a:lnTo>
                <a:lnTo>
                  <a:pt x="1742" y="257"/>
                </a:lnTo>
                <a:lnTo>
                  <a:pt x="1742" y="244"/>
                </a:lnTo>
                <a:lnTo>
                  <a:pt x="1742" y="230"/>
                </a:lnTo>
                <a:lnTo>
                  <a:pt x="1742" y="218"/>
                </a:lnTo>
                <a:lnTo>
                  <a:pt x="1740" y="206"/>
                </a:lnTo>
                <a:lnTo>
                  <a:pt x="1739" y="194"/>
                </a:lnTo>
                <a:lnTo>
                  <a:pt x="1737" y="184"/>
                </a:lnTo>
                <a:lnTo>
                  <a:pt x="1734" y="174"/>
                </a:lnTo>
                <a:lnTo>
                  <a:pt x="1731" y="164"/>
                </a:lnTo>
                <a:lnTo>
                  <a:pt x="1728" y="156"/>
                </a:lnTo>
                <a:lnTo>
                  <a:pt x="1723" y="148"/>
                </a:lnTo>
                <a:lnTo>
                  <a:pt x="1719" y="142"/>
                </a:lnTo>
                <a:lnTo>
                  <a:pt x="1713" y="136"/>
                </a:lnTo>
                <a:lnTo>
                  <a:pt x="1708" y="132"/>
                </a:lnTo>
                <a:lnTo>
                  <a:pt x="1701" y="128"/>
                </a:lnTo>
                <a:lnTo>
                  <a:pt x="1694" y="124"/>
                </a:lnTo>
                <a:lnTo>
                  <a:pt x="1686" y="122"/>
                </a:lnTo>
                <a:lnTo>
                  <a:pt x="1678" y="122"/>
                </a:lnTo>
                <a:close/>
                <a:moveTo>
                  <a:pt x="2090" y="788"/>
                </a:moveTo>
                <a:lnTo>
                  <a:pt x="2069" y="635"/>
                </a:lnTo>
                <a:lnTo>
                  <a:pt x="1942" y="635"/>
                </a:lnTo>
                <a:lnTo>
                  <a:pt x="1921" y="788"/>
                </a:lnTo>
                <a:lnTo>
                  <a:pt x="1854" y="788"/>
                </a:lnTo>
                <a:lnTo>
                  <a:pt x="1975" y="18"/>
                </a:lnTo>
                <a:lnTo>
                  <a:pt x="2037" y="18"/>
                </a:lnTo>
                <a:lnTo>
                  <a:pt x="2160" y="788"/>
                </a:lnTo>
                <a:lnTo>
                  <a:pt x="2090" y="788"/>
                </a:lnTo>
                <a:close/>
                <a:moveTo>
                  <a:pt x="2026" y="323"/>
                </a:moveTo>
                <a:lnTo>
                  <a:pt x="2015" y="250"/>
                </a:lnTo>
                <a:lnTo>
                  <a:pt x="2010" y="210"/>
                </a:lnTo>
                <a:lnTo>
                  <a:pt x="2006" y="170"/>
                </a:lnTo>
                <a:lnTo>
                  <a:pt x="2001" y="210"/>
                </a:lnTo>
                <a:lnTo>
                  <a:pt x="1996" y="250"/>
                </a:lnTo>
                <a:lnTo>
                  <a:pt x="1986" y="325"/>
                </a:lnTo>
                <a:lnTo>
                  <a:pt x="1957" y="529"/>
                </a:lnTo>
                <a:lnTo>
                  <a:pt x="2053" y="529"/>
                </a:lnTo>
                <a:lnTo>
                  <a:pt x="2026" y="323"/>
                </a:lnTo>
                <a:close/>
                <a:moveTo>
                  <a:pt x="2419" y="788"/>
                </a:moveTo>
                <a:lnTo>
                  <a:pt x="2323" y="431"/>
                </a:lnTo>
                <a:lnTo>
                  <a:pt x="2285" y="527"/>
                </a:lnTo>
                <a:lnTo>
                  <a:pt x="2285" y="788"/>
                </a:lnTo>
                <a:lnTo>
                  <a:pt x="2220" y="788"/>
                </a:lnTo>
                <a:lnTo>
                  <a:pt x="2220" y="18"/>
                </a:lnTo>
                <a:lnTo>
                  <a:pt x="2285" y="18"/>
                </a:lnTo>
                <a:lnTo>
                  <a:pt x="2285" y="347"/>
                </a:lnTo>
                <a:lnTo>
                  <a:pt x="2410" y="18"/>
                </a:lnTo>
                <a:lnTo>
                  <a:pt x="2492" y="18"/>
                </a:lnTo>
                <a:lnTo>
                  <a:pt x="2363" y="333"/>
                </a:lnTo>
                <a:lnTo>
                  <a:pt x="2498" y="788"/>
                </a:lnTo>
                <a:lnTo>
                  <a:pt x="2419" y="788"/>
                </a:lnTo>
                <a:close/>
                <a:moveTo>
                  <a:pt x="2558" y="788"/>
                </a:moveTo>
                <a:lnTo>
                  <a:pt x="2558" y="18"/>
                </a:lnTo>
                <a:lnTo>
                  <a:pt x="2786" y="18"/>
                </a:lnTo>
                <a:lnTo>
                  <a:pt x="2786" y="126"/>
                </a:lnTo>
                <a:lnTo>
                  <a:pt x="2623" y="126"/>
                </a:lnTo>
                <a:lnTo>
                  <a:pt x="2623" y="341"/>
                </a:lnTo>
                <a:lnTo>
                  <a:pt x="2756" y="341"/>
                </a:lnTo>
                <a:lnTo>
                  <a:pt x="2756" y="445"/>
                </a:lnTo>
                <a:lnTo>
                  <a:pt x="2623" y="445"/>
                </a:lnTo>
                <a:lnTo>
                  <a:pt x="2623" y="683"/>
                </a:lnTo>
                <a:lnTo>
                  <a:pt x="2786" y="683"/>
                </a:lnTo>
                <a:lnTo>
                  <a:pt x="2786" y="788"/>
                </a:lnTo>
                <a:lnTo>
                  <a:pt x="2558" y="788"/>
                </a:lnTo>
                <a:close/>
                <a:moveTo>
                  <a:pt x="2939" y="18"/>
                </a:moveTo>
                <a:lnTo>
                  <a:pt x="3030" y="439"/>
                </a:lnTo>
                <a:lnTo>
                  <a:pt x="3038" y="477"/>
                </a:lnTo>
                <a:lnTo>
                  <a:pt x="3042" y="495"/>
                </a:lnTo>
                <a:lnTo>
                  <a:pt x="3046" y="515"/>
                </a:lnTo>
                <a:lnTo>
                  <a:pt x="3053" y="553"/>
                </a:lnTo>
                <a:lnTo>
                  <a:pt x="3060" y="595"/>
                </a:lnTo>
                <a:lnTo>
                  <a:pt x="3060" y="509"/>
                </a:lnTo>
                <a:lnTo>
                  <a:pt x="3059" y="421"/>
                </a:lnTo>
                <a:lnTo>
                  <a:pt x="3059" y="18"/>
                </a:lnTo>
                <a:lnTo>
                  <a:pt x="3124" y="18"/>
                </a:lnTo>
                <a:lnTo>
                  <a:pt x="3124" y="788"/>
                </a:lnTo>
                <a:lnTo>
                  <a:pt x="3046" y="788"/>
                </a:lnTo>
                <a:lnTo>
                  <a:pt x="2954" y="369"/>
                </a:lnTo>
                <a:lnTo>
                  <a:pt x="2946" y="331"/>
                </a:lnTo>
                <a:lnTo>
                  <a:pt x="2938" y="293"/>
                </a:lnTo>
                <a:lnTo>
                  <a:pt x="2931" y="255"/>
                </a:lnTo>
                <a:lnTo>
                  <a:pt x="2923" y="214"/>
                </a:lnTo>
                <a:lnTo>
                  <a:pt x="2924" y="389"/>
                </a:lnTo>
                <a:lnTo>
                  <a:pt x="2924" y="790"/>
                </a:lnTo>
                <a:lnTo>
                  <a:pt x="2859" y="790"/>
                </a:lnTo>
                <a:lnTo>
                  <a:pt x="2859" y="18"/>
                </a:lnTo>
                <a:lnTo>
                  <a:pt x="2939" y="18"/>
                </a:lnTo>
                <a:close/>
                <a:moveTo>
                  <a:pt x="3306" y="18"/>
                </a:moveTo>
                <a:lnTo>
                  <a:pt x="3396" y="425"/>
                </a:lnTo>
                <a:lnTo>
                  <a:pt x="3404" y="463"/>
                </a:lnTo>
                <a:lnTo>
                  <a:pt x="3408" y="481"/>
                </a:lnTo>
                <a:lnTo>
                  <a:pt x="3412" y="501"/>
                </a:lnTo>
                <a:lnTo>
                  <a:pt x="3419" y="539"/>
                </a:lnTo>
                <a:lnTo>
                  <a:pt x="3426" y="581"/>
                </a:lnTo>
                <a:lnTo>
                  <a:pt x="3426" y="495"/>
                </a:lnTo>
                <a:lnTo>
                  <a:pt x="3426" y="407"/>
                </a:lnTo>
                <a:lnTo>
                  <a:pt x="3426" y="18"/>
                </a:lnTo>
                <a:lnTo>
                  <a:pt x="3491" y="18"/>
                </a:lnTo>
                <a:lnTo>
                  <a:pt x="3491" y="788"/>
                </a:lnTo>
                <a:lnTo>
                  <a:pt x="3412" y="788"/>
                </a:lnTo>
                <a:lnTo>
                  <a:pt x="3320" y="383"/>
                </a:lnTo>
                <a:lnTo>
                  <a:pt x="3312" y="345"/>
                </a:lnTo>
                <a:lnTo>
                  <a:pt x="3305" y="307"/>
                </a:lnTo>
                <a:lnTo>
                  <a:pt x="3297" y="269"/>
                </a:lnTo>
                <a:lnTo>
                  <a:pt x="3290" y="228"/>
                </a:lnTo>
                <a:lnTo>
                  <a:pt x="3290" y="403"/>
                </a:lnTo>
                <a:lnTo>
                  <a:pt x="3290" y="788"/>
                </a:lnTo>
                <a:lnTo>
                  <a:pt x="3226" y="788"/>
                </a:lnTo>
                <a:lnTo>
                  <a:pt x="3226" y="18"/>
                </a:lnTo>
                <a:lnTo>
                  <a:pt x="3306" y="18"/>
                </a:lnTo>
                <a:close/>
                <a:moveTo>
                  <a:pt x="3618" y="735"/>
                </a:moveTo>
                <a:lnTo>
                  <a:pt x="3611" y="719"/>
                </a:lnTo>
                <a:lnTo>
                  <a:pt x="3605" y="701"/>
                </a:lnTo>
                <a:lnTo>
                  <a:pt x="3599" y="681"/>
                </a:lnTo>
                <a:lnTo>
                  <a:pt x="3597" y="669"/>
                </a:lnTo>
                <a:lnTo>
                  <a:pt x="3595" y="659"/>
                </a:lnTo>
                <a:lnTo>
                  <a:pt x="3591" y="635"/>
                </a:lnTo>
                <a:lnTo>
                  <a:pt x="3589" y="609"/>
                </a:lnTo>
                <a:lnTo>
                  <a:pt x="3588" y="595"/>
                </a:lnTo>
                <a:lnTo>
                  <a:pt x="3587" y="581"/>
                </a:lnTo>
                <a:lnTo>
                  <a:pt x="3587" y="549"/>
                </a:lnTo>
                <a:lnTo>
                  <a:pt x="3587" y="18"/>
                </a:lnTo>
                <a:lnTo>
                  <a:pt x="3652" y="18"/>
                </a:lnTo>
                <a:lnTo>
                  <a:pt x="3652" y="543"/>
                </a:lnTo>
                <a:lnTo>
                  <a:pt x="3652" y="563"/>
                </a:lnTo>
                <a:lnTo>
                  <a:pt x="3652" y="581"/>
                </a:lnTo>
                <a:lnTo>
                  <a:pt x="3653" y="597"/>
                </a:lnTo>
                <a:lnTo>
                  <a:pt x="3655" y="611"/>
                </a:lnTo>
                <a:lnTo>
                  <a:pt x="3657" y="625"/>
                </a:lnTo>
                <a:lnTo>
                  <a:pt x="3659" y="637"/>
                </a:lnTo>
                <a:lnTo>
                  <a:pt x="3662" y="649"/>
                </a:lnTo>
                <a:lnTo>
                  <a:pt x="3665" y="659"/>
                </a:lnTo>
                <a:lnTo>
                  <a:pt x="3669" y="667"/>
                </a:lnTo>
                <a:lnTo>
                  <a:pt x="3674" y="675"/>
                </a:lnTo>
                <a:lnTo>
                  <a:pt x="3679" y="683"/>
                </a:lnTo>
                <a:lnTo>
                  <a:pt x="3685" y="689"/>
                </a:lnTo>
                <a:lnTo>
                  <a:pt x="3688" y="691"/>
                </a:lnTo>
                <a:lnTo>
                  <a:pt x="3692" y="693"/>
                </a:lnTo>
                <a:lnTo>
                  <a:pt x="3699" y="697"/>
                </a:lnTo>
                <a:lnTo>
                  <a:pt x="3706" y="699"/>
                </a:lnTo>
                <a:lnTo>
                  <a:pt x="3715" y="699"/>
                </a:lnTo>
                <a:lnTo>
                  <a:pt x="3723" y="699"/>
                </a:lnTo>
                <a:lnTo>
                  <a:pt x="3731" y="697"/>
                </a:lnTo>
                <a:lnTo>
                  <a:pt x="3738" y="693"/>
                </a:lnTo>
                <a:lnTo>
                  <a:pt x="3744" y="689"/>
                </a:lnTo>
                <a:lnTo>
                  <a:pt x="3750" y="683"/>
                </a:lnTo>
                <a:lnTo>
                  <a:pt x="3755" y="675"/>
                </a:lnTo>
                <a:lnTo>
                  <a:pt x="3760" y="667"/>
                </a:lnTo>
                <a:lnTo>
                  <a:pt x="3764" y="659"/>
                </a:lnTo>
                <a:lnTo>
                  <a:pt x="3768" y="649"/>
                </a:lnTo>
                <a:lnTo>
                  <a:pt x="3770" y="637"/>
                </a:lnTo>
                <a:lnTo>
                  <a:pt x="3773" y="625"/>
                </a:lnTo>
                <a:lnTo>
                  <a:pt x="3775" y="613"/>
                </a:lnTo>
                <a:lnTo>
                  <a:pt x="3776" y="597"/>
                </a:lnTo>
                <a:lnTo>
                  <a:pt x="3777" y="581"/>
                </a:lnTo>
                <a:lnTo>
                  <a:pt x="3778" y="563"/>
                </a:lnTo>
                <a:lnTo>
                  <a:pt x="3778" y="543"/>
                </a:lnTo>
                <a:lnTo>
                  <a:pt x="3778" y="18"/>
                </a:lnTo>
                <a:lnTo>
                  <a:pt x="3843" y="18"/>
                </a:lnTo>
                <a:lnTo>
                  <a:pt x="3843" y="549"/>
                </a:lnTo>
                <a:lnTo>
                  <a:pt x="3843" y="581"/>
                </a:lnTo>
                <a:lnTo>
                  <a:pt x="3842" y="595"/>
                </a:lnTo>
                <a:lnTo>
                  <a:pt x="3841" y="609"/>
                </a:lnTo>
                <a:lnTo>
                  <a:pt x="3838" y="635"/>
                </a:lnTo>
                <a:lnTo>
                  <a:pt x="3835" y="659"/>
                </a:lnTo>
                <a:lnTo>
                  <a:pt x="3833" y="669"/>
                </a:lnTo>
                <a:lnTo>
                  <a:pt x="3830" y="681"/>
                </a:lnTo>
                <a:lnTo>
                  <a:pt x="3825" y="701"/>
                </a:lnTo>
                <a:lnTo>
                  <a:pt x="3822" y="709"/>
                </a:lnTo>
                <a:lnTo>
                  <a:pt x="3819" y="719"/>
                </a:lnTo>
                <a:lnTo>
                  <a:pt x="3815" y="727"/>
                </a:lnTo>
                <a:lnTo>
                  <a:pt x="3812" y="735"/>
                </a:lnTo>
                <a:lnTo>
                  <a:pt x="3807" y="744"/>
                </a:lnTo>
                <a:lnTo>
                  <a:pt x="3802" y="752"/>
                </a:lnTo>
                <a:lnTo>
                  <a:pt x="3792" y="766"/>
                </a:lnTo>
                <a:lnTo>
                  <a:pt x="3781" y="778"/>
                </a:lnTo>
                <a:lnTo>
                  <a:pt x="3775" y="784"/>
                </a:lnTo>
                <a:lnTo>
                  <a:pt x="3769" y="788"/>
                </a:lnTo>
                <a:lnTo>
                  <a:pt x="3757" y="796"/>
                </a:lnTo>
                <a:lnTo>
                  <a:pt x="3750" y="800"/>
                </a:lnTo>
                <a:lnTo>
                  <a:pt x="3743" y="802"/>
                </a:lnTo>
                <a:lnTo>
                  <a:pt x="3729" y="806"/>
                </a:lnTo>
                <a:lnTo>
                  <a:pt x="3722" y="806"/>
                </a:lnTo>
                <a:lnTo>
                  <a:pt x="3715" y="806"/>
                </a:lnTo>
                <a:lnTo>
                  <a:pt x="3700" y="806"/>
                </a:lnTo>
                <a:lnTo>
                  <a:pt x="3686" y="802"/>
                </a:lnTo>
                <a:lnTo>
                  <a:pt x="3679" y="800"/>
                </a:lnTo>
                <a:lnTo>
                  <a:pt x="3673" y="796"/>
                </a:lnTo>
                <a:lnTo>
                  <a:pt x="3660" y="788"/>
                </a:lnTo>
                <a:lnTo>
                  <a:pt x="3648" y="778"/>
                </a:lnTo>
                <a:lnTo>
                  <a:pt x="3637" y="766"/>
                </a:lnTo>
                <a:lnTo>
                  <a:pt x="3627" y="750"/>
                </a:lnTo>
                <a:lnTo>
                  <a:pt x="3623" y="742"/>
                </a:lnTo>
                <a:lnTo>
                  <a:pt x="3618" y="735"/>
                </a:lnTo>
                <a:close/>
                <a:moveTo>
                  <a:pt x="4052" y="806"/>
                </a:moveTo>
                <a:lnTo>
                  <a:pt x="4036" y="806"/>
                </a:lnTo>
                <a:lnTo>
                  <a:pt x="4020" y="802"/>
                </a:lnTo>
                <a:lnTo>
                  <a:pt x="4006" y="796"/>
                </a:lnTo>
                <a:lnTo>
                  <a:pt x="4000" y="792"/>
                </a:lnTo>
                <a:lnTo>
                  <a:pt x="3993" y="788"/>
                </a:lnTo>
                <a:lnTo>
                  <a:pt x="3981" y="780"/>
                </a:lnTo>
                <a:lnTo>
                  <a:pt x="3975" y="774"/>
                </a:lnTo>
                <a:lnTo>
                  <a:pt x="3970" y="768"/>
                </a:lnTo>
                <a:lnTo>
                  <a:pt x="3960" y="756"/>
                </a:lnTo>
                <a:lnTo>
                  <a:pt x="3956" y="748"/>
                </a:lnTo>
                <a:lnTo>
                  <a:pt x="3951" y="740"/>
                </a:lnTo>
                <a:lnTo>
                  <a:pt x="3947" y="733"/>
                </a:lnTo>
                <a:lnTo>
                  <a:pt x="3943" y="725"/>
                </a:lnTo>
                <a:lnTo>
                  <a:pt x="3939" y="717"/>
                </a:lnTo>
                <a:lnTo>
                  <a:pt x="3936" y="707"/>
                </a:lnTo>
                <a:lnTo>
                  <a:pt x="3930" y="687"/>
                </a:lnTo>
                <a:lnTo>
                  <a:pt x="3926" y="667"/>
                </a:lnTo>
                <a:lnTo>
                  <a:pt x="3924" y="657"/>
                </a:lnTo>
                <a:lnTo>
                  <a:pt x="3922" y="645"/>
                </a:lnTo>
                <a:lnTo>
                  <a:pt x="3919" y="623"/>
                </a:lnTo>
                <a:lnTo>
                  <a:pt x="3918" y="599"/>
                </a:lnTo>
                <a:lnTo>
                  <a:pt x="3917" y="585"/>
                </a:lnTo>
                <a:lnTo>
                  <a:pt x="3917" y="573"/>
                </a:lnTo>
                <a:lnTo>
                  <a:pt x="3980" y="545"/>
                </a:lnTo>
                <a:lnTo>
                  <a:pt x="3981" y="567"/>
                </a:lnTo>
                <a:lnTo>
                  <a:pt x="3982" y="587"/>
                </a:lnTo>
                <a:lnTo>
                  <a:pt x="3984" y="603"/>
                </a:lnTo>
                <a:lnTo>
                  <a:pt x="3986" y="619"/>
                </a:lnTo>
                <a:lnTo>
                  <a:pt x="3988" y="627"/>
                </a:lnTo>
                <a:lnTo>
                  <a:pt x="3989" y="635"/>
                </a:lnTo>
                <a:lnTo>
                  <a:pt x="3993" y="647"/>
                </a:lnTo>
                <a:lnTo>
                  <a:pt x="3997" y="659"/>
                </a:lnTo>
                <a:lnTo>
                  <a:pt x="4001" y="667"/>
                </a:lnTo>
                <a:lnTo>
                  <a:pt x="4006" y="677"/>
                </a:lnTo>
                <a:lnTo>
                  <a:pt x="4012" y="683"/>
                </a:lnTo>
                <a:lnTo>
                  <a:pt x="4018" y="689"/>
                </a:lnTo>
                <a:lnTo>
                  <a:pt x="4025" y="693"/>
                </a:lnTo>
                <a:lnTo>
                  <a:pt x="4032" y="697"/>
                </a:lnTo>
                <a:lnTo>
                  <a:pt x="4039" y="699"/>
                </a:lnTo>
                <a:lnTo>
                  <a:pt x="4047" y="701"/>
                </a:lnTo>
                <a:lnTo>
                  <a:pt x="4056" y="701"/>
                </a:lnTo>
                <a:lnTo>
                  <a:pt x="4063" y="701"/>
                </a:lnTo>
                <a:lnTo>
                  <a:pt x="4070" y="699"/>
                </a:lnTo>
                <a:lnTo>
                  <a:pt x="4077" y="697"/>
                </a:lnTo>
                <a:lnTo>
                  <a:pt x="4083" y="695"/>
                </a:lnTo>
                <a:lnTo>
                  <a:pt x="4089" y="691"/>
                </a:lnTo>
                <a:lnTo>
                  <a:pt x="4095" y="685"/>
                </a:lnTo>
                <a:lnTo>
                  <a:pt x="4100" y="679"/>
                </a:lnTo>
                <a:lnTo>
                  <a:pt x="4105" y="673"/>
                </a:lnTo>
                <a:lnTo>
                  <a:pt x="4109" y="665"/>
                </a:lnTo>
                <a:lnTo>
                  <a:pt x="4113" y="657"/>
                </a:lnTo>
                <a:lnTo>
                  <a:pt x="4116" y="649"/>
                </a:lnTo>
                <a:lnTo>
                  <a:pt x="4119" y="639"/>
                </a:lnTo>
                <a:lnTo>
                  <a:pt x="4121" y="627"/>
                </a:lnTo>
                <a:lnTo>
                  <a:pt x="4122" y="623"/>
                </a:lnTo>
                <a:lnTo>
                  <a:pt x="4123" y="617"/>
                </a:lnTo>
                <a:lnTo>
                  <a:pt x="4124" y="605"/>
                </a:lnTo>
                <a:lnTo>
                  <a:pt x="4124" y="591"/>
                </a:lnTo>
                <a:lnTo>
                  <a:pt x="4124" y="581"/>
                </a:lnTo>
                <a:lnTo>
                  <a:pt x="4123" y="571"/>
                </a:lnTo>
                <a:lnTo>
                  <a:pt x="4122" y="563"/>
                </a:lnTo>
                <a:lnTo>
                  <a:pt x="4121" y="553"/>
                </a:lnTo>
                <a:lnTo>
                  <a:pt x="4119" y="545"/>
                </a:lnTo>
                <a:lnTo>
                  <a:pt x="4117" y="537"/>
                </a:lnTo>
                <a:lnTo>
                  <a:pt x="4115" y="529"/>
                </a:lnTo>
                <a:lnTo>
                  <a:pt x="4112" y="521"/>
                </a:lnTo>
                <a:lnTo>
                  <a:pt x="4104" y="505"/>
                </a:lnTo>
                <a:lnTo>
                  <a:pt x="4100" y="497"/>
                </a:lnTo>
                <a:lnTo>
                  <a:pt x="4095" y="491"/>
                </a:lnTo>
                <a:lnTo>
                  <a:pt x="4084" y="477"/>
                </a:lnTo>
                <a:lnTo>
                  <a:pt x="4071" y="465"/>
                </a:lnTo>
                <a:lnTo>
                  <a:pt x="4007" y="407"/>
                </a:lnTo>
                <a:lnTo>
                  <a:pt x="3998" y="399"/>
                </a:lnTo>
                <a:lnTo>
                  <a:pt x="3988" y="389"/>
                </a:lnTo>
                <a:lnTo>
                  <a:pt x="3972" y="369"/>
                </a:lnTo>
                <a:lnTo>
                  <a:pt x="3958" y="349"/>
                </a:lnTo>
                <a:lnTo>
                  <a:pt x="3953" y="337"/>
                </a:lnTo>
                <a:lnTo>
                  <a:pt x="3947" y="325"/>
                </a:lnTo>
                <a:lnTo>
                  <a:pt x="3942" y="313"/>
                </a:lnTo>
                <a:lnTo>
                  <a:pt x="3937" y="299"/>
                </a:lnTo>
                <a:lnTo>
                  <a:pt x="3934" y="285"/>
                </a:lnTo>
                <a:lnTo>
                  <a:pt x="3931" y="269"/>
                </a:lnTo>
                <a:lnTo>
                  <a:pt x="3929" y="253"/>
                </a:lnTo>
                <a:lnTo>
                  <a:pt x="3928" y="246"/>
                </a:lnTo>
                <a:lnTo>
                  <a:pt x="3927" y="238"/>
                </a:lnTo>
                <a:lnTo>
                  <a:pt x="3927" y="220"/>
                </a:lnTo>
                <a:lnTo>
                  <a:pt x="3926" y="200"/>
                </a:lnTo>
                <a:lnTo>
                  <a:pt x="3926" y="188"/>
                </a:lnTo>
                <a:lnTo>
                  <a:pt x="3927" y="176"/>
                </a:lnTo>
                <a:lnTo>
                  <a:pt x="3928" y="164"/>
                </a:lnTo>
                <a:lnTo>
                  <a:pt x="3929" y="152"/>
                </a:lnTo>
                <a:lnTo>
                  <a:pt x="3930" y="142"/>
                </a:lnTo>
                <a:lnTo>
                  <a:pt x="3932" y="132"/>
                </a:lnTo>
                <a:lnTo>
                  <a:pt x="3936" y="112"/>
                </a:lnTo>
                <a:lnTo>
                  <a:pt x="3939" y="102"/>
                </a:lnTo>
                <a:lnTo>
                  <a:pt x="3942" y="94"/>
                </a:lnTo>
                <a:lnTo>
                  <a:pt x="3949" y="78"/>
                </a:lnTo>
                <a:lnTo>
                  <a:pt x="3957" y="62"/>
                </a:lnTo>
                <a:lnTo>
                  <a:pt x="3961" y="56"/>
                </a:lnTo>
                <a:lnTo>
                  <a:pt x="3965" y="50"/>
                </a:lnTo>
                <a:lnTo>
                  <a:pt x="3974" y="38"/>
                </a:lnTo>
                <a:lnTo>
                  <a:pt x="3984" y="28"/>
                </a:lnTo>
                <a:lnTo>
                  <a:pt x="3994" y="20"/>
                </a:lnTo>
                <a:lnTo>
                  <a:pt x="4005" y="12"/>
                </a:lnTo>
                <a:lnTo>
                  <a:pt x="4017" y="6"/>
                </a:lnTo>
                <a:lnTo>
                  <a:pt x="4029" y="4"/>
                </a:lnTo>
                <a:lnTo>
                  <a:pt x="4042" y="0"/>
                </a:lnTo>
                <a:lnTo>
                  <a:pt x="4055" y="0"/>
                </a:lnTo>
                <a:lnTo>
                  <a:pt x="4070" y="2"/>
                </a:lnTo>
                <a:lnTo>
                  <a:pt x="4085" y="4"/>
                </a:lnTo>
                <a:lnTo>
                  <a:pt x="4098" y="10"/>
                </a:lnTo>
                <a:lnTo>
                  <a:pt x="4104" y="14"/>
                </a:lnTo>
                <a:lnTo>
                  <a:pt x="4110" y="18"/>
                </a:lnTo>
                <a:lnTo>
                  <a:pt x="4122" y="26"/>
                </a:lnTo>
                <a:lnTo>
                  <a:pt x="4132" y="38"/>
                </a:lnTo>
                <a:lnTo>
                  <a:pt x="4141" y="50"/>
                </a:lnTo>
                <a:lnTo>
                  <a:pt x="4149" y="64"/>
                </a:lnTo>
                <a:lnTo>
                  <a:pt x="4153" y="72"/>
                </a:lnTo>
                <a:lnTo>
                  <a:pt x="4156" y="78"/>
                </a:lnTo>
                <a:lnTo>
                  <a:pt x="4159" y="86"/>
                </a:lnTo>
                <a:lnTo>
                  <a:pt x="4162" y="94"/>
                </a:lnTo>
                <a:lnTo>
                  <a:pt x="4167" y="112"/>
                </a:lnTo>
                <a:lnTo>
                  <a:pt x="4172" y="128"/>
                </a:lnTo>
                <a:lnTo>
                  <a:pt x="4175" y="146"/>
                </a:lnTo>
                <a:lnTo>
                  <a:pt x="4177" y="166"/>
                </a:lnTo>
                <a:lnTo>
                  <a:pt x="4179" y="184"/>
                </a:lnTo>
                <a:lnTo>
                  <a:pt x="4179" y="202"/>
                </a:lnTo>
                <a:lnTo>
                  <a:pt x="4117" y="228"/>
                </a:lnTo>
                <a:lnTo>
                  <a:pt x="4117" y="212"/>
                </a:lnTo>
                <a:lnTo>
                  <a:pt x="4115" y="198"/>
                </a:lnTo>
                <a:lnTo>
                  <a:pt x="4114" y="186"/>
                </a:lnTo>
                <a:lnTo>
                  <a:pt x="4112" y="172"/>
                </a:lnTo>
                <a:lnTo>
                  <a:pt x="4109" y="162"/>
                </a:lnTo>
                <a:lnTo>
                  <a:pt x="4106" y="152"/>
                </a:lnTo>
                <a:lnTo>
                  <a:pt x="4103" y="142"/>
                </a:lnTo>
                <a:lnTo>
                  <a:pt x="4099" y="136"/>
                </a:lnTo>
                <a:lnTo>
                  <a:pt x="4095" y="128"/>
                </a:lnTo>
                <a:lnTo>
                  <a:pt x="4090" y="122"/>
                </a:lnTo>
                <a:lnTo>
                  <a:pt x="4085" y="118"/>
                </a:lnTo>
                <a:lnTo>
                  <a:pt x="4079" y="114"/>
                </a:lnTo>
                <a:lnTo>
                  <a:pt x="4073" y="110"/>
                </a:lnTo>
                <a:lnTo>
                  <a:pt x="4067" y="108"/>
                </a:lnTo>
                <a:lnTo>
                  <a:pt x="4060" y="108"/>
                </a:lnTo>
                <a:lnTo>
                  <a:pt x="4052" y="106"/>
                </a:lnTo>
                <a:lnTo>
                  <a:pt x="4040" y="108"/>
                </a:lnTo>
                <a:lnTo>
                  <a:pt x="4028" y="112"/>
                </a:lnTo>
                <a:lnTo>
                  <a:pt x="4023" y="116"/>
                </a:lnTo>
                <a:lnTo>
                  <a:pt x="4018" y="120"/>
                </a:lnTo>
                <a:lnTo>
                  <a:pt x="4013" y="124"/>
                </a:lnTo>
                <a:lnTo>
                  <a:pt x="4009" y="128"/>
                </a:lnTo>
                <a:lnTo>
                  <a:pt x="4005" y="134"/>
                </a:lnTo>
                <a:lnTo>
                  <a:pt x="4002" y="140"/>
                </a:lnTo>
                <a:lnTo>
                  <a:pt x="3999" y="148"/>
                </a:lnTo>
                <a:lnTo>
                  <a:pt x="3996" y="156"/>
                </a:lnTo>
                <a:lnTo>
                  <a:pt x="3994" y="164"/>
                </a:lnTo>
                <a:lnTo>
                  <a:pt x="3993" y="174"/>
                </a:lnTo>
                <a:lnTo>
                  <a:pt x="3992" y="184"/>
                </a:lnTo>
                <a:lnTo>
                  <a:pt x="3992" y="194"/>
                </a:lnTo>
                <a:lnTo>
                  <a:pt x="3992" y="204"/>
                </a:lnTo>
                <a:lnTo>
                  <a:pt x="3992" y="214"/>
                </a:lnTo>
                <a:lnTo>
                  <a:pt x="3993" y="224"/>
                </a:lnTo>
                <a:lnTo>
                  <a:pt x="3994" y="232"/>
                </a:lnTo>
                <a:lnTo>
                  <a:pt x="3996" y="240"/>
                </a:lnTo>
                <a:lnTo>
                  <a:pt x="3998" y="248"/>
                </a:lnTo>
                <a:lnTo>
                  <a:pt x="4001" y="255"/>
                </a:lnTo>
                <a:lnTo>
                  <a:pt x="4003" y="261"/>
                </a:lnTo>
                <a:lnTo>
                  <a:pt x="4007" y="267"/>
                </a:lnTo>
                <a:lnTo>
                  <a:pt x="4010" y="273"/>
                </a:lnTo>
                <a:lnTo>
                  <a:pt x="4019" y="285"/>
                </a:lnTo>
                <a:lnTo>
                  <a:pt x="4029" y="297"/>
                </a:lnTo>
                <a:lnTo>
                  <a:pt x="4041" y="309"/>
                </a:lnTo>
                <a:lnTo>
                  <a:pt x="4103" y="363"/>
                </a:lnTo>
                <a:lnTo>
                  <a:pt x="4113" y="373"/>
                </a:lnTo>
                <a:lnTo>
                  <a:pt x="4123" y="383"/>
                </a:lnTo>
                <a:lnTo>
                  <a:pt x="4133" y="393"/>
                </a:lnTo>
                <a:lnTo>
                  <a:pt x="4141" y="405"/>
                </a:lnTo>
                <a:lnTo>
                  <a:pt x="4149" y="417"/>
                </a:lnTo>
                <a:lnTo>
                  <a:pt x="4156" y="427"/>
                </a:lnTo>
                <a:lnTo>
                  <a:pt x="4162" y="441"/>
                </a:lnTo>
                <a:lnTo>
                  <a:pt x="4168" y="453"/>
                </a:lnTo>
                <a:lnTo>
                  <a:pt x="4173" y="467"/>
                </a:lnTo>
                <a:lnTo>
                  <a:pt x="4177" y="481"/>
                </a:lnTo>
                <a:lnTo>
                  <a:pt x="4181" y="495"/>
                </a:lnTo>
                <a:lnTo>
                  <a:pt x="4184" y="511"/>
                </a:lnTo>
                <a:lnTo>
                  <a:pt x="4186" y="527"/>
                </a:lnTo>
                <a:lnTo>
                  <a:pt x="4187" y="537"/>
                </a:lnTo>
                <a:lnTo>
                  <a:pt x="4187" y="545"/>
                </a:lnTo>
                <a:lnTo>
                  <a:pt x="4188" y="563"/>
                </a:lnTo>
                <a:lnTo>
                  <a:pt x="4189" y="583"/>
                </a:lnTo>
                <a:lnTo>
                  <a:pt x="4188" y="609"/>
                </a:lnTo>
                <a:lnTo>
                  <a:pt x="4186" y="633"/>
                </a:lnTo>
                <a:lnTo>
                  <a:pt x="4185" y="645"/>
                </a:lnTo>
                <a:lnTo>
                  <a:pt x="4183" y="655"/>
                </a:lnTo>
                <a:lnTo>
                  <a:pt x="4181" y="667"/>
                </a:lnTo>
                <a:lnTo>
                  <a:pt x="4179" y="677"/>
                </a:lnTo>
                <a:lnTo>
                  <a:pt x="4177" y="687"/>
                </a:lnTo>
                <a:lnTo>
                  <a:pt x="4174" y="697"/>
                </a:lnTo>
                <a:lnTo>
                  <a:pt x="4167" y="715"/>
                </a:lnTo>
                <a:lnTo>
                  <a:pt x="4164" y="723"/>
                </a:lnTo>
                <a:lnTo>
                  <a:pt x="4160" y="733"/>
                </a:lnTo>
                <a:lnTo>
                  <a:pt x="4152" y="746"/>
                </a:lnTo>
                <a:lnTo>
                  <a:pt x="4147" y="754"/>
                </a:lnTo>
                <a:lnTo>
                  <a:pt x="4142" y="760"/>
                </a:lnTo>
                <a:lnTo>
                  <a:pt x="4137" y="766"/>
                </a:lnTo>
                <a:lnTo>
                  <a:pt x="4132" y="772"/>
                </a:lnTo>
                <a:lnTo>
                  <a:pt x="4121" y="782"/>
                </a:lnTo>
                <a:lnTo>
                  <a:pt x="4109" y="790"/>
                </a:lnTo>
                <a:lnTo>
                  <a:pt x="4096" y="798"/>
                </a:lnTo>
                <a:lnTo>
                  <a:pt x="4082" y="802"/>
                </a:lnTo>
                <a:lnTo>
                  <a:pt x="4075" y="804"/>
                </a:lnTo>
                <a:lnTo>
                  <a:pt x="4068" y="804"/>
                </a:lnTo>
                <a:lnTo>
                  <a:pt x="4052" y="806"/>
                </a:lnTo>
                <a:close/>
                <a:moveTo>
                  <a:pt x="1669" y="1273"/>
                </a:moveTo>
                <a:lnTo>
                  <a:pt x="1669" y="1936"/>
                </a:lnTo>
                <a:lnTo>
                  <a:pt x="1604" y="1936"/>
                </a:lnTo>
                <a:lnTo>
                  <a:pt x="1604" y="1273"/>
                </a:lnTo>
                <a:lnTo>
                  <a:pt x="1506" y="1273"/>
                </a:lnTo>
                <a:lnTo>
                  <a:pt x="1506" y="1166"/>
                </a:lnTo>
                <a:lnTo>
                  <a:pt x="1767" y="1166"/>
                </a:lnTo>
                <a:lnTo>
                  <a:pt x="1767" y="1273"/>
                </a:lnTo>
                <a:lnTo>
                  <a:pt x="1669" y="1273"/>
                </a:lnTo>
                <a:close/>
                <a:moveTo>
                  <a:pt x="1832" y="1936"/>
                </a:moveTo>
                <a:lnTo>
                  <a:pt x="1832" y="1166"/>
                </a:lnTo>
                <a:lnTo>
                  <a:pt x="2060" y="1166"/>
                </a:lnTo>
                <a:lnTo>
                  <a:pt x="2060" y="1273"/>
                </a:lnTo>
                <a:lnTo>
                  <a:pt x="1897" y="1273"/>
                </a:lnTo>
                <a:lnTo>
                  <a:pt x="1897" y="1489"/>
                </a:lnTo>
                <a:lnTo>
                  <a:pt x="2030" y="1489"/>
                </a:lnTo>
                <a:lnTo>
                  <a:pt x="2030" y="1593"/>
                </a:lnTo>
                <a:lnTo>
                  <a:pt x="1897" y="1593"/>
                </a:lnTo>
                <a:lnTo>
                  <a:pt x="1897" y="1828"/>
                </a:lnTo>
                <a:lnTo>
                  <a:pt x="2060" y="1828"/>
                </a:lnTo>
                <a:lnTo>
                  <a:pt x="2060" y="1936"/>
                </a:lnTo>
                <a:lnTo>
                  <a:pt x="1832" y="1936"/>
                </a:lnTo>
                <a:close/>
                <a:moveTo>
                  <a:pt x="2260" y="1954"/>
                </a:moveTo>
                <a:lnTo>
                  <a:pt x="2251" y="1954"/>
                </a:lnTo>
                <a:lnTo>
                  <a:pt x="2242" y="1952"/>
                </a:lnTo>
                <a:lnTo>
                  <a:pt x="2234" y="1950"/>
                </a:lnTo>
                <a:lnTo>
                  <a:pt x="2226" y="1948"/>
                </a:lnTo>
                <a:lnTo>
                  <a:pt x="2218" y="1944"/>
                </a:lnTo>
                <a:lnTo>
                  <a:pt x="2211" y="1938"/>
                </a:lnTo>
                <a:lnTo>
                  <a:pt x="2204" y="1932"/>
                </a:lnTo>
                <a:lnTo>
                  <a:pt x="2197" y="1926"/>
                </a:lnTo>
                <a:lnTo>
                  <a:pt x="2190" y="1920"/>
                </a:lnTo>
                <a:lnTo>
                  <a:pt x="2184" y="1912"/>
                </a:lnTo>
                <a:lnTo>
                  <a:pt x="2178" y="1902"/>
                </a:lnTo>
                <a:lnTo>
                  <a:pt x="2172" y="1892"/>
                </a:lnTo>
                <a:lnTo>
                  <a:pt x="2166" y="1882"/>
                </a:lnTo>
                <a:lnTo>
                  <a:pt x="2161" y="1872"/>
                </a:lnTo>
                <a:lnTo>
                  <a:pt x="2156" y="1860"/>
                </a:lnTo>
                <a:lnTo>
                  <a:pt x="2151" y="1846"/>
                </a:lnTo>
                <a:lnTo>
                  <a:pt x="2147" y="1834"/>
                </a:lnTo>
                <a:lnTo>
                  <a:pt x="2143" y="1820"/>
                </a:lnTo>
                <a:lnTo>
                  <a:pt x="2139" y="1804"/>
                </a:lnTo>
                <a:lnTo>
                  <a:pt x="2135" y="1788"/>
                </a:lnTo>
                <a:lnTo>
                  <a:pt x="2132" y="1772"/>
                </a:lnTo>
                <a:lnTo>
                  <a:pt x="2129" y="1756"/>
                </a:lnTo>
                <a:lnTo>
                  <a:pt x="2126" y="1738"/>
                </a:lnTo>
                <a:lnTo>
                  <a:pt x="2124" y="1720"/>
                </a:lnTo>
                <a:lnTo>
                  <a:pt x="2121" y="1701"/>
                </a:lnTo>
                <a:lnTo>
                  <a:pt x="2120" y="1681"/>
                </a:lnTo>
                <a:lnTo>
                  <a:pt x="2118" y="1661"/>
                </a:lnTo>
                <a:lnTo>
                  <a:pt x="2117" y="1641"/>
                </a:lnTo>
                <a:lnTo>
                  <a:pt x="2115" y="1597"/>
                </a:lnTo>
                <a:lnTo>
                  <a:pt x="2114" y="1575"/>
                </a:lnTo>
                <a:lnTo>
                  <a:pt x="2114" y="1551"/>
                </a:lnTo>
                <a:lnTo>
                  <a:pt x="2115" y="1505"/>
                </a:lnTo>
                <a:lnTo>
                  <a:pt x="2117" y="1461"/>
                </a:lnTo>
                <a:lnTo>
                  <a:pt x="2118" y="1441"/>
                </a:lnTo>
                <a:lnTo>
                  <a:pt x="2120" y="1421"/>
                </a:lnTo>
                <a:lnTo>
                  <a:pt x="2124" y="1383"/>
                </a:lnTo>
                <a:lnTo>
                  <a:pt x="2126" y="1363"/>
                </a:lnTo>
                <a:lnTo>
                  <a:pt x="2129" y="1347"/>
                </a:lnTo>
                <a:lnTo>
                  <a:pt x="2135" y="1313"/>
                </a:lnTo>
                <a:lnTo>
                  <a:pt x="2139" y="1297"/>
                </a:lnTo>
                <a:lnTo>
                  <a:pt x="2143" y="1283"/>
                </a:lnTo>
                <a:lnTo>
                  <a:pt x="2147" y="1269"/>
                </a:lnTo>
                <a:lnTo>
                  <a:pt x="2151" y="1255"/>
                </a:lnTo>
                <a:lnTo>
                  <a:pt x="2156" y="1243"/>
                </a:lnTo>
                <a:lnTo>
                  <a:pt x="2161" y="1231"/>
                </a:lnTo>
                <a:lnTo>
                  <a:pt x="2166" y="1220"/>
                </a:lnTo>
                <a:lnTo>
                  <a:pt x="2172" y="1210"/>
                </a:lnTo>
                <a:lnTo>
                  <a:pt x="2178" y="1200"/>
                </a:lnTo>
                <a:lnTo>
                  <a:pt x="2184" y="1192"/>
                </a:lnTo>
                <a:lnTo>
                  <a:pt x="2197" y="1176"/>
                </a:lnTo>
                <a:lnTo>
                  <a:pt x="2204" y="1170"/>
                </a:lnTo>
                <a:lnTo>
                  <a:pt x="2211" y="1164"/>
                </a:lnTo>
                <a:lnTo>
                  <a:pt x="2218" y="1160"/>
                </a:lnTo>
                <a:lnTo>
                  <a:pt x="2226" y="1156"/>
                </a:lnTo>
                <a:lnTo>
                  <a:pt x="2234" y="1152"/>
                </a:lnTo>
                <a:lnTo>
                  <a:pt x="2242" y="1150"/>
                </a:lnTo>
                <a:lnTo>
                  <a:pt x="2251" y="1148"/>
                </a:lnTo>
                <a:lnTo>
                  <a:pt x="2260" y="1148"/>
                </a:lnTo>
                <a:lnTo>
                  <a:pt x="2268" y="1148"/>
                </a:lnTo>
                <a:lnTo>
                  <a:pt x="2277" y="1150"/>
                </a:lnTo>
                <a:lnTo>
                  <a:pt x="2285" y="1152"/>
                </a:lnTo>
                <a:lnTo>
                  <a:pt x="2293" y="1156"/>
                </a:lnTo>
                <a:lnTo>
                  <a:pt x="2301" y="1160"/>
                </a:lnTo>
                <a:lnTo>
                  <a:pt x="2308" y="1164"/>
                </a:lnTo>
                <a:lnTo>
                  <a:pt x="2316" y="1170"/>
                </a:lnTo>
                <a:lnTo>
                  <a:pt x="2323" y="1176"/>
                </a:lnTo>
                <a:lnTo>
                  <a:pt x="2329" y="1184"/>
                </a:lnTo>
                <a:lnTo>
                  <a:pt x="2336" y="1192"/>
                </a:lnTo>
                <a:lnTo>
                  <a:pt x="2342" y="1200"/>
                </a:lnTo>
                <a:lnTo>
                  <a:pt x="2348" y="1210"/>
                </a:lnTo>
                <a:lnTo>
                  <a:pt x="2353" y="1220"/>
                </a:lnTo>
                <a:lnTo>
                  <a:pt x="2359" y="1229"/>
                </a:lnTo>
                <a:lnTo>
                  <a:pt x="2364" y="1241"/>
                </a:lnTo>
                <a:lnTo>
                  <a:pt x="2368" y="1255"/>
                </a:lnTo>
                <a:lnTo>
                  <a:pt x="2377" y="1283"/>
                </a:lnTo>
                <a:lnTo>
                  <a:pt x="2381" y="1297"/>
                </a:lnTo>
                <a:lnTo>
                  <a:pt x="2385" y="1313"/>
                </a:lnTo>
                <a:lnTo>
                  <a:pt x="2391" y="1345"/>
                </a:lnTo>
                <a:lnTo>
                  <a:pt x="2394" y="1363"/>
                </a:lnTo>
                <a:lnTo>
                  <a:pt x="2396" y="1381"/>
                </a:lnTo>
                <a:lnTo>
                  <a:pt x="2398" y="1401"/>
                </a:lnTo>
                <a:lnTo>
                  <a:pt x="2400" y="1421"/>
                </a:lnTo>
                <a:lnTo>
                  <a:pt x="2402" y="1441"/>
                </a:lnTo>
                <a:lnTo>
                  <a:pt x="2403" y="1461"/>
                </a:lnTo>
                <a:lnTo>
                  <a:pt x="2404" y="1483"/>
                </a:lnTo>
                <a:lnTo>
                  <a:pt x="2405" y="1505"/>
                </a:lnTo>
                <a:lnTo>
                  <a:pt x="2405" y="1527"/>
                </a:lnTo>
                <a:lnTo>
                  <a:pt x="2406" y="1551"/>
                </a:lnTo>
                <a:lnTo>
                  <a:pt x="2405" y="1597"/>
                </a:lnTo>
                <a:lnTo>
                  <a:pt x="2403" y="1641"/>
                </a:lnTo>
                <a:lnTo>
                  <a:pt x="2402" y="1663"/>
                </a:lnTo>
                <a:lnTo>
                  <a:pt x="2400" y="1683"/>
                </a:lnTo>
                <a:lnTo>
                  <a:pt x="2396" y="1720"/>
                </a:lnTo>
                <a:lnTo>
                  <a:pt x="2394" y="1738"/>
                </a:lnTo>
                <a:lnTo>
                  <a:pt x="2391" y="1756"/>
                </a:lnTo>
                <a:lnTo>
                  <a:pt x="2388" y="1772"/>
                </a:lnTo>
                <a:lnTo>
                  <a:pt x="2385" y="1790"/>
                </a:lnTo>
                <a:lnTo>
                  <a:pt x="2381" y="1804"/>
                </a:lnTo>
                <a:lnTo>
                  <a:pt x="2377" y="1820"/>
                </a:lnTo>
                <a:lnTo>
                  <a:pt x="2373" y="1834"/>
                </a:lnTo>
                <a:lnTo>
                  <a:pt x="2368" y="1846"/>
                </a:lnTo>
                <a:lnTo>
                  <a:pt x="2364" y="1860"/>
                </a:lnTo>
                <a:lnTo>
                  <a:pt x="2359" y="1872"/>
                </a:lnTo>
                <a:lnTo>
                  <a:pt x="2353" y="1882"/>
                </a:lnTo>
                <a:lnTo>
                  <a:pt x="2348" y="1894"/>
                </a:lnTo>
                <a:lnTo>
                  <a:pt x="2342" y="1902"/>
                </a:lnTo>
                <a:lnTo>
                  <a:pt x="2336" y="1912"/>
                </a:lnTo>
                <a:lnTo>
                  <a:pt x="2329" y="1920"/>
                </a:lnTo>
                <a:lnTo>
                  <a:pt x="2323" y="1926"/>
                </a:lnTo>
                <a:lnTo>
                  <a:pt x="2316" y="1934"/>
                </a:lnTo>
                <a:lnTo>
                  <a:pt x="2308" y="1938"/>
                </a:lnTo>
                <a:lnTo>
                  <a:pt x="2301" y="1944"/>
                </a:lnTo>
                <a:lnTo>
                  <a:pt x="2293" y="1948"/>
                </a:lnTo>
                <a:lnTo>
                  <a:pt x="2285" y="1950"/>
                </a:lnTo>
                <a:lnTo>
                  <a:pt x="2277" y="1952"/>
                </a:lnTo>
                <a:lnTo>
                  <a:pt x="2268" y="1954"/>
                </a:lnTo>
                <a:lnTo>
                  <a:pt x="2260" y="1954"/>
                </a:lnTo>
                <a:close/>
                <a:moveTo>
                  <a:pt x="2260" y="1257"/>
                </a:moveTo>
                <a:lnTo>
                  <a:pt x="2251" y="1257"/>
                </a:lnTo>
                <a:lnTo>
                  <a:pt x="2246" y="1259"/>
                </a:lnTo>
                <a:lnTo>
                  <a:pt x="2242" y="1259"/>
                </a:lnTo>
                <a:lnTo>
                  <a:pt x="2234" y="1265"/>
                </a:lnTo>
                <a:lnTo>
                  <a:pt x="2227" y="1271"/>
                </a:lnTo>
                <a:lnTo>
                  <a:pt x="2223" y="1275"/>
                </a:lnTo>
                <a:lnTo>
                  <a:pt x="2220" y="1281"/>
                </a:lnTo>
                <a:lnTo>
                  <a:pt x="2216" y="1287"/>
                </a:lnTo>
                <a:lnTo>
                  <a:pt x="2213" y="1293"/>
                </a:lnTo>
                <a:lnTo>
                  <a:pt x="2210" y="1299"/>
                </a:lnTo>
                <a:lnTo>
                  <a:pt x="2207" y="1307"/>
                </a:lnTo>
                <a:lnTo>
                  <a:pt x="2201" y="1323"/>
                </a:lnTo>
                <a:lnTo>
                  <a:pt x="2199" y="1331"/>
                </a:lnTo>
                <a:lnTo>
                  <a:pt x="2196" y="1341"/>
                </a:lnTo>
                <a:lnTo>
                  <a:pt x="2192" y="1363"/>
                </a:lnTo>
                <a:lnTo>
                  <a:pt x="2188" y="1387"/>
                </a:lnTo>
                <a:lnTo>
                  <a:pt x="2187" y="1399"/>
                </a:lnTo>
                <a:lnTo>
                  <a:pt x="2185" y="1413"/>
                </a:lnTo>
                <a:lnTo>
                  <a:pt x="2183" y="1443"/>
                </a:lnTo>
                <a:lnTo>
                  <a:pt x="2181" y="1477"/>
                </a:lnTo>
                <a:lnTo>
                  <a:pt x="2180" y="1513"/>
                </a:lnTo>
                <a:lnTo>
                  <a:pt x="2180" y="1551"/>
                </a:lnTo>
                <a:lnTo>
                  <a:pt x="2180" y="1591"/>
                </a:lnTo>
                <a:lnTo>
                  <a:pt x="2181" y="1627"/>
                </a:lnTo>
                <a:lnTo>
                  <a:pt x="2183" y="1659"/>
                </a:lnTo>
                <a:lnTo>
                  <a:pt x="2185" y="1689"/>
                </a:lnTo>
                <a:lnTo>
                  <a:pt x="2188" y="1714"/>
                </a:lnTo>
                <a:lnTo>
                  <a:pt x="2192" y="1738"/>
                </a:lnTo>
                <a:lnTo>
                  <a:pt x="2196" y="1760"/>
                </a:lnTo>
                <a:lnTo>
                  <a:pt x="2201" y="1780"/>
                </a:lnTo>
                <a:lnTo>
                  <a:pt x="2207" y="1796"/>
                </a:lnTo>
                <a:lnTo>
                  <a:pt x="2213" y="1810"/>
                </a:lnTo>
                <a:lnTo>
                  <a:pt x="2220" y="1820"/>
                </a:lnTo>
                <a:lnTo>
                  <a:pt x="2227" y="1830"/>
                </a:lnTo>
                <a:lnTo>
                  <a:pt x="2234" y="1836"/>
                </a:lnTo>
                <a:lnTo>
                  <a:pt x="2242" y="1842"/>
                </a:lnTo>
                <a:lnTo>
                  <a:pt x="2251" y="1844"/>
                </a:lnTo>
                <a:lnTo>
                  <a:pt x="2260" y="1846"/>
                </a:lnTo>
                <a:lnTo>
                  <a:pt x="2269" y="1844"/>
                </a:lnTo>
                <a:lnTo>
                  <a:pt x="2273" y="1844"/>
                </a:lnTo>
                <a:lnTo>
                  <a:pt x="2277" y="1842"/>
                </a:lnTo>
                <a:lnTo>
                  <a:pt x="2285" y="1836"/>
                </a:lnTo>
                <a:lnTo>
                  <a:pt x="2293" y="1830"/>
                </a:lnTo>
                <a:lnTo>
                  <a:pt x="2296" y="1826"/>
                </a:lnTo>
                <a:lnTo>
                  <a:pt x="2300" y="1820"/>
                </a:lnTo>
                <a:lnTo>
                  <a:pt x="2306" y="1808"/>
                </a:lnTo>
                <a:lnTo>
                  <a:pt x="2309" y="1802"/>
                </a:lnTo>
                <a:lnTo>
                  <a:pt x="2312" y="1796"/>
                </a:lnTo>
                <a:lnTo>
                  <a:pt x="2318" y="1778"/>
                </a:lnTo>
                <a:lnTo>
                  <a:pt x="2320" y="1770"/>
                </a:lnTo>
                <a:lnTo>
                  <a:pt x="2323" y="1760"/>
                </a:lnTo>
                <a:lnTo>
                  <a:pt x="2327" y="1738"/>
                </a:lnTo>
                <a:lnTo>
                  <a:pt x="2331" y="1714"/>
                </a:lnTo>
                <a:lnTo>
                  <a:pt x="2332" y="1703"/>
                </a:lnTo>
                <a:lnTo>
                  <a:pt x="2334" y="1689"/>
                </a:lnTo>
                <a:lnTo>
                  <a:pt x="2336" y="1659"/>
                </a:lnTo>
                <a:lnTo>
                  <a:pt x="2338" y="1625"/>
                </a:lnTo>
                <a:lnTo>
                  <a:pt x="2339" y="1591"/>
                </a:lnTo>
                <a:lnTo>
                  <a:pt x="2340" y="1551"/>
                </a:lnTo>
                <a:lnTo>
                  <a:pt x="2339" y="1513"/>
                </a:lnTo>
                <a:lnTo>
                  <a:pt x="2338" y="1477"/>
                </a:lnTo>
                <a:lnTo>
                  <a:pt x="2336" y="1443"/>
                </a:lnTo>
                <a:lnTo>
                  <a:pt x="2334" y="1415"/>
                </a:lnTo>
                <a:lnTo>
                  <a:pt x="2331" y="1387"/>
                </a:lnTo>
                <a:lnTo>
                  <a:pt x="2327" y="1363"/>
                </a:lnTo>
                <a:lnTo>
                  <a:pt x="2323" y="1341"/>
                </a:lnTo>
                <a:lnTo>
                  <a:pt x="2318" y="1323"/>
                </a:lnTo>
                <a:lnTo>
                  <a:pt x="2312" y="1307"/>
                </a:lnTo>
                <a:lnTo>
                  <a:pt x="2306" y="1293"/>
                </a:lnTo>
                <a:lnTo>
                  <a:pt x="2300" y="1281"/>
                </a:lnTo>
                <a:lnTo>
                  <a:pt x="2293" y="1271"/>
                </a:lnTo>
                <a:lnTo>
                  <a:pt x="2285" y="1265"/>
                </a:lnTo>
                <a:lnTo>
                  <a:pt x="2277" y="1259"/>
                </a:lnTo>
                <a:lnTo>
                  <a:pt x="2273" y="1259"/>
                </a:lnTo>
                <a:lnTo>
                  <a:pt x="2269" y="1257"/>
                </a:lnTo>
                <a:lnTo>
                  <a:pt x="2260" y="1257"/>
                </a:lnTo>
                <a:close/>
                <a:moveTo>
                  <a:pt x="2485" y="1936"/>
                </a:moveTo>
                <a:lnTo>
                  <a:pt x="2485" y="1166"/>
                </a:lnTo>
                <a:lnTo>
                  <a:pt x="2549" y="1166"/>
                </a:lnTo>
                <a:lnTo>
                  <a:pt x="2549" y="1828"/>
                </a:lnTo>
                <a:lnTo>
                  <a:pt x="2709" y="1828"/>
                </a:lnTo>
                <a:lnTo>
                  <a:pt x="2709" y="1936"/>
                </a:lnTo>
                <a:lnTo>
                  <a:pt x="2485" y="1936"/>
                </a:lnTo>
                <a:close/>
                <a:moveTo>
                  <a:pt x="2769" y="1936"/>
                </a:moveTo>
                <a:lnTo>
                  <a:pt x="2769" y="1166"/>
                </a:lnTo>
                <a:lnTo>
                  <a:pt x="2835" y="1166"/>
                </a:lnTo>
                <a:lnTo>
                  <a:pt x="2835" y="1828"/>
                </a:lnTo>
                <a:lnTo>
                  <a:pt x="2994" y="1828"/>
                </a:lnTo>
                <a:lnTo>
                  <a:pt x="2994" y="1936"/>
                </a:lnTo>
                <a:lnTo>
                  <a:pt x="2769" y="1936"/>
                </a:lnTo>
                <a:close/>
                <a:moveTo>
                  <a:pt x="3055" y="1166"/>
                </a:moveTo>
                <a:lnTo>
                  <a:pt x="3120" y="1166"/>
                </a:lnTo>
                <a:lnTo>
                  <a:pt x="3120" y="1936"/>
                </a:lnTo>
                <a:lnTo>
                  <a:pt x="3055" y="1936"/>
                </a:lnTo>
                <a:lnTo>
                  <a:pt x="3055" y="1166"/>
                </a:lnTo>
                <a:close/>
                <a:moveTo>
                  <a:pt x="3337" y="1954"/>
                </a:moveTo>
                <a:lnTo>
                  <a:pt x="3321" y="1954"/>
                </a:lnTo>
                <a:lnTo>
                  <a:pt x="3305" y="1950"/>
                </a:lnTo>
                <a:lnTo>
                  <a:pt x="3291" y="1944"/>
                </a:lnTo>
                <a:lnTo>
                  <a:pt x="3284" y="1940"/>
                </a:lnTo>
                <a:lnTo>
                  <a:pt x="3278" y="1936"/>
                </a:lnTo>
                <a:lnTo>
                  <a:pt x="3266" y="1928"/>
                </a:lnTo>
                <a:lnTo>
                  <a:pt x="3260" y="1922"/>
                </a:lnTo>
                <a:lnTo>
                  <a:pt x="3255" y="1916"/>
                </a:lnTo>
                <a:lnTo>
                  <a:pt x="3245" y="1902"/>
                </a:lnTo>
                <a:lnTo>
                  <a:pt x="3241" y="1896"/>
                </a:lnTo>
                <a:lnTo>
                  <a:pt x="3236" y="1888"/>
                </a:lnTo>
                <a:lnTo>
                  <a:pt x="3232" y="1880"/>
                </a:lnTo>
                <a:lnTo>
                  <a:pt x="3229" y="1872"/>
                </a:lnTo>
                <a:lnTo>
                  <a:pt x="3225" y="1864"/>
                </a:lnTo>
                <a:lnTo>
                  <a:pt x="3222" y="1854"/>
                </a:lnTo>
                <a:lnTo>
                  <a:pt x="3216" y="1834"/>
                </a:lnTo>
                <a:lnTo>
                  <a:pt x="3211" y="1814"/>
                </a:lnTo>
                <a:lnTo>
                  <a:pt x="3210" y="1804"/>
                </a:lnTo>
                <a:lnTo>
                  <a:pt x="3208" y="1792"/>
                </a:lnTo>
                <a:lnTo>
                  <a:pt x="3205" y="1770"/>
                </a:lnTo>
                <a:lnTo>
                  <a:pt x="3203" y="1746"/>
                </a:lnTo>
                <a:lnTo>
                  <a:pt x="3203" y="1732"/>
                </a:lnTo>
                <a:lnTo>
                  <a:pt x="3203" y="1720"/>
                </a:lnTo>
                <a:lnTo>
                  <a:pt x="3265" y="1693"/>
                </a:lnTo>
                <a:lnTo>
                  <a:pt x="3266" y="1714"/>
                </a:lnTo>
                <a:lnTo>
                  <a:pt x="3267" y="1734"/>
                </a:lnTo>
                <a:lnTo>
                  <a:pt x="3269" y="1750"/>
                </a:lnTo>
                <a:lnTo>
                  <a:pt x="3271" y="1766"/>
                </a:lnTo>
                <a:lnTo>
                  <a:pt x="3273" y="1774"/>
                </a:lnTo>
                <a:lnTo>
                  <a:pt x="3274" y="1782"/>
                </a:lnTo>
                <a:lnTo>
                  <a:pt x="3278" y="1794"/>
                </a:lnTo>
                <a:lnTo>
                  <a:pt x="3282" y="1804"/>
                </a:lnTo>
                <a:lnTo>
                  <a:pt x="3286" y="1814"/>
                </a:lnTo>
                <a:lnTo>
                  <a:pt x="3291" y="1824"/>
                </a:lnTo>
                <a:lnTo>
                  <a:pt x="3297" y="1830"/>
                </a:lnTo>
                <a:lnTo>
                  <a:pt x="3303" y="1836"/>
                </a:lnTo>
                <a:lnTo>
                  <a:pt x="3310" y="1840"/>
                </a:lnTo>
                <a:lnTo>
                  <a:pt x="3317" y="1844"/>
                </a:lnTo>
                <a:lnTo>
                  <a:pt x="3324" y="1846"/>
                </a:lnTo>
                <a:lnTo>
                  <a:pt x="3332" y="1848"/>
                </a:lnTo>
                <a:lnTo>
                  <a:pt x="3341" y="1848"/>
                </a:lnTo>
                <a:lnTo>
                  <a:pt x="3348" y="1848"/>
                </a:lnTo>
                <a:lnTo>
                  <a:pt x="3355" y="1846"/>
                </a:lnTo>
                <a:lnTo>
                  <a:pt x="3362" y="1844"/>
                </a:lnTo>
                <a:lnTo>
                  <a:pt x="3368" y="1842"/>
                </a:lnTo>
                <a:lnTo>
                  <a:pt x="3374" y="1838"/>
                </a:lnTo>
                <a:lnTo>
                  <a:pt x="3380" y="1832"/>
                </a:lnTo>
                <a:lnTo>
                  <a:pt x="3385" y="1826"/>
                </a:lnTo>
                <a:lnTo>
                  <a:pt x="3390" y="1820"/>
                </a:lnTo>
                <a:lnTo>
                  <a:pt x="3394" y="1812"/>
                </a:lnTo>
                <a:lnTo>
                  <a:pt x="3398" y="1804"/>
                </a:lnTo>
                <a:lnTo>
                  <a:pt x="3401" y="1796"/>
                </a:lnTo>
                <a:lnTo>
                  <a:pt x="3404" y="1786"/>
                </a:lnTo>
                <a:lnTo>
                  <a:pt x="3406" y="1774"/>
                </a:lnTo>
                <a:lnTo>
                  <a:pt x="3407" y="1770"/>
                </a:lnTo>
                <a:lnTo>
                  <a:pt x="3408" y="1764"/>
                </a:lnTo>
                <a:lnTo>
                  <a:pt x="3409" y="1752"/>
                </a:lnTo>
                <a:lnTo>
                  <a:pt x="3409" y="1738"/>
                </a:lnTo>
                <a:lnTo>
                  <a:pt x="3409" y="1728"/>
                </a:lnTo>
                <a:lnTo>
                  <a:pt x="3408" y="1718"/>
                </a:lnTo>
                <a:lnTo>
                  <a:pt x="3407" y="1711"/>
                </a:lnTo>
                <a:lnTo>
                  <a:pt x="3406" y="1701"/>
                </a:lnTo>
                <a:lnTo>
                  <a:pt x="3404" y="1693"/>
                </a:lnTo>
                <a:lnTo>
                  <a:pt x="3402" y="1685"/>
                </a:lnTo>
                <a:lnTo>
                  <a:pt x="3400" y="1677"/>
                </a:lnTo>
                <a:lnTo>
                  <a:pt x="3396" y="1669"/>
                </a:lnTo>
                <a:lnTo>
                  <a:pt x="3389" y="1653"/>
                </a:lnTo>
                <a:lnTo>
                  <a:pt x="3385" y="1645"/>
                </a:lnTo>
                <a:lnTo>
                  <a:pt x="3380" y="1639"/>
                </a:lnTo>
                <a:lnTo>
                  <a:pt x="3369" y="1625"/>
                </a:lnTo>
                <a:lnTo>
                  <a:pt x="3356" y="1613"/>
                </a:lnTo>
                <a:lnTo>
                  <a:pt x="3292" y="1555"/>
                </a:lnTo>
                <a:lnTo>
                  <a:pt x="3282" y="1547"/>
                </a:lnTo>
                <a:lnTo>
                  <a:pt x="3273" y="1537"/>
                </a:lnTo>
                <a:lnTo>
                  <a:pt x="3257" y="1517"/>
                </a:lnTo>
                <a:lnTo>
                  <a:pt x="3243" y="1497"/>
                </a:lnTo>
                <a:lnTo>
                  <a:pt x="3237" y="1485"/>
                </a:lnTo>
                <a:lnTo>
                  <a:pt x="3232" y="1473"/>
                </a:lnTo>
                <a:lnTo>
                  <a:pt x="3227" y="1461"/>
                </a:lnTo>
                <a:lnTo>
                  <a:pt x="3223" y="1447"/>
                </a:lnTo>
                <a:lnTo>
                  <a:pt x="3220" y="1433"/>
                </a:lnTo>
                <a:lnTo>
                  <a:pt x="3217" y="1417"/>
                </a:lnTo>
                <a:lnTo>
                  <a:pt x="3215" y="1401"/>
                </a:lnTo>
                <a:lnTo>
                  <a:pt x="3214" y="1393"/>
                </a:lnTo>
                <a:lnTo>
                  <a:pt x="3213" y="1385"/>
                </a:lnTo>
                <a:lnTo>
                  <a:pt x="3212" y="1367"/>
                </a:lnTo>
                <a:lnTo>
                  <a:pt x="3212" y="1347"/>
                </a:lnTo>
                <a:lnTo>
                  <a:pt x="3212" y="1335"/>
                </a:lnTo>
                <a:lnTo>
                  <a:pt x="3213" y="1323"/>
                </a:lnTo>
                <a:lnTo>
                  <a:pt x="3214" y="1311"/>
                </a:lnTo>
                <a:lnTo>
                  <a:pt x="3215" y="1299"/>
                </a:lnTo>
                <a:lnTo>
                  <a:pt x="3216" y="1289"/>
                </a:lnTo>
                <a:lnTo>
                  <a:pt x="3218" y="1279"/>
                </a:lnTo>
                <a:lnTo>
                  <a:pt x="3222" y="1259"/>
                </a:lnTo>
                <a:lnTo>
                  <a:pt x="3225" y="1249"/>
                </a:lnTo>
                <a:lnTo>
                  <a:pt x="3228" y="1241"/>
                </a:lnTo>
                <a:lnTo>
                  <a:pt x="3234" y="1225"/>
                </a:lnTo>
                <a:lnTo>
                  <a:pt x="3241" y="1210"/>
                </a:lnTo>
                <a:lnTo>
                  <a:pt x="3245" y="1204"/>
                </a:lnTo>
                <a:lnTo>
                  <a:pt x="3250" y="1198"/>
                </a:lnTo>
                <a:lnTo>
                  <a:pt x="3259" y="1186"/>
                </a:lnTo>
                <a:lnTo>
                  <a:pt x="3269" y="1176"/>
                </a:lnTo>
                <a:lnTo>
                  <a:pt x="3279" y="1166"/>
                </a:lnTo>
                <a:lnTo>
                  <a:pt x="3290" y="1160"/>
                </a:lnTo>
                <a:lnTo>
                  <a:pt x="3302" y="1154"/>
                </a:lnTo>
                <a:lnTo>
                  <a:pt x="3314" y="1150"/>
                </a:lnTo>
                <a:lnTo>
                  <a:pt x="3327" y="1148"/>
                </a:lnTo>
                <a:lnTo>
                  <a:pt x="3340" y="1148"/>
                </a:lnTo>
                <a:lnTo>
                  <a:pt x="3355" y="1150"/>
                </a:lnTo>
                <a:lnTo>
                  <a:pt x="3370" y="1152"/>
                </a:lnTo>
                <a:lnTo>
                  <a:pt x="3383" y="1158"/>
                </a:lnTo>
                <a:lnTo>
                  <a:pt x="3389" y="1162"/>
                </a:lnTo>
                <a:lnTo>
                  <a:pt x="3395" y="1166"/>
                </a:lnTo>
                <a:lnTo>
                  <a:pt x="3407" y="1174"/>
                </a:lnTo>
                <a:lnTo>
                  <a:pt x="3417" y="1186"/>
                </a:lnTo>
                <a:lnTo>
                  <a:pt x="3426" y="1198"/>
                </a:lnTo>
                <a:lnTo>
                  <a:pt x="3434" y="1212"/>
                </a:lnTo>
                <a:lnTo>
                  <a:pt x="3438" y="1218"/>
                </a:lnTo>
                <a:lnTo>
                  <a:pt x="3441" y="1225"/>
                </a:lnTo>
                <a:lnTo>
                  <a:pt x="3444" y="1233"/>
                </a:lnTo>
                <a:lnTo>
                  <a:pt x="3447" y="1241"/>
                </a:lnTo>
                <a:lnTo>
                  <a:pt x="3452" y="1259"/>
                </a:lnTo>
                <a:lnTo>
                  <a:pt x="3457" y="1275"/>
                </a:lnTo>
                <a:lnTo>
                  <a:pt x="3460" y="1293"/>
                </a:lnTo>
                <a:lnTo>
                  <a:pt x="3462" y="1313"/>
                </a:lnTo>
                <a:lnTo>
                  <a:pt x="3464" y="1331"/>
                </a:lnTo>
                <a:lnTo>
                  <a:pt x="3464" y="1349"/>
                </a:lnTo>
                <a:lnTo>
                  <a:pt x="3402" y="1375"/>
                </a:lnTo>
                <a:lnTo>
                  <a:pt x="3402" y="1359"/>
                </a:lnTo>
                <a:lnTo>
                  <a:pt x="3400" y="1345"/>
                </a:lnTo>
                <a:lnTo>
                  <a:pt x="3399" y="1331"/>
                </a:lnTo>
                <a:lnTo>
                  <a:pt x="3397" y="1319"/>
                </a:lnTo>
                <a:lnTo>
                  <a:pt x="3394" y="1309"/>
                </a:lnTo>
                <a:lnTo>
                  <a:pt x="3391" y="1299"/>
                </a:lnTo>
                <a:lnTo>
                  <a:pt x="3388" y="1289"/>
                </a:lnTo>
                <a:lnTo>
                  <a:pt x="3384" y="1281"/>
                </a:lnTo>
                <a:lnTo>
                  <a:pt x="3380" y="1275"/>
                </a:lnTo>
                <a:lnTo>
                  <a:pt x="3375" y="1269"/>
                </a:lnTo>
                <a:lnTo>
                  <a:pt x="3370" y="1265"/>
                </a:lnTo>
                <a:lnTo>
                  <a:pt x="3364" y="1261"/>
                </a:lnTo>
                <a:lnTo>
                  <a:pt x="3358" y="1257"/>
                </a:lnTo>
                <a:lnTo>
                  <a:pt x="3352" y="1255"/>
                </a:lnTo>
                <a:lnTo>
                  <a:pt x="3345" y="1255"/>
                </a:lnTo>
                <a:lnTo>
                  <a:pt x="3337" y="1253"/>
                </a:lnTo>
                <a:lnTo>
                  <a:pt x="3325" y="1255"/>
                </a:lnTo>
                <a:lnTo>
                  <a:pt x="3313" y="1259"/>
                </a:lnTo>
                <a:lnTo>
                  <a:pt x="3308" y="1263"/>
                </a:lnTo>
                <a:lnTo>
                  <a:pt x="3303" y="1267"/>
                </a:lnTo>
                <a:lnTo>
                  <a:pt x="3298" y="1271"/>
                </a:lnTo>
                <a:lnTo>
                  <a:pt x="3294" y="1275"/>
                </a:lnTo>
                <a:lnTo>
                  <a:pt x="3290" y="1281"/>
                </a:lnTo>
                <a:lnTo>
                  <a:pt x="3287" y="1287"/>
                </a:lnTo>
                <a:lnTo>
                  <a:pt x="3284" y="1295"/>
                </a:lnTo>
                <a:lnTo>
                  <a:pt x="3281" y="1303"/>
                </a:lnTo>
                <a:lnTo>
                  <a:pt x="3279" y="1311"/>
                </a:lnTo>
                <a:lnTo>
                  <a:pt x="3278" y="1321"/>
                </a:lnTo>
                <a:lnTo>
                  <a:pt x="3277" y="1331"/>
                </a:lnTo>
                <a:lnTo>
                  <a:pt x="3276" y="1341"/>
                </a:lnTo>
                <a:lnTo>
                  <a:pt x="3277" y="1351"/>
                </a:lnTo>
                <a:lnTo>
                  <a:pt x="3277" y="1361"/>
                </a:lnTo>
                <a:lnTo>
                  <a:pt x="3278" y="1371"/>
                </a:lnTo>
                <a:lnTo>
                  <a:pt x="3279" y="1379"/>
                </a:lnTo>
                <a:lnTo>
                  <a:pt x="3281" y="1387"/>
                </a:lnTo>
                <a:lnTo>
                  <a:pt x="3283" y="1395"/>
                </a:lnTo>
                <a:lnTo>
                  <a:pt x="3286" y="1403"/>
                </a:lnTo>
                <a:lnTo>
                  <a:pt x="3288" y="1409"/>
                </a:lnTo>
                <a:lnTo>
                  <a:pt x="3292" y="1415"/>
                </a:lnTo>
                <a:lnTo>
                  <a:pt x="3295" y="1421"/>
                </a:lnTo>
                <a:lnTo>
                  <a:pt x="3304" y="1433"/>
                </a:lnTo>
                <a:lnTo>
                  <a:pt x="3314" y="1445"/>
                </a:lnTo>
                <a:lnTo>
                  <a:pt x="3326" y="1457"/>
                </a:lnTo>
                <a:lnTo>
                  <a:pt x="3388" y="1511"/>
                </a:lnTo>
                <a:lnTo>
                  <a:pt x="3398" y="1521"/>
                </a:lnTo>
                <a:lnTo>
                  <a:pt x="3408" y="1531"/>
                </a:lnTo>
                <a:lnTo>
                  <a:pt x="3418" y="1541"/>
                </a:lnTo>
                <a:lnTo>
                  <a:pt x="3426" y="1553"/>
                </a:lnTo>
                <a:lnTo>
                  <a:pt x="3434" y="1565"/>
                </a:lnTo>
                <a:lnTo>
                  <a:pt x="3441" y="1575"/>
                </a:lnTo>
                <a:lnTo>
                  <a:pt x="3447" y="1589"/>
                </a:lnTo>
                <a:lnTo>
                  <a:pt x="3453" y="1601"/>
                </a:lnTo>
                <a:lnTo>
                  <a:pt x="3458" y="1615"/>
                </a:lnTo>
                <a:lnTo>
                  <a:pt x="3462" y="1629"/>
                </a:lnTo>
                <a:lnTo>
                  <a:pt x="3466" y="1643"/>
                </a:lnTo>
                <a:lnTo>
                  <a:pt x="3469" y="1659"/>
                </a:lnTo>
                <a:lnTo>
                  <a:pt x="3471" y="1675"/>
                </a:lnTo>
                <a:lnTo>
                  <a:pt x="3472" y="1685"/>
                </a:lnTo>
                <a:lnTo>
                  <a:pt x="3472" y="1693"/>
                </a:lnTo>
                <a:lnTo>
                  <a:pt x="3473" y="1711"/>
                </a:lnTo>
                <a:lnTo>
                  <a:pt x="3474" y="1730"/>
                </a:lnTo>
                <a:lnTo>
                  <a:pt x="3473" y="1756"/>
                </a:lnTo>
                <a:lnTo>
                  <a:pt x="3471" y="1780"/>
                </a:lnTo>
                <a:lnTo>
                  <a:pt x="3470" y="1792"/>
                </a:lnTo>
                <a:lnTo>
                  <a:pt x="3468" y="1802"/>
                </a:lnTo>
                <a:lnTo>
                  <a:pt x="3466" y="1814"/>
                </a:lnTo>
                <a:lnTo>
                  <a:pt x="3464" y="1824"/>
                </a:lnTo>
                <a:lnTo>
                  <a:pt x="3461" y="1834"/>
                </a:lnTo>
                <a:lnTo>
                  <a:pt x="3459" y="1844"/>
                </a:lnTo>
                <a:lnTo>
                  <a:pt x="3452" y="1862"/>
                </a:lnTo>
                <a:lnTo>
                  <a:pt x="3449" y="1870"/>
                </a:lnTo>
                <a:lnTo>
                  <a:pt x="3445" y="1880"/>
                </a:lnTo>
                <a:lnTo>
                  <a:pt x="3437" y="1894"/>
                </a:lnTo>
                <a:lnTo>
                  <a:pt x="3432" y="1902"/>
                </a:lnTo>
                <a:lnTo>
                  <a:pt x="3427" y="1908"/>
                </a:lnTo>
                <a:lnTo>
                  <a:pt x="3422" y="1914"/>
                </a:lnTo>
                <a:lnTo>
                  <a:pt x="3417" y="1920"/>
                </a:lnTo>
                <a:lnTo>
                  <a:pt x="3406" y="1930"/>
                </a:lnTo>
                <a:lnTo>
                  <a:pt x="3394" y="1938"/>
                </a:lnTo>
                <a:lnTo>
                  <a:pt x="3381" y="1946"/>
                </a:lnTo>
                <a:lnTo>
                  <a:pt x="3367" y="1950"/>
                </a:lnTo>
                <a:lnTo>
                  <a:pt x="3360" y="1952"/>
                </a:lnTo>
                <a:lnTo>
                  <a:pt x="3353" y="1952"/>
                </a:lnTo>
                <a:lnTo>
                  <a:pt x="3337" y="1954"/>
                </a:lnTo>
                <a:close/>
                <a:moveTo>
                  <a:pt x="3582" y="1882"/>
                </a:moveTo>
                <a:lnTo>
                  <a:pt x="3574" y="1866"/>
                </a:lnTo>
                <a:lnTo>
                  <a:pt x="3567" y="1848"/>
                </a:lnTo>
                <a:lnTo>
                  <a:pt x="3562" y="1828"/>
                </a:lnTo>
                <a:lnTo>
                  <a:pt x="3559" y="1816"/>
                </a:lnTo>
                <a:lnTo>
                  <a:pt x="3557" y="1806"/>
                </a:lnTo>
                <a:lnTo>
                  <a:pt x="3554" y="1782"/>
                </a:lnTo>
                <a:lnTo>
                  <a:pt x="3551" y="1756"/>
                </a:lnTo>
                <a:lnTo>
                  <a:pt x="3550" y="1742"/>
                </a:lnTo>
                <a:lnTo>
                  <a:pt x="3550" y="1726"/>
                </a:lnTo>
                <a:lnTo>
                  <a:pt x="3549" y="1697"/>
                </a:lnTo>
                <a:lnTo>
                  <a:pt x="3549" y="1166"/>
                </a:lnTo>
                <a:lnTo>
                  <a:pt x="3615" y="1166"/>
                </a:lnTo>
                <a:lnTo>
                  <a:pt x="3615" y="1691"/>
                </a:lnTo>
                <a:lnTo>
                  <a:pt x="3615" y="1711"/>
                </a:lnTo>
                <a:lnTo>
                  <a:pt x="3616" y="1728"/>
                </a:lnTo>
                <a:lnTo>
                  <a:pt x="3617" y="1744"/>
                </a:lnTo>
                <a:lnTo>
                  <a:pt x="3618" y="1758"/>
                </a:lnTo>
                <a:lnTo>
                  <a:pt x="3620" y="1772"/>
                </a:lnTo>
                <a:lnTo>
                  <a:pt x="3623" y="1784"/>
                </a:lnTo>
                <a:lnTo>
                  <a:pt x="3625" y="1796"/>
                </a:lnTo>
                <a:lnTo>
                  <a:pt x="3629" y="1804"/>
                </a:lnTo>
                <a:lnTo>
                  <a:pt x="3633" y="1814"/>
                </a:lnTo>
                <a:lnTo>
                  <a:pt x="3637" y="1822"/>
                </a:lnTo>
                <a:lnTo>
                  <a:pt x="3643" y="1830"/>
                </a:lnTo>
                <a:lnTo>
                  <a:pt x="3649" y="1836"/>
                </a:lnTo>
                <a:lnTo>
                  <a:pt x="3652" y="1838"/>
                </a:lnTo>
                <a:lnTo>
                  <a:pt x="3655" y="1840"/>
                </a:lnTo>
                <a:lnTo>
                  <a:pt x="3662" y="1844"/>
                </a:lnTo>
                <a:lnTo>
                  <a:pt x="3670" y="1846"/>
                </a:lnTo>
                <a:lnTo>
                  <a:pt x="3678" y="1846"/>
                </a:lnTo>
                <a:lnTo>
                  <a:pt x="3686" y="1846"/>
                </a:lnTo>
                <a:lnTo>
                  <a:pt x="3694" y="1844"/>
                </a:lnTo>
                <a:lnTo>
                  <a:pt x="3701" y="1840"/>
                </a:lnTo>
                <a:lnTo>
                  <a:pt x="3708" y="1836"/>
                </a:lnTo>
                <a:lnTo>
                  <a:pt x="3713" y="1830"/>
                </a:lnTo>
                <a:lnTo>
                  <a:pt x="3719" y="1822"/>
                </a:lnTo>
                <a:lnTo>
                  <a:pt x="3723" y="1814"/>
                </a:lnTo>
                <a:lnTo>
                  <a:pt x="3728" y="1804"/>
                </a:lnTo>
                <a:lnTo>
                  <a:pt x="3731" y="1796"/>
                </a:lnTo>
                <a:lnTo>
                  <a:pt x="3734" y="1784"/>
                </a:lnTo>
                <a:lnTo>
                  <a:pt x="3736" y="1772"/>
                </a:lnTo>
                <a:lnTo>
                  <a:pt x="3738" y="1758"/>
                </a:lnTo>
                <a:lnTo>
                  <a:pt x="3740" y="1744"/>
                </a:lnTo>
                <a:lnTo>
                  <a:pt x="3741" y="1728"/>
                </a:lnTo>
                <a:lnTo>
                  <a:pt x="3741" y="1711"/>
                </a:lnTo>
                <a:lnTo>
                  <a:pt x="3741" y="1691"/>
                </a:lnTo>
                <a:lnTo>
                  <a:pt x="3741" y="1166"/>
                </a:lnTo>
                <a:lnTo>
                  <a:pt x="3807" y="1166"/>
                </a:lnTo>
                <a:lnTo>
                  <a:pt x="3807" y="1697"/>
                </a:lnTo>
                <a:lnTo>
                  <a:pt x="3806" y="1726"/>
                </a:lnTo>
                <a:lnTo>
                  <a:pt x="3805" y="1742"/>
                </a:lnTo>
                <a:lnTo>
                  <a:pt x="3805" y="1756"/>
                </a:lnTo>
                <a:lnTo>
                  <a:pt x="3802" y="1782"/>
                </a:lnTo>
                <a:lnTo>
                  <a:pt x="3798" y="1806"/>
                </a:lnTo>
                <a:lnTo>
                  <a:pt x="3796" y="1816"/>
                </a:lnTo>
                <a:lnTo>
                  <a:pt x="3794" y="1828"/>
                </a:lnTo>
                <a:lnTo>
                  <a:pt x="3788" y="1848"/>
                </a:lnTo>
                <a:lnTo>
                  <a:pt x="3785" y="1856"/>
                </a:lnTo>
                <a:lnTo>
                  <a:pt x="3782" y="1866"/>
                </a:lnTo>
                <a:lnTo>
                  <a:pt x="3779" y="1874"/>
                </a:lnTo>
                <a:lnTo>
                  <a:pt x="3775" y="1882"/>
                </a:lnTo>
                <a:lnTo>
                  <a:pt x="3771" y="1890"/>
                </a:lnTo>
                <a:lnTo>
                  <a:pt x="3766" y="1898"/>
                </a:lnTo>
                <a:lnTo>
                  <a:pt x="3756" y="1914"/>
                </a:lnTo>
                <a:lnTo>
                  <a:pt x="3745" y="1926"/>
                </a:lnTo>
                <a:lnTo>
                  <a:pt x="3739" y="1930"/>
                </a:lnTo>
                <a:lnTo>
                  <a:pt x="3733" y="1936"/>
                </a:lnTo>
                <a:lnTo>
                  <a:pt x="3720" y="1944"/>
                </a:lnTo>
                <a:lnTo>
                  <a:pt x="3714" y="1946"/>
                </a:lnTo>
                <a:lnTo>
                  <a:pt x="3707" y="1950"/>
                </a:lnTo>
                <a:lnTo>
                  <a:pt x="3693" y="1952"/>
                </a:lnTo>
                <a:lnTo>
                  <a:pt x="3685" y="1954"/>
                </a:lnTo>
                <a:lnTo>
                  <a:pt x="3678" y="1954"/>
                </a:lnTo>
                <a:lnTo>
                  <a:pt x="3663" y="1952"/>
                </a:lnTo>
                <a:lnTo>
                  <a:pt x="3649" y="1950"/>
                </a:lnTo>
                <a:lnTo>
                  <a:pt x="3643" y="1946"/>
                </a:lnTo>
                <a:lnTo>
                  <a:pt x="3636" y="1944"/>
                </a:lnTo>
                <a:lnTo>
                  <a:pt x="3624" y="1936"/>
                </a:lnTo>
                <a:lnTo>
                  <a:pt x="3612" y="1926"/>
                </a:lnTo>
                <a:lnTo>
                  <a:pt x="3601" y="1914"/>
                </a:lnTo>
                <a:lnTo>
                  <a:pt x="3591" y="1898"/>
                </a:lnTo>
                <a:lnTo>
                  <a:pt x="3586" y="1890"/>
                </a:lnTo>
                <a:lnTo>
                  <a:pt x="3582" y="1882"/>
                </a:lnTo>
                <a:close/>
                <a:moveTo>
                  <a:pt x="3934" y="1882"/>
                </a:moveTo>
                <a:lnTo>
                  <a:pt x="3927" y="1866"/>
                </a:lnTo>
                <a:lnTo>
                  <a:pt x="3920" y="1848"/>
                </a:lnTo>
                <a:lnTo>
                  <a:pt x="3915" y="1828"/>
                </a:lnTo>
                <a:lnTo>
                  <a:pt x="3912" y="1816"/>
                </a:lnTo>
                <a:lnTo>
                  <a:pt x="3910" y="1806"/>
                </a:lnTo>
                <a:lnTo>
                  <a:pt x="3907" y="1782"/>
                </a:lnTo>
                <a:lnTo>
                  <a:pt x="3904" y="1756"/>
                </a:lnTo>
                <a:lnTo>
                  <a:pt x="3903" y="1742"/>
                </a:lnTo>
                <a:lnTo>
                  <a:pt x="3903" y="1726"/>
                </a:lnTo>
                <a:lnTo>
                  <a:pt x="3902" y="1697"/>
                </a:lnTo>
                <a:lnTo>
                  <a:pt x="3902" y="1166"/>
                </a:lnTo>
                <a:lnTo>
                  <a:pt x="3968" y="1166"/>
                </a:lnTo>
                <a:lnTo>
                  <a:pt x="3968" y="1691"/>
                </a:lnTo>
                <a:lnTo>
                  <a:pt x="3968" y="1711"/>
                </a:lnTo>
                <a:lnTo>
                  <a:pt x="3969" y="1728"/>
                </a:lnTo>
                <a:lnTo>
                  <a:pt x="3970" y="1744"/>
                </a:lnTo>
                <a:lnTo>
                  <a:pt x="3972" y="1758"/>
                </a:lnTo>
                <a:lnTo>
                  <a:pt x="3973" y="1772"/>
                </a:lnTo>
                <a:lnTo>
                  <a:pt x="3976" y="1784"/>
                </a:lnTo>
                <a:lnTo>
                  <a:pt x="3979" y="1796"/>
                </a:lnTo>
                <a:lnTo>
                  <a:pt x="3982" y="1804"/>
                </a:lnTo>
                <a:lnTo>
                  <a:pt x="3986" y="1814"/>
                </a:lnTo>
                <a:lnTo>
                  <a:pt x="3991" y="1822"/>
                </a:lnTo>
                <a:lnTo>
                  <a:pt x="3996" y="1830"/>
                </a:lnTo>
                <a:lnTo>
                  <a:pt x="4002" y="1836"/>
                </a:lnTo>
                <a:lnTo>
                  <a:pt x="4005" y="1838"/>
                </a:lnTo>
                <a:lnTo>
                  <a:pt x="4008" y="1840"/>
                </a:lnTo>
                <a:lnTo>
                  <a:pt x="4015" y="1844"/>
                </a:lnTo>
                <a:lnTo>
                  <a:pt x="4023" y="1846"/>
                </a:lnTo>
                <a:lnTo>
                  <a:pt x="4031" y="1846"/>
                </a:lnTo>
                <a:lnTo>
                  <a:pt x="4040" y="1846"/>
                </a:lnTo>
                <a:lnTo>
                  <a:pt x="4047" y="1844"/>
                </a:lnTo>
                <a:lnTo>
                  <a:pt x="4054" y="1840"/>
                </a:lnTo>
                <a:lnTo>
                  <a:pt x="4061" y="1836"/>
                </a:lnTo>
                <a:lnTo>
                  <a:pt x="4067" y="1830"/>
                </a:lnTo>
                <a:lnTo>
                  <a:pt x="4072" y="1822"/>
                </a:lnTo>
                <a:lnTo>
                  <a:pt x="4077" y="1814"/>
                </a:lnTo>
                <a:lnTo>
                  <a:pt x="4081" y="1804"/>
                </a:lnTo>
                <a:lnTo>
                  <a:pt x="4084" y="1796"/>
                </a:lnTo>
                <a:lnTo>
                  <a:pt x="4087" y="1784"/>
                </a:lnTo>
                <a:lnTo>
                  <a:pt x="4090" y="1772"/>
                </a:lnTo>
                <a:lnTo>
                  <a:pt x="4091" y="1758"/>
                </a:lnTo>
                <a:lnTo>
                  <a:pt x="4093" y="1744"/>
                </a:lnTo>
                <a:lnTo>
                  <a:pt x="4094" y="1728"/>
                </a:lnTo>
                <a:lnTo>
                  <a:pt x="4094" y="1711"/>
                </a:lnTo>
                <a:lnTo>
                  <a:pt x="4094" y="1691"/>
                </a:lnTo>
                <a:lnTo>
                  <a:pt x="4094" y="1166"/>
                </a:lnTo>
                <a:lnTo>
                  <a:pt x="4160" y="1166"/>
                </a:lnTo>
                <a:lnTo>
                  <a:pt x="4160" y="1697"/>
                </a:lnTo>
                <a:lnTo>
                  <a:pt x="4159" y="1726"/>
                </a:lnTo>
                <a:lnTo>
                  <a:pt x="4159" y="1742"/>
                </a:lnTo>
                <a:lnTo>
                  <a:pt x="4158" y="1756"/>
                </a:lnTo>
                <a:lnTo>
                  <a:pt x="4155" y="1782"/>
                </a:lnTo>
                <a:lnTo>
                  <a:pt x="4152" y="1806"/>
                </a:lnTo>
                <a:lnTo>
                  <a:pt x="4149" y="1816"/>
                </a:lnTo>
                <a:lnTo>
                  <a:pt x="4147" y="1828"/>
                </a:lnTo>
                <a:lnTo>
                  <a:pt x="4142" y="1848"/>
                </a:lnTo>
                <a:lnTo>
                  <a:pt x="4139" y="1856"/>
                </a:lnTo>
                <a:lnTo>
                  <a:pt x="4135" y="1866"/>
                </a:lnTo>
                <a:lnTo>
                  <a:pt x="4132" y="1874"/>
                </a:lnTo>
                <a:lnTo>
                  <a:pt x="4128" y="1882"/>
                </a:lnTo>
                <a:lnTo>
                  <a:pt x="4124" y="1890"/>
                </a:lnTo>
                <a:lnTo>
                  <a:pt x="4119" y="1898"/>
                </a:lnTo>
                <a:lnTo>
                  <a:pt x="4109" y="1914"/>
                </a:lnTo>
                <a:lnTo>
                  <a:pt x="4098" y="1926"/>
                </a:lnTo>
                <a:lnTo>
                  <a:pt x="4092" y="1930"/>
                </a:lnTo>
                <a:lnTo>
                  <a:pt x="4086" y="1936"/>
                </a:lnTo>
                <a:lnTo>
                  <a:pt x="4073" y="1944"/>
                </a:lnTo>
                <a:lnTo>
                  <a:pt x="4067" y="1946"/>
                </a:lnTo>
                <a:lnTo>
                  <a:pt x="4060" y="1950"/>
                </a:lnTo>
                <a:lnTo>
                  <a:pt x="4046" y="1952"/>
                </a:lnTo>
                <a:lnTo>
                  <a:pt x="4039" y="1954"/>
                </a:lnTo>
                <a:lnTo>
                  <a:pt x="4031" y="1954"/>
                </a:lnTo>
                <a:lnTo>
                  <a:pt x="4017" y="1952"/>
                </a:lnTo>
                <a:lnTo>
                  <a:pt x="4003" y="1950"/>
                </a:lnTo>
                <a:lnTo>
                  <a:pt x="3996" y="1946"/>
                </a:lnTo>
                <a:lnTo>
                  <a:pt x="3989" y="1944"/>
                </a:lnTo>
                <a:lnTo>
                  <a:pt x="3977" y="1936"/>
                </a:lnTo>
                <a:lnTo>
                  <a:pt x="3965" y="1926"/>
                </a:lnTo>
                <a:lnTo>
                  <a:pt x="3954" y="1914"/>
                </a:lnTo>
                <a:lnTo>
                  <a:pt x="3943" y="1898"/>
                </a:lnTo>
                <a:lnTo>
                  <a:pt x="3938" y="1890"/>
                </a:lnTo>
                <a:lnTo>
                  <a:pt x="3934" y="1882"/>
                </a:lnTo>
                <a:close/>
                <a:moveTo>
                  <a:pt x="4370" y="1954"/>
                </a:moveTo>
                <a:lnTo>
                  <a:pt x="4354" y="1954"/>
                </a:lnTo>
                <a:lnTo>
                  <a:pt x="4339" y="1950"/>
                </a:lnTo>
                <a:lnTo>
                  <a:pt x="4324" y="1944"/>
                </a:lnTo>
                <a:lnTo>
                  <a:pt x="4317" y="1940"/>
                </a:lnTo>
                <a:lnTo>
                  <a:pt x="4310" y="1936"/>
                </a:lnTo>
                <a:lnTo>
                  <a:pt x="4298" y="1928"/>
                </a:lnTo>
                <a:lnTo>
                  <a:pt x="4292" y="1922"/>
                </a:lnTo>
                <a:lnTo>
                  <a:pt x="4287" y="1916"/>
                </a:lnTo>
                <a:lnTo>
                  <a:pt x="4277" y="1902"/>
                </a:lnTo>
                <a:lnTo>
                  <a:pt x="4273" y="1896"/>
                </a:lnTo>
                <a:lnTo>
                  <a:pt x="4268" y="1888"/>
                </a:lnTo>
                <a:lnTo>
                  <a:pt x="4264" y="1880"/>
                </a:lnTo>
                <a:lnTo>
                  <a:pt x="4261" y="1872"/>
                </a:lnTo>
                <a:lnTo>
                  <a:pt x="4257" y="1864"/>
                </a:lnTo>
                <a:lnTo>
                  <a:pt x="4254" y="1854"/>
                </a:lnTo>
                <a:lnTo>
                  <a:pt x="4248" y="1834"/>
                </a:lnTo>
                <a:lnTo>
                  <a:pt x="4244" y="1814"/>
                </a:lnTo>
                <a:lnTo>
                  <a:pt x="4242" y="1804"/>
                </a:lnTo>
                <a:lnTo>
                  <a:pt x="4240" y="1792"/>
                </a:lnTo>
                <a:lnTo>
                  <a:pt x="4237" y="1770"/>
                </a:lnTo>
                <a:lnTo>
                  <a:pt x="4236" y="1746"/>
                </a:lnTo>
                <a:lnTo>
                  <a:pt x="4235" y="1732"/>
                </a:lnTo>
                <a:lnTo>
                  <a:pt x="4235" y="1720"/>
                </a:lnTo>
                <a:lnTo>
                  <a:pt x="4298" y="1693"/>
                </a:lnTo>
                <a:lnTo>
                  <a:pt x="4298" y="1714"/>
                </a:lnTo>
                <a:lnTo>
                  <a:pt x="4299" y="1734"/>
                </a:lnTo>
                <a:lnTo>
                  <a:pt x="4301" y="1750"/>
                </a:lnTo>
                <a:lnTo>
                  <a:pt x="4303" y="1766"/>
                </a:lnTo>
                <a:lnTo>
                  <a:pt x="4305" y="1774"/>
                </a:lnTo>
                <a:lnTo>
                  <a:pt x="4306" y="1782"/>
                </a:lnTo>
                <a:lnTo>
                  <a:pt x="4310" y="1794"/>
                </a:lnTo>
                <a:lnTo>
                  <a:pt x="4314" y="1804"/>
                </a:lnTo>
                <a:lnTo>
                  <a:pt x="4318" y="1814"/>
                </a:lnTo>
                <a:lnTo>
                  <a:pt x="4324" y="1824"/>
                </a:lnTo>
                <a:lnTo>
                  <a:pt x="4330" y="1830"/>
                </a:lnTo>
                <a:lnTo>
                  <a:pt x="4336" y="1836"/>
                </a:lnTo>
                <a:lnTo>
                  <a:pt x="4343" y="1840"/>
                </a:lnTo>
                <a:lnTo>
                  <a:pt x="4350" y="1844"/>
                </a:lnTo>
                <a:lnTo>
                  <a:pt x="4357" y="1846"/>
                </a:lnTo>
                <a:lnTo>
                  <a:pt x="4365" y="1848"/>
                </a:lnTo>
                <a:lnTo>
                  <a:pt x="4374" y="1848"/>
                </a:lnTo>
                <a:lnTo>
                  <a:pt x="4381" y="1848"/>
                </a:lnTo>
                <a:lnTo>
                  <a:pt x="4388" y="1846"/>
                </a:lnTo>
                <a:lnTo>
                  <a:pt x="4395" y="1844"/>
                </a:lnTo>
                <a:lnTo>
                  <a:pt x="4401" y="1842"/>
                </a:lnTo>
                <a:lnTo>
                  <a:pt x="4407" y="1838"/>
                </a:lnTo>
                <a:lnTo>
                  <a:pt x="4413" y="1832"/>
                </a:lnTo>
                <a:lnTo>
                  <a:pt x="4418" y="1826"/>
                </a:lnTo>
                <a:lnTo>
                  <a:pt x="4423" y="1820"/>
                </a:lnTo>
                <a:lnTo>
                  <a:pt x="4427" y="1812"/>
                </a:lnTo>
                <a:lnTo>
                  <a:pt x="4431" y="1804"/>
                </a:lnTo>
                <a:lnTo>
                  <a:pt x="4434" y="1796"/>
                </a:lnTo>
                <a:lnTo>
                  <a:pt x="4437" y="1786"/>
                </a:lnTo>
                <a:lnTo>
                  <a:pt x="4439" y="1774"/>
                </a:lnTo>
                <a:lnTo>
                  <a:pt x="4440" y="1770"/>
                </a:lnTo>
                <a:lnTo>
                  <a:pt x="4441" y="1764"/>
                </a:lnTo>
                <a:lnTo>
                  <a:pt x="4442" y="1752"/>
                </a:lnTo>
                <a:lnTo>
                  <a:pt x="4442" y="1738"/>
                </a:lnTo>
                <a:lnTo>
                  <a:pt x="4442" y="1728"/>
                </a:lnTo>
                <a:lnTo>
                  <a:pt x="4442" y="1718"/>
                </a:lnTo>
                <a:lnTo>
                  <a:pt x="4441" y="1711"/>
                </a:lnTo>
                <a:lnTo>
                  <a:pt x="4439" y="1701"/>
                </a:lnTo>
                <a:lnTo>
                  <a:pt x="4437" y="1693"/>
                </a:lnTo>
                <a:lnTo>
                  <a:pt x="4435" y="1685"/>
                </a:lnTo>
                <a:lnTo>
                  <a:pt x="4433" y="1677"/>
                </a:lnTo>
                <a:lnTo>
                  <a:pt x="4430" y="1669"/>
                </a:lnTo>
                <a:lnTo>
                  <a:pt x="4422" y="1653"/>
                </a:lnTo>
                <a:lnTo>
                  <a:pt x="4418" y="1645"/>
                </a:lnTo>
                <a:lnTo>
                  <a:pt x="4413" y="1639"/>
                </a:lnTo>
                <a:lnTo>
                  <a:pt x="4402" y="1625"/>
                </a:lnTo>
                <a:lnTo>
                  <a:pt x="4389" y="1613"/>
                </a:lnTo>
                <a:lnTo>
                  <a:pt x="4325" y="1555"/>
                </a:lnTo>
                <a:lnTo>
                  <a:pt x="4315" y="1547"/>
                </a:lnTo>
                <a:lnTo>
                  <a:pt x="4305" y="1537"/>
                </a:lnTo>
                <a:lnTo>
                  <a:pt x="4289" y="1517"/>
                </a:lnTo>
                <a:lnTo>
                  <a:pt x="4275" y="1497"/>
                </a:lnTo>
                <a:lnTo>
                  <a:pt x="4270" y="1485"/>
                </a:lnTo>
                <a:lnTo>
                  <a:pt x="4264" y="1473"/>
                </a:lnTo>
                <a:lnTo>
                  <a:pt x="4260" y="1461"/>
                </a:lnTo>
                <a:lnTo>
                  <a:pt x="4255" y="1447"/>
                </a:lnTo>
                <a:lnTo>
                  <a:pt x="4252" y="1433"/>
                </a:lnTo>
                <a:lnTo>
                  <a:pt x="4249" y="1417"/>
                </a:lnTo>
                <a:lnTo>
                  <a:pt x="4247" y="1401"/>
                </a:lnTo>
                <a:lnTo>
                  <a:pt x="4246" y="1393"/>
                </a:lnTo>
                <a:lnTo>
                  <a:pt x="4245" y="1385"/>
                </a:lnTo>
                <a:lnTo>
                  <a:pt x="4244" y="1367"/>
                </a:lnTo>
                <a:lnTo>
                  <a:pt x="4244" y="1347"/>
                </a:lnTo>
                <a:lnTo>
                  <a:pt x="4244" y="1335"/>
                </a:lnTo>
                <a:lnTo>
                  <a:pt x="4245" y="1323"/>
                </a:lnTo>
                <a:lnTo>
                  <a:pt x="4246" y="1311"/>
                </a:lnTo>
                <a:lnTo>
                  <a:pt x="4247" y="1299"/>
                </a:lnTo>
                <a:lnTo>
                  <a:pt x="4248" y="1289"/>
                </a:lnTo>
                <a:lnTo>
                  <a:pt x="4250" y="1279"/>
                </a:lnTo>
                <a:lnTo>
                  <a:pt x="4254" y="1259"/>
                </a:lnTo>
                <a:lnTo>
                  <a:pt x="4257" y="1249"/>
                </a:lnTo>
                <a:lnTo>
                  <a:pt x="4260" y="1241"/>
                </a:lnTo>
                <a:lnTo>
                  <a:pt x="4266" y="1225"/>
                </a:lnTo>
                <a:lnTo>
                  <a:pt x="4273" y="1210"/>
                </a:lnTo>
                <a:lnTo>
                  <a:pt x="4277" y="1204"/>
                </a:lnTo>
                <a:lnTo>
                  <a:pt x="4282" y="1198"/>
                </a:lnTo>
                <a:lnTo>
                  <a:pt x="4291" y="1186"/>
                </a:lnTo>
                <a:lnTo>
                  <a:pt x="4301" y="1176"/>
                </a:lnTo>
                <a:lnTo>
                  <a:pt x="4311" y="1166"/>
                </a:lnTo>
                <a:lnTo>
                  <a:pt x="4323" y="1160"/>
                </a:lnTo>
                <a:lnTo>
                  <a:pt x="4335" y="1154"/>
                </a:lnTo>
                <a:lnTo>
                  <a:pt x="4347" y="1150"/>
                </a:lnTo>
                <a:lnTo>
                  <a:pt x="4360" y="1148"/>
                </a:lnTo>
                <a:lnTo>
                  <a:pt x="4373" y="1148"/>
                </a:lnTo>
                <a:lnTo>
                  <a:pt x="4388" y="1150"/>
                </a:lnTo>
                <a:lnTo>
                  <a:pt x="4403" y="1152"/>
                </a:lnTo>
                <a:lnTo>
                  <a:pt x="4416" y="1158"/>
                </a:lnTo>
                <a:lnTo>
                  <a:pt x="4422" y="1162"/>
                </a:lnTo>
                <a:lnTo>
                  <a:pt x="4428" y="1166"/>
                </a:lnTo>
                <a:lnTo>
                  <a:pt x="4440" y="1174"/>
                </a:lnTo>
                <a:lnTo>
                  <a:pt x="4450" y="1186"/>
                </a:lnTo>
                <a:lnTo>
                  <a:pt x="4459" y="1198"/>
                </a:lnTo>
                <a:lnTo>
                  <a:pt x="4467" y="1212"/>
                </a:lnTo>
                <a:lnTo>
                  <a:pt x="4471" y="1218"/>
                </a:lnTo>
                <a:lnTo>
                  <a:pt x="4474" y="1225"/>
                </a:lnTo>
                <a:lnTo>
                  <a:pt x="4477" y="1233"/>
                </a:lnTo>
                <a:lnTo>
                  <a:pt x="4480" y="1241"/>
                </a:lnTo>
                <a:lnTo>
                  <a:pt x="4485" y="1259"/>
                </a:lnTo>
                <a:lnTo>
                  <a:pt x="4490" y="1275"/>
                </a:lnTo>
                <a:lnTo>
                  <a:pt x="4493" y="1293"/>
                </a:lnTo>
                <a:lnTo>
                  <a:pt x="4495" y="1313"/>
                </a:lnTo>
                <a:lnTo>
                  <a:pt x="4497" y="1331"/>
                </a:lnTo>
                <a:lnTo>
                  <a:pt x="4497" y="1349"/>
                </a:lnTo>
                <a:lnTo>
                  <a:pt x="4435" y="1375"/>
                </a:lnTo>
                <a:lnTo>
                  <a:pt x="4435" y="1359"/>
                </a:lnTo>
                <a:lnTo>
                  <a:pt x="4433" y="1345"/>
                </a:lnTo>
                <a:lnTo>
                  <a:pt x="4432" y="1331"/>
                </a:lnTo>
                <a:lnTo>
                  <a:pt x="4430" y="1319"/>
                </a:lnTo>
                <a:lnTo>
                  <a:pt x="4427" y="1309"/>
                </a:lnTo>
                <a:lnTo>
                  <a:pt x="4426" y="1303"/>
                </a:lnTo>
                <a:lnTo>
                  <a:pt x="4424" y="1299"/>
                </a:lnTo>
                <a:lnTo>
                  <a:pt x="4421" y="1289"/>
                </a:lnTo>
                <a:lnTo>
                  <a:pt x="4417" y="1281"/>
                </a:lnTo>
                <a:lnTo>
                  <a:pt x="4413" y="1275"/>
                </a:lnTo>
                <a:lnTo>
                  <a:pt x="4408" y="1269"/>
                </a:lnTo>
                <a:lnTo>
                  <a:pt x="4403" y="1265"/>
                </a:lnTo>
                <a:lnTo>
                  <a:pt x="4397" y="1261"/>
                </a:lnTo>
                <a:lnTo>
                  <a:pt x="4391" y="1257"/>
                </a:lnTo>
                <a:lnTo>
                  <a:pt x="4385" y="1255"/>
                </a:lnTo>
                <a:lnTo>
                  <a:pt x="4378" y="1255"/>
                </a:lnTo>
                <a:lnTo>
                  <a:pt x="4370" y="1253"/>
                </a:lnTo>
                <a:lnTo>
                  <a:pt x="4358" y="1255"/>
                </a:lnTo>
                <a:lnTo>
                  <a:pt x="4346" y="1259"/>
                </a:lnTo>
                <a:lnTo>
                  <a:pt x="4341" y="1263"/>
                </a:lnTo>
                <a:lnTo>
                  <a:pt x="4336" y="1267"/>
                </a:lnTo>
                <a:lnTo>
                  <a:pt x="4331" y="1271"/>
                </a:lnTo>
                <a:lnTo>
                  <a:pt x="4327" y="1275"/>
                </a:lnTo>
                <a:lnTo>
                  <a:pt x="4323" y="1281"/>
                </a:lnTo>
                <a:lnTo>
                  <a:pt x="4319" y="1287"/>
                </a:lnTo>
                <a:lnTo>
                  <a:pt x="4316" y="1295"/>
                </a:lnTo>
                <a:lnTo>
                  <a:pt x="4313" y="1303"/>
                </a:lnTo>
                <a:lnTo>
                  <a:pt x="4311" y="1311"/>
                </a:lnTo>
                <a:lnTo>
                  <a:pt x="4310" y="1321"/>
                </a:lnTo>
                <a:lnTo>
                  <a:pt x="4309" y="1331"/>
                </a:lnTo>
                <a:lnTo>
                  <a:pt x="4308" y="1341"/>
                </a:lnTo>
                <a:lnTo>
                  <a:pt x="4309" y="1351"/>
                </a:lnTo>
                <a:lnTo>
                  <a:pt x="4309" y="1361"/>
                </a:lnTo>
                <a:lnTo>
                  <a:pt x="4310" y="1371"/>
                </a:lnTo>
                <a:lnTo>
                  <a:pt x="4311" y="1379"/>
                </a:lnTo>
                <a:lnTo>
                  <a:pt x="4313" y="1387"/>
                </a:lnTo>
                <a:lnTo>
                  <a:pt x="4315" y="1395"/>
                </a:lnTo>
                <a:lnTo>
                  <a:pt x="4318" y="1403"/>
                </a:lnTo>
                <a:lnTo>
                  <a:pt x="4321" y="1409"/>
                </a:lnTo>
                <a:lnTo>
                  <a:pt x="4325" y="1415"/>
                </a:lnTo>
                <a:lnTo>
                  <a:pt x="4328" y="1421"/>
                </a:lnTo>
                <a:lnTo>
                  <a:pt x="4337" y="1433"/>
                </a:lnTo>
                <a:lnTo>
                  <a:pt x="4347" y="1445"/>
                </a:lnTo>
                <a:lnTo>
                  <a:pt x="4359" y="1457"/>
                </a:lnTo>
                <a:lnTo>
                  <a:pt x="4421" y="1511"/>
                </a:lnTo>
                <a:lnTo>
                  <a:pt x="4431" y="1521"/>
                </a:lnTo>
                <a:lnTo>
                  <a:pt x="4442" y="1531"/>
                </a:lnTo>
                <a:lnTo>
                  <a:pt x="4451" y="1541"/>
                </a:lnTo>
                <a:lnTo>
                  <a:pt x="4459" y="1553"/>
                </a:lnTo>
                <a:lnTo>
                  <a:pt x="4467" y="1565"/>
                </a:lnTo>
                <a:lnTo>
                  <a:pt x="4474" y="1575"/>
                </a:lnTo>
                <a:lnTo>
                  <a:pt x="4480" y="1589"/>
                </a:lnTo>
                <a:lnTo>
                  <a:pt x="4486" y="1601"/>
                </a:lnTo>
                <a:lnTo>
                  <a:pt x="4491" y="1615"/>
                </a:lnTo>
                <a:lnTo>
                  <a:pt x="4495" y="1629"/>
                </a:lnTo>
                <a:lnTo>
                  <a:pt x="4499" y="1643"/>
                </a:lnTo>
                <a:lnTo>
                  <a:pt x="4502" y="1659"/>
                </a:lnTo>
                <a:lnTo>
                  <a:pt x="4504" y="1675"/>
                </a:lnTo>
                <a:lnTo>
                  <a:pt x="4505" y="1685"/>
                </a:lnTo>
                <a:lnTo>
                  <a:pt x="4505" y="1693"/>
                </a:lnTo>
                <a:lnTo>
                  <a:pt x="4506" y="1711"/>
                </a:lnTo>
                <a:lnTo>
                  <a:pt x="4507" y="1730"/>
                </a:lnTo>
                <a:lnTo>
                  <a:pt x="4506" y="1756"/>
                </a:lnTo>
                <a:lnTo>
                  <a:pt x="4504" y="1780"/>
                </a:lnTo>
                <a:lnTo>
                  <a:pt x="4503" y="1792"/>
                </a:lnTo>
                <a:lnTo>
                  <a:pt x="4501" y="1802"/>
                </a:lnTo>
                <a:lnTo>
                  <a:pt x="4499" y="1814"/>
                </a:lnTo>
                <a:lnTo>
                  <a:pt x="4497" y="1824"/>
                </a:lnTo>
                <a:lnTo>
                  <a:pt x="4494" y="1834"/>
                </a:lnTo>
                <a:lnTo>
                  <a:pt x="4492" y="1844"/>
                </a:lnTo>
                <a:lnTo>
                  <a:pt x="4485" y="1862"/>
                </a:lnTo>
                <a:lnTo>
                  <a:pt x="4482" y="1870"/>
                </a:lnTo>
                <a:lnTo>
                  <a:pt x="4478" y="1880"/>
                </a:lnTo>
                <a:lnTo>
                  <a:pt x="4470" y="1894"/>
                </a:lnTo>
                <a:lnTo>
                  <a:pt x="4465" y="1902"/>
                </a:lnTo>
                <a:lnTo>
                  <a:pt x="4460" y="1908"/>
                </a:lnTo>
                <a:lnTo>
                  <a:pt x="4455" y="1914"/>
                </a:lnTo>
                <a:lnTo>
                  <a:pt x="4450" y="1920"/>
                </a:lnTo>
                <a:lnTo>
                  <a:pt x="4439" y="1930"/>
                </a:lnTo>
                <a:lnTo>
                  <a:pt x="4427" y="1938"/>
                </a:lnTo>
                <a:lnTo>
                  <a:pt x="4414" y="1946"/>
                </a:lnTo>
                <a:lnTo>
                  <a:pt x="4400" y="1950"/>
                </a:lnTo>
                <a:lnTo>
                  <a:pt x="4393" y="1952"/>
                </a:lnTo>
                <a:lnTo>
                  <a:pt x="4386" y="1952"/>
                </a:lnTo>
                <a:lnTo>
                  <a:pt x="4370" y="1954"/>
                </a:lnTo>
                <a:close/>
              </a:path>
            </a:pathLst>
          </a:custGeom>
          <a:solidFill>
            <a:schemeClr val="bg1"/>
          </a:solidFill>
          <a:ln>
            <a:noFill/>
          </a:ln>
        </p:spPr>
        <p:txBody>
          <a:bodyPr vert="horz" wrap="square" lIns="0" tIns="0" rIns="0" bIns="0" numCol="1" anchor="t" anchorCtr="0" compatLnSpc="1">
            <a:prstTxWarp prst="textNoShape">
              <a:avLst/>
            </a:prstTxWarp>
            <a:noAutofit/>
          </a:bodyPr>
          <a:lstStyle/>
          <a:p>
            <a:endParaRPr lang="en-GB"/>
          </a:p>
        </p:txBody>
      </p:sp>
      <p:sp>
        <p:nvSpPr>
          <p:cNvPr id="12" name="Text Placeholder 10">
            <a:extLst>
              <a:ext uri="{FF2B5EF4-FFF2-40B4-BE49-F238E27FC236}">
                <a16:creationId xmlns:a16="http://schemas.microsoft.com/office/drawing/2014/main" id="{CF5A17A4-EA2D-AFFF-38DF-9699B925DCD5}"/>
              </a:ext>
            </a:extLst>
          </p:cNvPr>
          <p:cNvSpPr>
            <a:spLocks noGrp="1"/>
          </p:cNvSpPr>
          <p:nvPr>
            <p:ph type="body" sz="quarter" idx="14" hasCustomPrompt="1"/>
          </p:nvPr>
        </p:nvSpPr>
        <p:spPr>
          <a:xfrm>
            <a:off x="1198587" y="4797152"/>
            <a:ext cx="9793263" cy="1296144"/>
          </a:xfrm>
        </p:spPr>
        <p:txBody>
          <a:bodyPr anchor="b" anchorCtr="0"/>
          <a:lstStyle>
            <a:lvl1pPr marL="0" indent="0">
              <a:spcBef>
                <a:spcPts val="0"/>
              </a:spcBef>
              <a:buFontTx/>
              <a:buNone/>
              <a:defRPr sz="1600">
                <a:solidFill>
                  <a:schemeClr val="bg1"/>
                </a:solidFill>
              </a:defRPr>
            </a:lvl1pPr>
            <a:lvl2pPr marL="0" indent="0">
              <a:spcBef>
                <a:spcPts val="0"/>
              </a:spcBef>
              <a:buFontTx/>
              <a:buNone/>
              <a:defRPr sz="1600"/>
            </a:lvl2pPr>
            <a:lvl3pPr marL="0" indent="0">
              <a:spcBef>
                <a:spcPts val="0"/>
              </a:spcBef>
              <a:buFontTx/>
              <a:buNone/>
              <a:defRPr sz="1600"/>
            </a:lvl3pPr>
            <a:lvl4pPr marL="0" indent="0">
              <a:spcBef>
                <a:spcPts val="0"/>
              </a:spcBef>
              <a:buFontTx/>
              <a:buNone/>
              <a:defRPr sz="1600"/>
            </a:lvl4pPr>
            <a:lvl5pPr marL="0" indent="0">
              <a:spcBef>
                <a:spcPts val="0"/>
              </a:spcBef>
              <a:buFontTx/>
              <a:buNone/>
              <a:defRPr sz="1600"/>
            </a:lvl5pPr>
            <a:lvl6pPr marL="0" indent="0">
              <a:spcBef>
                <a:spcPts val="0"/>
              </a:spcBef>
              <a:buFontTx/>
              <a:buNone/>
              <a:defRPr sz="1600"/>
            </a:lvl6pPr>
            <a:lvl7pPr marL="0" indent="0">
              <a:spcBef>
                <a:spcPts val="0"/>
              </a:spcBef>
              <a:buFontTx/>
              <a:buNone/>
              <a:defRPr sz="1600"/>
            </a:lvl7pPr>
            <a:lvl8pPr marL="0" indent="0">
              <a:spcBef>
                <a:spcPts val="0"/>
              </a:spcBef>
              <a:buFontTx/>
              <a:buNone/>
              <a:defRPr sz="1600"/>
            </a:lvl8pPr>
            <a:lvl9pPr marL="0" indent="0">
              <a:spcBef>
                <a:spcPts val="0"/>
              </a:spcBef>
              <a:buFontTx/>
              <a:buNone/>
              <a:defRPr sz="1600"/>
            </a:lvl9pPr>
          </a:lstStyle>
          <a:p>
            <a:pPr lvl="0"/>
            <a:r>
              <a:rPr lang="fi-FI" noProof="0"/>
              <a:t>Yhteystiedot</a:t>
            </a:r>
          </a:p>
        </p:txBody>
      </p:sp>
    </p:spTree>
    <p:extLst>
      <p:ext uri="{BB962C8B-B14F-4D97-AF65-F5344CB8AC3E}">
        <p14:creationId xmlns:p14="http://schemas.microsoft.com/office/powerpoint/2010/main" val="273037834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56">
          <p15:clr>
            <a:srgbClr val="FBAE40"/>
          </p15:clr>
        </p15:guide>
        <p15:guide id="4" pos="6924">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Kiitos 2">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89437-0A9F-6907-E834-ECE3DB625160}"/>
              </a:ext>
            </a:extLst>
          </p:cNvPr>
          <p:cNvSpPr>
            <a:spLocks noGrp="1"/>
          </p:cNvSpPr>
          <p:nvPr>
            <p:ph type="ctrTitle" hasCustomPrompt="1"/>
          </p:nvPr>
        </p:nvSpPr>
        <p:spPr>
          <a:xfrm>
            <a:off x="1200150" y="2060575"/>
            <a:ext cx="9791700" cy="2592561"/>
          </a:xfrm>
        </p:spPr>
        <p:txBody>
          <a:bodyPr anchor="b" anchorCtr="0"/>
          <a:lstStyle>
            <a:lvl1pPr algn="l">
              <a:defRPr sz="8000">
                <a:solidFill>
                  <a:schemeClr val="bg1"/>
                </a:solidFill>
              </a:defRPr>
            </a:lvl1pPr>
          </a:lstStyle>
          <a:p>
            <a:r>
              <a:rPr lang="fi-FI" noProof="0"/>
              <a:t>Lisää kiitos viesti.</a:t>
            </a:r>
          </a:p>
        </p:txBody>
      </p:sp>
      <p:sp>
        <p:nvSpPr>
          <p:cNvPr id="4" name="Date Placeholder 3">
            <a:extLst>
              <a:ext uri="{FF2B5EF4-FFF2-40B4-BE49-F238E27FC236}">
                <a16:creationId xmlns:a16="http://schemas.microsoft.com/office/drawing/2014/main" id="{B9898F4D-E89B-8263-EB37-8F8B305D4370}"/>
              </a:ext>
            </a:extLst>
          </p:cNvPr>
          <p:cNvSpPr>
            <a:spLocks noGrp="1"/>
          </p:cNvSpPr>
          <p:nvPr>
            <p:ph type="dt" sz="half" idx="10"/>
          </p:nvPr>
        </p:nvSpPr>
        <p:spPr/>
        <p:txBody>
          <a:bodyPr/>
          <a:lstStyle>
            <a:lvl1pPr>
              <a:defRPr>
                <a:noFill/>
              </a:defRPr>
            </a:lvl1pPr>
          </a:lstStyle>
          <a:p>
            <a:fld id="{E1E5E8A1-6EA9-410E-A616-C236F1B04981}" type="datetime1">
              <a:rPr lang="fi-FI" noProof="0" smtClean="0"/>
              <a:t>16.8.2024</a:t>
            </a:fld>
            <a:endParaRPr lang="fi-FI" noProof="0"/>
          </a:p>
        </p:txBody>
      </p:sp>
      <p:sp>
        <p:nvSpPr>
          <p:cNvPr id="5" name="Footer Placeholder 4">
            <a:extLst>
              <a:ext uri="{FF2B5EF4-FFF2-40B4-BE49-F238E27FC236}">
                <a16:creationId xmlns:a16="http://schemas.microsoft.com/office/drawing/2014/main" id="{AEAB5C31-D7B7-0A4A-9FF1-A8910751F711}"/>
              </a:ext>
            </a:extLst>
          </p:cNvPr>
          <p:cNvSpPr>
            <a:spLocks noGrp="1"/>
          </p:cNvSpPr>
          <p:nvPr>
            <p:ph type="ftr" sz="quarter" idx="11"/>
          </p:nvPr>
        </p:nvSpPr>
        <p:spPr/>
        <p:txBody>
          <a:bodyPr/>
          <a:lstStyle>
            <a:lvl1pPr>
              <a:defRPr>
                <a:noFill/>
              </a:defRPr>
            </a:lvl1pPr>
          </a:lstStyle>
          <a:p>
            <a:r>
              <a:rPr lang="en-US" noProof="0"/>
              <a:t>© Confederation of Finnish Construction Industries RT</a:t>
            </a:r>
            <a:endParaRPr lang="fi-FI" noProof="0"/>
          </a:p>
        </p:txBody>
      </p:sp>
      <p:sp>
        <p:nvSpPr>
          <p:cNvPr id="6" name="Slide Number Placeholder 5">
            <a:extLst>
              <a:ext uri="{FF2B5EF4-FFF2-40B4-BE49-F238E27FC236}">
                <a16:creationId xmlns:a16="http://schemas.microsoft.com/office/drawing/2014/main" id="{92B9B765-A518-625F-2D82-59131FF13DC6}"/>
              </a:ext>
            </a:extLst>
          </p:cNvPr>
          <p:cNvSpPr>
            <a:spLocks noGrp="1"/>
          </p:cNvSpPr>
          <p:nvPr>
            <p:ph type="sldNum" sz="quarter" idx="12"/>
          </p:nvPr>
        </p:nvSpPr>
        <p:spPr/>
        <p:txBody>
          <a:bodyPr/>
          <a:lstStyle>
            <a:lvl1pPr>
              <a:defRPr>
                <a:noFill/>
              </a:defRPr>
            </a:lvl1pPr>
          </a:lstStyle>
          <a:p>
            <a:fld id="{DFD61EF7-2460-4EE9-A031-27FEBC4F9A95}" type="slidenum">
              <a:rPr lang="fi-FI" noProof="0" smtClean="0"/>
              <a:pPr/>
              <a:t>‹#›</a:t>
            </a:fld>
            <a:endParaRPr lang="fi-FI" noProof="0"/>
          </a:p>
        </p:txBody>
      </p:sp>
      <p:sp>
        <p:nvSpPr>
          <p:cNvPr id="7" name="Freeform 5">
            <a:extLst>
              <a:ext uri="{FF2B5EF4-FFF2-40B4-BE49-F238E27FC236}">
                <a16:creationId xmlns:a16="http://schemas.microsoft.com/office/drawing/2014/main" id="{5CD5646D-347F-0693-85B7-82EEFAEE1F74}"/>
              </a:ext>
            </a:extLst>
          </p:cNvPr>
          <p:cNvSpPr>
            <a:spLocks noChangeAspect="1" noEditPoints="1"/>
          </p:cNvSpPr>
          <p:nvPr userDrawn="1"/>
        </p:nvSpPr>
        <p:spPr bwMode="auto">
          <a:xfrm>
            <a:off x="407368" y="333375"/>
            <a:ext cx="2325003" cy="504000"/>
          </a:xfrm>
          <a:custGeom>
            <a:avLst/>
            <a:gdLst>
              <a:gd name="T0" fmla="*/ 11 w 4507"/>
              <a:gd name="T1" fmla="*/ 18 h 1954"/>
              <a:gd name="T2" fmla="*/ 659 w 4507"/>
              <a:gd name="T3" fmla="*/ 297 h 1954"/>
              <a:gd name="T4" fmla="*/ 666 w 4507"/>
              <a:gd name="T5" fmla="*/ 916 h 1954"/>
              <a:gd name="T6" fmla="*/ 347 w 4507"/>
              <a:gd name="T7" fmla="*/ 880 h 1954"/>
              <a:gd name="T8" fmla="*/ 471 w 4507"/>
              <a:gd name="T9" fmla="*/ 675 h 1954"/>
              <a:gd name="T10" fmla="*/ 375 w 4507"/>
              <a:gd name="T11" fmla="*/ 401 h 1954"/>
              <a:gd name="T12" fmla="*/ 1722 w 4507"/>
              <a:gd name="T13" fmla="*/ 26 h 1954"/>
              <a:gd name="T14" fmla="*/ 1804 w 4507"/>
              <a:gd name="T15" fmla="*/ 309 h 1954"/>
              <a:gd name="T16" fmla="*/ 1741 w 4507"/>
              <a:gd name="T17" fmla="*/ 269 h 1954"/>
              <a:gd name="T18" fmla="*/ 1854 w 4507"/>
              <a:gd name="T19" fmla="*/ 788 h 1954"/>
              <a:gd name="T20" fmla="*/ 2410 w 4507"/>
              <a:gd name="T21" fmla="*/ 18 h 1954"/>
              <a:gd name="T22" fmla="*/ 3053 w 4507"/>
              <a:gd name="T23" fmla="*/ 553 h 1954"/>
              <a:gd name="T24" fmla="*/ 3419 w 4507"/>
              <a:gd name="T25" fmla="*/ 539 h 1954"/>
              <a:gd name="T26" fmla="*/ 3595 w 4507"/>
              <a:gd name="T27" fmla="*/ 659 h 1954"/>
              <a:gd name="T28" fmla="*/ 3699 w 4507"/>
              <a:gd name="T29" fmla="*/ 697 h 1954"/>
              <a:gd name="T30" fmla="*/ 3842 w 4507"/>
              <a:gd name="T31" fmla="*/ 595 h 1954"/>
              <a:gd name="T32" fmla="*/ 3700 w 4507"/>
              <a:gd name="T33" fmla="*/ 806 h 1954"/>
              <a:gd name="T34" fmla="*/ 3943 w 4507"/>
              <a:gd name="T35" fmla="*/ 725 h 1954"/>
              <a:gd name="T36" fmla="*/ 4018 w 4507"/>
              <a:gd name="T37" fmla="*/ 689 h 1954"/>
              <a:gd name="T38" fmla="*/ 4124 w 4507"/>
              <a:gd name="T39" fmla="*/ 581 h 1954"/>
              <a:gd name="T40" fmla="*/ 3931 w 4507"/>
              <a:gd name="T41" fmla="*/ 269 h 1954"/>
              <a:gd name="T42" fmla="*/ 4017 w 4507"/>
              <a:gd name="T43" fmla="*/ 6 h 1954"/>
              <a:gd name="T44" fmla="*/ 4117 w 4507"/>
              <a:gd name="T45" fmla="*/ 228 h 1954"/>
              <a:gd name="T46" fmla="*/ 4005 w 4507"/>
              <a:gd name="T47" fmla="*/ 134 h 1954"/>
              <a:gd name="T48" fmla="*/ 4123 w 4507"/>
              <a:gd name="T49" fmla="*/ 383 h 1954"/>
              <a:gd name="T50" fmla="*/ 4174 w 4507"/>
              <a:gd name="T51" fmla="*/ 697 h 1954"/>
              <a:gd name="T52" fmla="*/ 1767 w 4507"/>
              <a:gd name="T53" fmla="*/ 1273 h 1954"/>
              <a:gd name="T54" fmla="*/ 2197 w 4507"/>
              <a:gd name="T55" fmla="*/ 1926 h 1954"/>
              <a:gd name="T56" fmla="*/ 2114 w 4507"/>
              <a:gd name="T57" fmla="*/ 1551 h 1954"/>
              <a:gd name="T58" fmla="*/ 2226 w 4507"/>
              <a:gd name="T59" fmla="*/ 1156 h 1954"/>
              <a:gd name="T60" fmla="*/ 2385 w 4507"/>
              <a:gd name="T61" fmla="*/ 1313 h 1954"/>
              <a:gd name="T62" fmla="*/ 2373 w 4507"/>
              <a:gd name="T63" fmla="*/ 1834 h 1954"/>
              <a:gd name="T64" fmla="*/ 2227 w 4507"/>
              <a:gd name="T65" fmla="*/ 1271 h 1954"/>
              <a:gd name="T66" fmla="*/ 2192 w 4507"/>
              <a:gd name="T67" fmla="*/ 1738 h 1954"/>
              <a:gd name="T68" fmla="*/ 2323 w 4507"/>
              <a:gd name="T69" fmla="*/ 1760 h 1954"/>
              <a:gd name="T70" fmla="*/ 2273 w 4507"/>
              <a:gd name="T71" fmla="*/ 1259 h 1954"/>
              <a:gd name="T72" fmla="*/ 3321 w 4507"/>
              <a:gd name="T73" fmla="*/ 1954 h 1954"/>
              <a:gd name="T74" fmla="*/ 3265 w 4507"/>
              <a:gd name="T75" fmla="*/ 1693 h 1954"/>
              <a:gd name="T76" fmla="*/ 3380 w 4507"/>
              <a:gd name="T77" fmla="*/ 1832 h 1954"/>
              <a:gd name="T78" fmla="*/ 3369 w 4507"/>
              <a:gd name="T79" fmla="*/ 1625 h 1954"/>
              <a:gd name="T80" fmla="*/ 3218 w 4507"/>
              <a:gd name="T81" fmla="*/ 1279 h 1954"/>
              <a:gd name="T82" fmla="*/ 3426 w 4507"/>
              <a:gd name="T83" fmla="*/ 1198 h 1954"/>
              <a:gd name="T84" fmla="*/ 3370 w 4507"/>
              <a:gd name="T85" fmla="*/ 1265 h 1954"/>
              <a:gd name="T86" fmla="*/ 3279 w 4507"/>
              <a:gd name="T87" fmla="*/ 1379 h 1954"/>
              <a:gd name="T88" fmla="*/ 3471 w 4507"/>
              <a:gd name="T89" fmla="*/ 1675 h 1954"/>
              <a:gd name="T90" fmla="*/ 3381 w 4507"/>
              <a:gd name="T91" fmla="*/ 1946 h 1954"/>
              <a:gd name="T92" fmla="*/ 3620 w 4507"/>
              <a:gd name="T93" fmla="*/ 1772 h 1954"/>
              <a:gd name="T94" fmla="*/ 3736 w 4507"/>
              <a:gd name="T95" fmla="*/ 1772 h 1954"/>
              <a:gd name="T96" fmla="*/ 3756 w 4507"/>
              <a:gd name="T97" fmla="*/ 1914 h 1954"/>
              <a:gd name="T98" fmla="*/ 3915 w 4507"/>
              <a:gd name="T99" fmla="*/ 1828 h 1954"/>
              <a:gd name="T100" fmla="*/ 4005 w 4507"/>
              <a:gd name="T101" fmla="*/ 1838 h 1954"/>
              <a:gd name="T102" fmla="*/ 4160 w 4507"/>
              <a:gd name="T103" fmla="*/ 1697 h 1954"/>
              <a:gd name="T104" fmla="*/ 4039 w 4507"/>
              <a:gd name="T105" fmla="*/ 1954 h 1954"/>
              <a:gd name="T106" fmla="*/ 4268 w 4507"/>
              <a:gd name="T107" fmla="*/ 1888 h 1954"/>
              <a:gd name="T108" fmla="*/ 4324 w 4507"/>
              <a:gd name="T109" fmla="*/ 1824 h 1954"/>
              <a:gd name="T110" fmla="*/ 4442 w 4507"/>
              <a:gd name="T111" fmla="*/ 1752 h 1954"/>
              <a:gd name="T112" fmla="*/ 4255 w 4507"/>
              <a:gd name="T113" fmla="*/ 1447 h 1954"/>
              <a:gd name="T114" fmla="*/ 4311 w 4507"/>
              <a:gd name="T115" fmla="*/ 1166 h 1954"/>
              <a:gd name="T116" fmla="*/ 4497 w 4507"/>
              <a:gd name="T117" fmla="*/ 1331 h 1954"/>
              <a:gd name="T118" fmla="*/ 4336 w 4507"/>
              <a:gd name="T119" fmla="*/ 1267 h 1954"/>
              <a:gd name="T120" fmla="*/ 4359 w 4507"/>
              <a:gd name="T121" fmla="*/ 1457 h 1954"/>
              <a:gd name="T122" fmla="*/ 4499 w 4507"/>
              <a:gd name="T123" fmla="*/ 1814 h 1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507" h="1954">
                <a:moveTo>
                  <a:pt x="4307" y="327"/>
                </a:moveTo>
                <a:lnTo>
                  <a:pt x="4377" y="327"/>
                </a:lnTo>
                <a:lnTo>
                  <a:pt x="4377" y="463"/>
                </a:lnTo>
                <a:lnTo>
                  <a:pt x="4307" y="463"/>
                </a:lnTo>
                <a:lnTo>
                  <a:pt x="4307" y="327"/>
                </a:lnTo>
                <a:close/>
                <a:moveTo>
                  <a:pt x="1248" y="18"/>
                </a:moveTo>
                <a:lnTo>
                  <a:pt x="1248" y="473"/>
                </a:lnTo>
                <a:lnTo>
                  <a:pt x="1051" y="473"/>
                </a:lnTo>
                <a:lnTo>
                  <a:pt x="1051" y="1936"/>
                </a:lnTo>
                <a:lnTo>
                  <a:pt x="821" y="1936"/>
                </a:lnTo>
                <a:lnTo>
                  <a:pt x="821" y="473"/>
                </a:lnTo>
                <a:lnTo>
                  <a:pt x="655" y="18"/>
                </a:lnTo>
                <a:lnTo>
                  <a:pt x="1248" y="18"/>
                </a:lnTo>
                <a:close/>
                <a:moveTo>
                  <a:pt x="0" y="1481"/>
                </a:moveTo>
                <a:lnTo>
                  <a:pt x="230" y="1481"/>
                </a:lnTo>
                <a:lnTo>
                  <a:pt x="230" y="1936"/>
                </a:lnTo>
                <a:lnTo>
                  <a:pt x="0" y="1936"/>
                </a:lnTo>
                <a:lnTo>
                  <a:pt x="0" y="1481"/>
                </a:lnTo>
                <a:close/>
                <a:moveTo>
                  <a:pt x="487" y="1186"/>
                </a:moveTo>
                <a:lnTo>
                  <a:pt x="752" y="1936"/>
                </a:lnTo>
                <a:lnTo>
                  <a:pt x="495" y="1936"/>
                </a:lnTo>
                <a:lnTo>
                  <a:pt x="11" y="559"/>
                </a:lnTo>
                <a:lnTo>
                  <a:pt x="11" y="18"/>
                </a:lnTo>
                <a:lnTo>
                  <a:pt x="309" y="18"/>
                </a:lnTo>
                <a:lnTo>
                  <a:pt x="335" y="18"/>
                </a:lnTo>
                <a:lnTo>
                  <a:pt x="359" y="20"/>
                </a:lnTo>
                <a:lnTo>
                  <a:pt x="382" y="24"/>
                </a:lnTo>
                <a:lnTo>
                  <a:pt x="404" y="30"/>
                </a:lnTo>
                <a:lnTo>
                  <a:pt x="426" y="36"/>
                </a:lnTo>
                <a:lnTo>
                  <a:pt x="447" y="44"/>
                </a:lnTo>
                <a:lnTo>
                  <a:pt x="467" y="52"/>
                </a:lnTo>
                <a:lnTo>
                  <a:pt x="476" y="58"/>
                </a:lnTo>
                <a:lnTo>
                  <a:pt x="486" y="62"/>
                </a:lnTo>
                <a:lnTo>
                  <a:pt x="504" y="74"/>
                </a:lnTo>
                <a:lnTo>
                  <a:pt x="521" y="88"/>
                </a:lnTo>
                <a:lnTo>
                  <a:pt x="538" y="102"/>
                </a:lnTo>
                <a:lnTo>
                  <a:pt x="553" y="116"/>
                </a:lnTo>
                <a:lnTo>
                  <a:pt x="569" y="132"/>
                </a:lnTo>
                <a:lnTo>
                  <a:pt x="583" y="150"/>
                </a:lnTo>
                <a:lnTo>
                  <a:pt x="596" y="168"/>
                </a:lnTo>
                <a:lnTo>
                  <a:pt x="609" y="188"/>
                </a:lnTo>
                <a:lnTo>
                  <a:pt x="620" y="208"/>
                </a:lnTo>
                <a:lnTo>
                  <a:pt x="631" y="230"/>
                </a:lnTo>
                <a:lnTo>
                  <a:pt x="641" y="251"/>
                </a:lnTo>
                <a:lnTo>
                  <a:pt x="650" y="273"/>
                </a:lnTo>
                <a:lnTo>
                  <a:pt x="659" y="297"/>
                </a:lnTo>
                <a:lnTo>
                  <a:pt x="666" y="323"/>
                </a:lnTo>
                <a:lnTo>
                  <a:pt x="673" y="349"/>
                </a:lnTo>
                <a:lnTo>
                  <a:pt x="680" y="375"/>
                </a:lnTo>
                <a:lnTo>
                  <a:pt x="685" y="401"/>
                </a:lnTo>
                <a:lnTo>
                  <a:pt x="690" y="429"/>
                </a:lnTo>
                <a:lnTo>
                  <a:pt x="694" y="459"/>
                </a:lnTo>
                <a:lnTo>
                  <a:pt x="697" y="487"/>
                </a:lnTo>
                <a:lnTo>
                  <a:pt x="699" y="517"/>
                </a:lnTo>
                <a:lnTo>
                  <a:pt x="701" y="547"/>
                </a:lnTo>
                <a:lnTo>
                  <a:pt x="702" y="579"/>
                </a:lnTo>
                <a:lnTo>
                  <a:pt x="703" y="611"/>
                </a:lnTo>
                <a:lnTo>
                  <a:pt x="702" y="661"/>
                </a:lnTo>
                <a:lnTo>
                  <a:pt x="701" y="687"/>
                </a:lnTo>
                <a:lnTo>
                  <a:pt x="699" y="711"/>
                </a:lnTo>
                <a:lnTo>
                  <a:pt x="697" y="735"/>
                </a:lnTo>
                <a:lnTo>
                  <a:pt x="695" y="758"/>
                </a:lnTo>
                <a:lnTo>
                  <a:pt x="692" y="782"/>
                </a:lnTo>
                <a:lnTo>
                  <a:pt x="689" y="806"/>
                </a:lnTo>
                <a:lnTo>
                  <a:pt x="685" y="830"/>
                </a:lnTo>
                <a:lnTo>
                  <a:pt x="681" y="852"/>
                </a:lnTo>
                <a:lnTo>
                  <a:pt x="677" y="874"/>
                </a:lnTo>
                <a:lnTo>
                  <a:pt x="672" y="896"/>
                </a:lnTo>
                <a:lnTo>
                  <a:pt x="666" y="916"/>
                </a:lnTo>
                <a:lnTo>
                  <a:pt x="661" y="938"/>
                </a:lnTo>
                <a:lnTo>
                  <a:pt x="655" y="958"/>
                </a:lnTo>
                <a:lnTo>
                  <a:pt x="648" y="976"/>
                </a:lnTo>
                <a:lnTo>
                  <a:pt x="641" y="996"/>
                </a:lnTo>
                <a:lnTo>
                  <a:pt x="634" y="1014"/>
                </a:lnTo>
                <a:lnTo>
                  <a:pt x="626" y="1030"/>
                </a:lnTo>
                <a:lnTo>
                  <a:pt x="618" y="1048"/>
                </a:lnTo>
                <a:lnTo>
                  <a:pt x="609" y="1064"/>
                </a:lnTo>
                <a:lnTo>
                  <a:pt x="600" y="1080"/>
                </a:lnTo>
                <a:lnTo>
                  <a:pt x="591" y="1094"/>
                </a:lnTo>
                <a:lnTo>
                  <a:pt x="581" y="1108"/>
                </a:lnTo>
                <a:lnTo>
                  <a:pt x="571" y="1120"/>
                </a:lnTo>
                <a:lnTo>
                  <a:pt x="559" y="1132"/>
                </a:lnTo>
                <a:lnTo>
                  <a:pt x="548" y="1144"/>
                </a:lnTo>
                <a:lnTo>
                  <a:pt x="537" y="1154"/>
                </a:lnTo>
                <a:lnTo>
                  <a:pt x="525" y="1164"/>
                </a:lnTo>
                <a:lnTo>
                  <a:pt x="513" y="1172"/>
                </a:lnTo>
                <a:lnTo>
                  <a:pt x="500" y="1180"/>
                </a:lnTo>
                <a:lnTo>
                  <a:pt x="487" y="1186"/>
                </a:lnTo>
                <a:close/>
                <a:moveTo>
                  <a:pt x="239" y="391"/>
                </a:moveTo>
                <a:lnTo>
                  <a:pt x="239" y="880"/>
                </a:lnTo>
                <a:lnTo>
                  <a:pt x="337" y="880"/>
                </a:lnTo>
                <a:lnTo>
                  <a:pt x="347" y="880"/>
                </a:lnTo>
                <a:lnTo>
                  <a:pt x="357" y="880"/>
                </a:lnTo>
                <a:lnTo>
                  <a:pt x="367" y="878"/>
                </a:lnTo>
                <a:lnTo>
                  <a:pt x="376" y="874"/>
                </a:lnTo>
                <a:lnTo>
                  <a:pt x="384" y="872"/>
                </a:lnTo>
                <a:lnTo>
                  <a:pt x="392" y="868"/>
                </a:lnTo>
                <a:lnTo>
                  <a:pt x="400" y="862"/>
                </a:lnTo>
                <a:lnTo>
                  <a:pt x="407" y="858"/>
                </a:lnTo>
                <a:lnTo>
                  <a:pt x="413" y="852"/>
                </a:lnTo>
                <a:lnTo>
                  <a:pt x="419" y="844"/>
                </a:lnTo>
                <a:lnTo>
                  <a:pt x="425" y="838"/>
                </a:lnTo>
                <a:lnTo>
                  <a:pt x="430" y="830"/>
                </a:lnTo>
                <a:lnTo>
                  <a:pt x="435" y="822"/>
                </a:lnTo>
                <a:lnTo>
                  <a:pt x="440" y="814"/>
                </a:lnTo>
                <a:lnTo>
                  <a:pt x="444" y="806"/>
                </a:lnTo>
                <a:lnTo>
                  <a:pt x="448" y="796"/>
                </a:lnTo>
                <a:lnTo>
                  <a:pt x="451" y="788"/>
                </a:lnTo>
                <a:lnTo>
                  <a:pt x="454" y="778"/>
                </a:lnTo>
                <a:lnTo>
                  <a:pt x="457" y="768"/>
                </a:lnTo>
                <a:lnTo>
                  <a:pt x="460" y="758"/>
                </a:lnTo>
                <a:lnTo>
                  <a:pt x="464" y="738"/>
                </a:lnTo>
                <a:lnTo>
                  <a:pt x="467" y="717"/>
                </a:lnTo>
                <a:lnTo>
                  <a:pt x="470" y="697"/>
                </a:lnTo>
                <a:lnTo>
                  <a:pt x="471" y="675"/>
                </a:lnTo>
                <a:lnTo>
                  <a:pt x="472" y="655"/>
                </a:lnTo>
                <a:lnTo>
                  <a:pt x="472" y="635"/>
                </a:lnTo>
                <a:lnTo>
                  <a:pt x="472" y="615"/>
                </a:lnTo>
                <a:lnTo>
                  <a:pt x="470" y="593"/>
                </a:lnTo>
                <a:lnTo>
                  <a:pt x="468" y="573"/>
                </a:lnTo>
                <a:lnTo>
                  <a:pt x="464" y="551"/>
                </a:lnTo>
                <a:lnTo>
                  <a:pt x="462" y="541"/>
                </a:lnTo>
                <a:lnTo>
                  <a:pt x="459" y="531"/>
                </a:lnTo>
                <a:lnTo>
                  <a:pt x="457" y="521"/>
                </a:lnTo>
                <a:lnTo>
                  <a:pt x="454" y="511"/>
                </a:lnTo>
                <a:lnTo>
                  <a:pt x="447" y="491"/>
                </a:lnTo>
                <a:lnTo>
                  <a:pt x="443" y="483"/>
                </a:lnTo>
                <a:lnTo>
                  <a:pt x="439" y="473"/>
                </a:lnTo>
                <a:lnTo>
                  <a:pt x="435" y="465"/>
                </a:lnTo>
                <a:lnTo>
                  <a:pt x="430" y="457"/>
                </a:lnTo>
                <a:lnTo>
                  <a:pt x="420" y="441"/>
                </a:lnTo>
                <a:lnTo>
                  <a:pt x="414" y="433"/>
                </a:lnTo>
                <a:lnTo>
                  <a:pt x="408" y="427"/>
                </a:lnTo>
                <a:lnTo>
                  <a:pt x="402" y="421"/>
                </a:lnTo>
                <a:lnTo>
                  <a:pt x="396" y="415"/>
                </a:lnTo>
                <a:lnTo>
                  <a:pt x="389" y="409"/>
                </a:lnTo>
                <a:lnTo>
                  <a:pt x="382" y="405"/>
                </a:lnTo>
                <a:lnTo>
                  <a:pt x="375" y="401"/>
                </a:lnTo>
                <a:lnTo>
                  <a:pt x="367" y="397"/>
                </a:lnTo>
                <a:lnTo>
                  <a:pt x="359" y="395"/>
                </a:lnTo>
                <a:lnTo>
                  <a:pt x="351" y="393"/>
                </a:lnTo>
                <a:lnTo>
                  <a:pt x="333" y="391"/>
                </a:lnTo>
                <a:lnTo>
                  <a:pt x="239" y="391"/>
                </a:lnTo>
                <a:close/>
                <a:moveTo>
                  <a:pt x="1780" y="395"/>
                </a:moveTo>
                <a:lnTo>
                  <a:pt x="1776" y="403"/>
                </a:lnTo>
                <a:lnTo>
                  <a:pt x="1772" y="411"/>
                </a:lnTo>
                <a:lnTo>
                  <a:pt x="1763" y="423"/>
                </a:lnTo>
                <a:lnTo>
                  <a:pt x="1754" y="433"/>
                </a:lnTo>
                <a:lnTo>
                  <a:pt x="1743" y="443"/>
                </a:lnTo>
                <a:lnTo>
                  <a:pt x="1814" y="788"/>
                </a:lnTo>
                <a:lnTo>
                  <a:pt x="1742" y="788"/>
                </a:lnTo>
                <a:lnTo>
                  <a:pt x="1683" y="465"/>
                </a:lnTo>
                <a:lnTo>
                  <a:pt x="1607" y="465"/>
                </a:lnTo>
                <a:lnTo>
                  <a:pt x="1607" y="788"/>
                </a:lnTo>
                <a:lnTo>
                  <a:pt x="1543" y="788"/>
                </a:lnTo>
                <a:lnTo>
                  <a:pt x="1543" y="18"/>
                </a:lnTo>
                <a:lnTo>
                  <a:pt x="1681" y="18"/>
                </a:lnTo>
                <a:lnTo>
                  <a:pt x="1696" y="18"/>
                </a:lnTo>
                <a:lnTo>
                  <a:pt x="1703" y="20"/>
                </a:lnTo>
                <a:lnTo>
                  <a:pt x="1710" y="22"/>
                </a:lnTo>
                <a:lnTo>
                  <a:pt x="1722" y="26"/>
                </a:lnTo>
                <a:lnTo>
                  <a:pt x="1734" y="32"/>
                </a:lnTo>
                <a:lnTo>
                  <a:pt x="1745" y="40"/>
                </a:lnTo>
                <a:lnTo>
                  <a:pt x="1755" y="50"/>
                </a:lnTo>
                <a:lnTo>
                  <a:pt x="1765" y="62"/>
                </a:lnTo>
                <a:lnTo>
                  <a:pt x="1769" y="68"/>
                </a:lnTo>
                <a:lnTo>
                  <a:pt x="1773" y="76"/>
                </a:lnTo>
                <a:lnTo>
                  <a:pt x="1781" y="92"/>
                </a:lnTo>
                <a:lnTo>
                  <a:pt x="1788" y="108"/>
                </a:lnTo>
                <a:lnTo>
                  <a:pt x="1791" y="118"/>
                </a:lnTo>
                <a:lnTo>
                  <a:pt x="1794" y="126"/>
                </a:lnTo>
                <a:lnTo>
                  <a:pt x="1799" y="146"/>
                </a:lnTo>
                <a:lnTo>
                  <a:pt x="1803" y="168"/>
                </a:lnTo>
                <a:lnTo>
                  <a:pt x="1805" y="178"/>
                </a:lnTo>
                <a:lnTo>
                  <a:pt x="1806" y="190"/>
                </a:lnTo>
                <a:lnTo>
                  <a:pt x="1807" y="200"/>
                </a:lnTo>
                <a:lnTo>
                  <a:pt x="1808" y="212"/>
                </a:lnTo>
                <a:lnTo>
                  <a:pt x="1808" y="224"/>
                </a:lnTo>
                <a:lnTo>
                  <a:pt x="1808" y="236"/>
                </a:lnTo>
                <a:lnTo>
                  <a:pt x="1808" y="263"/>
                </a:lnTo>
                <a:lnTo>
                  <a:pt x="1807" y="275"/>
                </a:lnTo>
                <a:lnTo>
                  <a:pt x="1806" y="287"/>
                </a:lnTo>
                <a:lnTo>
                  <a:pt x="1805" y="299"/>
                </a:lnTo>
                <a:lnTo>
                  <a:pt x="1804" y="309"/>
                </a:lnTo>
                <a:lnTo>
                  <a:pt x="1801" y="331"/>
                </a:lnTo>
                <a:lnTo>
                  <a:pt x="1797" y="349"/>
                </a:lnTo>
                <a:lnTo>
                  <a:pt x="1792" y="367"/>
                </a:lnTo>
                <a:lnTo>
                  <a:pt x="1786" y="381"/>
                </a:lnTo>
                <a:lnTo>
                  <a:pt x="1780" y="395"/>
                </a:lnTo>
                <a:close/>
                <a:moveTo>
                  <a:pt x="1678" y="122"/>
                </a:moveTo>
                <a:lnTo>
                  <a:pt x="1607" y="122"/>
                </a:lnTo>
                <a:lnTo>
                  <a:pt x="1607" y="365"/>
                </a:lnTo>
                <a:lnTo>
                  <a:pt x="1678" y="365"/>
                </a:lnTo>
                <a:lnTo>
                  <a:pt x="1686" y="363"/>
                </a:lnTo>
                <a:lnTo>
                  <a:pt x="1694" y="361"/>
                </a:lnTo>
                <a:lnTo>
                  <a:pt x="1700" y="359"/>
                </a:lnTo>
                <a:lnTo>
                  <a:pt x="1707" y="355"/>
                </a:lnTo>
                <a:lnTo>
                  <a:pt x="1712" y="351"/>
                </a:lnTo>
                <a:lnTo>
                  <a:pt x="1717" y="345"/>
                </a:lnTo>
                <a:lnTo>
                  <a:pt x="1722" y="339"/>
                </a:lnTo>
                <a:lnTo>
                  <a:pt x="1726" y="331"/>
                </a:lnTo>
                <a:lnTo>
                  <a:pt x="1730" y="323"/>
                </a:lnTo>
                <a:lnTo>
                  <a:pt x="1733" y="313"/>
                </a:lnTo>
                <a:lnTo>
                  <a:pt x="1736" y="303"/>
                </a:lnTo>
                <a:lnTo>
                  <a:pt x="1738" y="293"/>
                </a:lnTo>
                <a:lnTo>
                  <a:pt x="1740" y="281"/>
                </a:lnTo>
                <a:lnTo>
                  <a:pt x="1741" y="269"/>
                </a:lnTo>
                <a:lnTo>
                  <a:pt x="1742" y="257"/>
                </a:lnTo>
                <a:lnTo>
                  <a:pt x="1742" y="244"/>
                </a:lnTo>
                <a:lnTo>
                  <a:pt x="1742" y="230"/>
                </a:lnTo>
                <a:lnTo>
                  <a:pt x="1742" y="218"/>
                </a:lnTo>
                <a:lnTo>
                  <a:pt x="1740" y="206"/>
                </a:lnTo>
                <a:lnTo>
                  <a:pt x="1739" y="194"/>
                </a:lnTo>
                <a:lnTo>
                  <a:pt x="1737" y="184"/>
                </a:lnTo>
                <a:lnTo>
                  <a:pt x="1734" y="174"/>
                </a:lnTo>
                <a:lnTo>
                  <a:pt x="1731" y="164"/>
                </a:lnTo>
                <a:lnTo>
                  <a:pt x="1728" y="156"/>
                </a:lnTo>
                <a:lnTo>
                  <a:pt x="1723" y="148"/>
                </a:lnTo>
                <a:lnTo>
                  <a:pt x="1719" y="142"/>
                </a:lnTo>
                <a:lnTo>
                  <a:pt x="1713" y="136"/>
                </a:lnTo>
                <a:lnTo>
                  <a:pt x="1708" y="132"/>
                </a:lnTo>
                <a:lnTo>
                  <a:pt x="1701" y="128"/>
                </a:lnTo>
                <a:lnTo>
                  <a:pt x="1694" y="124"/>
                </a:lnTo>
                <a:lnTo>
                  <a:pt x="1686" y="122"/>
                </a:lnTo>
                <a:lnTo>
                  <a:pt x="1678" y="122"/>
                </a:lnTo>
                <a:close/>
                <a:moveTo>
                  <a:pt x="2090" y="788"/>
                </a:moveTo>
                <a:lnTo>
                  <a:pt x="2069" y="635"/>
                </a:lnTo>
                <a:lnTo>
                  <a:pt x="1942" y="635"/>
                </a:lnTo>
                <a:lnTo>
                  <a:pt x="1921" y="788"/>
                </a:lnTo>
                <a:lnTo>
                  <a:pt x="1854" y="788"/>
                </a:lnTo>
                <a:lnTo>
                  <a:pt x="1975" y="18"/>
                </a:lnTo>
                <a:lnTo>
                  <a:pt x="2037" y="18"/>
                </a:lnTo>
                <a:lnTo>
                  <a:pt x="2160" y="788"/>
                </a:lnTo>
                <a:lnTo>
                  <a:pt x="2090" y="788"/>
                </a:lnTo>
                <a:close/>
                <a:moveTo>
                  <a:pt x="2026" y="323"/>
                </a:moveTo>
                <a:lnTo>
                  <a:pt x="2015" y="250"/>
                </a:lnTo>
                <a:lnTo>
                  <a:pt x="2010" y="210"/>
                </a:lnTo>
                <a:lnTo>
                  <a:pt x="2006" y="170"/>
                </a:lnTo>
                <a:lnTo>
                  <a:pt x="2001" y="210"/>
                </a:lnTo>
                <a:lnTo>
                  <a:pt x="1996" y="250"/>
                </a:lnTo>
                <a:lnTo>
                  <a:pt x="1986" y="325"/>
                </a:lnTo>
                <a:lnTo>
                  <a:pt x="1957" y="529"/>
                </a:lnTo>
                <a:lnTo>
                  <a:pt x="2053" y="529"/>
                </a:lnTo>
                <a:lnTo>
                  <a:pt x="2026" y="323"/>
                </a:lnTo>
                <a:close/>
                <a:moveTo>
                  <a:pt x="2419" y="788"/>
                </a:moveTo>
                <a:lnTo>
                  <a:pt x="2323" y="431"/>
                </a:lnTo>
                <a:lnTo>
                  <a:pt x="2285" y="527"/>
                </a:lnTo>
                <a:lnTo>
                  <a:pt x="2285" y="788"/>
                </a:lnTo>
                <a:lnTo>
                  <a:pt x="2220" y="788"/>
                </a:lnTo>
                <a:lnTo>
                  <a:pt x="2220" y="18"/>
                </a:lnTo>
                <a:lnTo>
                  <a:pt x="2285" y="18"/>
                </a:lnTo>
                <a:lnTo>
                  <a:pt x="2285" y="347"/>
                </a:lnTo>
                <a:lnTo>
                  <a:pt x="2410" y="18"/>
                </a:lnTo>
                <a:lnTo>
                  <a:pt x="2492" y="18"/>
                </a:lnTo>
                <a:lnTo>
                  <a:pt x="2363" y="333"/>
                </a:lnTo>
                <a:lnTo>
                  <a:pt x="2498" y="788"/>
                </a:lnTo>
                <a:lnTo>
                  <a:pt x="2419" y="788"/>
                </a:lnTo>
                <a:close/>
                <a:moveTo>
                  <a:pt x="2558" y="788"/>
                </a:moveTo>
                <a:lnTo>
                  <a:pt x="2558" y="18"/>
                </a:lnTo>
                <a:lnTo>
                  <a:pt x="2786" y="18"/>
                </a:lnTo>
                <a:lnTo>
                  <a:pt x="2786" y="126"/>
                </a:lnTo>
                <a:lnTo>
                  <a:pt x="2623" y="126"/>
                </a:lnTo>
                <a:lnTo>
                  <a:pt x="2623" y="341"/>
                </a:lnTo>
                <a:lnTo>
                  <a:pt x="2756" y="341"/>
                </a:lnTo>
                <a:lnTo>
                  <a:pt x="2756" y="445"/>
                </a:lnTo>
                <a:lnTo>
                  <a:pt x="2623" y="445"/>
                </a:lnTo>
                <a:lnTo>
                  <a:pt x="2623" y="683"/>
                </a:lnTo>
                <a:lnTo>
                  <a:pt x="2786" y="683"/>
                </a:lnTo>
                <a:lnTo>
                  <a:pt x="2786" y="788"/>
                </a:lnTo>
                <a:lnTo>
                  <a:pt x="2558" y="788"/>
                </a:lnTo>
                <a:close/>
                <a:moveTo>
                  <a:pt x="2939" y="18"/>
                </a:moveTo>
                <a:lnTo>
                  <a:pt x="3030" y="439"/>
                </a:lnTo>
                <a:lnTo>
                  <a:pt x="3038" y="477"/>
                </a:lnTo>
                <a:lnTo>
                  <a:pt x="3042" y="495"/>
                </a:lnTo>
                <a:lnTo>
                  <a:pt x="3046" y="515"/>
                </a:lnTo>
                <a:lnTo>
                  <a:pt x="3053" y="553"/>
                </a:lnTo>
                <a:lnTo>
                  <a:pt x="3060" y="595"/>
                </a:lnTo>
                <a:lnTo>
                  <a:pt x="3060" y="509"/>
                </a:lnTo>
                <a:lnTo>
                  <a:pt x="3059" y="421"/>
                </a:lnTo>
                <a:lnTo>
                  <a:pt x="3059" y="18"/>
                </a:lnTo>
                <a:lnTo>
                  <a:pt x="3124" y="18"/>
                </a:lnTo>
                <a:lnTo>
                  <a:pt x="3124" y="788"/>
                </a:lnTo>
                <a:lnTo>
                  <a:pt x="3046" y="788"/>
                </a:lnTo>
                <a:lnTo>
                  <a:pt x="2954" y="369"/>
                </a:lnTo>
                <a:lnTo>
                  <a:pt x="2946" y="331"/>
                </a:lnTo>
                <a:lnTo>
                  <a:pt x="2938" y="293"/>
                </a:lnTo>
                <a:lnTo>
                  <a:pt x="2931" y="255"/>
                </a:lnTo>
                <a:lnTo>
                  <a:pt x="2923" y="214"/>
                </a:lnTo>
                <a:lnTo>
                  <a:pt x="2924" y="389"/>
                </a:lnTo>
                <a:lnTo>
                  <a:pt x="2924" y="790"/>
                </a:lnTo>
                <a:lnTo>
                  <a:pt x="2859" y="790"/>
                </a:lnTo>
                <a:lnTo>
                  <a:pt x="2859" y="18"/>
                </a:lnTo>
                <a:lnTo>
                  <a:pt x="2939" y="18"/>
                </a:lnTo>
                <a:close/>
                <a:moveTo>
                  <a:pt x="3306" y="18"/>
                </a:moveTo>
                <a:lnTo>
                  <a:pt x="3396" y="425"/>
                </a:lnTo>
                <a:lnTo>
                  <a:pt x="3404" y="463"/>
                </a:lnTo>
                <a:lnTo>
                  <a:pt x="3408" y="481"/>
                </a:lnTo>
                <a:lnTo>
                  <a:pt x="3412" y="501"/>
                </a:lnTo>
                <a:lnTo>
                  <a:pt x="3419" y="539"/>
                </a:lnTo>
                <a:lnTo>
                  <a:pt x="3426" y="581"/>
                </a:lnTo>
                <a:lnTo>
                  <a:pt x="3426" y="495"/>
                </a:lnTo>
                <a:lnTo>
                  <a:pt x="3426" y="407"/>
                </a:lnTo>
                <a:lnTo>
                  <a:pt x="3426" y="18"/>
                </a:lnTo>
                <a:lnTo>
                  <a:pt x="3491" y="18"/>
                </a:lnTo>
                <a:lnTo>
                  <a:pt x="3491" y="788"/>
                </a:lnTo>
                <a:lnTo>
                  <a:pt x="3412" y="788"/>
                </a:lnTo>
                <a:lnTo>
                  <a:pt x="3320" y="383"/>
                </a:lnTo>
                <a:lnTo>
                  <a:pt x="3312" y="345"/>
                </a:lnTo>
                <a:lnTo>
                  <a:pt x="3305" y="307"/>
                </a:lnTo>
                <a:lnTo>
                  <a:pt x="3297" y="269"/>
                </a:lnTo>
                <a:lnTo>
                  <a:pt x="3290" y="228"/>
                </a:lnTo>
                <a:lnTo>
                  <a:pt x="3290" y="403"/>
                </a:lnTo>
                <a:lnTo>
                  <a:pt x="3290" y="788"/>
                </a:lnTo>
                <a:lnTo>
                  <a:pt x="3226" y="788"/>
                </a:lnTo>
                <a:lnTo>
                  <a:pt x="3226" y="18"/>
                </a:lnTo>
                <a:lnTo>
                  <a:pt x="3306" y="18"/>
                </a:lnTo>
                <a:close/>
                <a:moveTo>
                  <a:pt x="3618" y="735"/>
                </a:moveTo>
                <a:lnTo>
                  <a:pt x="3611" y="719"/>
                </a:lnTo>
                <a:lnTo>
                  <a:pt x="3605" y="701"/>
                </a:lnTo>
                <a:lnTo>
                  <a:pt x="3599" y="681"/>
                </a:lnTo>
                <a:lnTo>
                  <a:pt x="3597" y="669"/>
                </a:lnTo>
                <a:lnTo>
                  <a:pt x="3595" y="659"/>
                </a:lnTo>
                <a:lnTo>
                  <a:pt x="3591" y="635"/>
                </a:lnTo>
                <a:lnTo>
                  <a:pt x="3589" y="609"/>
                </a:lnTo>
                <a:lnTo>
                  <a:pt x="3588" y="595"/>
                </a:lnTo>
                <a:lnTo>
                  <a:pt x="3587" y="581"/>
                </a:lnTo>
                <a:lnTo>
                  <a:pt x="3587" y="549"/>
                </a:lnTo>
                <a:lnTo>
                  <a:pt x="3587" y="18"/>
                </a:lnTo>
                <a:lnTo>
                  <a:pt x="3652" y="18"/>
                </a:lnTo>
                <a:lnTo>
                  <a:pt x="3652" y="543"/>
                </a:lnTo>
                <a:lnTo>
                  <a:pt x="3652" y="563"/>
                </a:lnTo>
                <a:lnTo>
                  <a:pt x="3652" y="581"/>
                </a:lnTo>
                <a:lnTo>
                  <a:pt x="3653" y="597"/>
                </a:lnTo>
                <a:lnTo>
                  <a:pt x="3655" y="611"/>
                </a:lnTo>
                <a:lnTo>
                  <a:pt x="3657" y="625"/>
                </a:lnTo>
                <a:lnTo>
                  <a:pt x="3659" y="637"/>
                </a:lnTo>
                <a:lnTo>
                  <a:pt x="3662" y="649"/>
                </a:lnTo>
                <a:lnTo>
                  <a:pt x="3665" y="659"/>
                </a:lnTo>
                <a:lnTo>
                  <a:pt x="3669" y="667"/>
                </a:lnTo>
                <a:lnTo>
                  <a:pt x="3674" y="675"/>
                </a:lnTo>
                <a:lnTo>
                  <a:pt x="3679" y="683"/>
                </a:lnTo>
                <a:lnTo>
                  <a:pt x="3685" y="689"/>
                </a:lnTo>
                <a:lnTo>
                  <a:pt x="3688" y="691"/>
                </a:lnTo>
                <a:lnTo>
                  <a:pt x="3692" y="693"/>
                </a:lnTo>
                <a:lnTo>
                  <a:pt x="3699" y="697"/>
                </a:lnTo>
                <a:lnTo>
                  <a:pt x="3706" y="699"/>
                </a:lnTo>
                <a:lnTo>
                  <a:pt x="3715" y="699"/>
                </a:lnTo>
                <a:lnTo>
                  <a:pt x="3723" y="699"/>
                </a:lnTo>
                <a:lnTo>
                  <a:pt x="3731" y="697"/>
                </a:lnTo>
                <a:lnTo>
                  <a:pt x="3738" y="693"/>
                </a:lnTo>
                <a:lnTo>
                  <a:pt x="3744" y="689"/>
                </a:lnTo>
                <a:lnTo>
                  <a:pt x="3750" y="683"/>
                </a:lnTo>
                <a:lnTo>
                  <a:pt x="3755" y="675"/>
                </a:lnTo>
                <a:lnTo>
                  <a:pt x="3760" y="667"/>
                </a:lnTo>
                <a:lnTo>
                  <a:pt x="3764" y="659"/>
                </a:lnTo>
                <a:lnTo>
                  <a:pt x="3768" y="649"/>
                </a:lnTo>
                <a:lnTo>
                  <a:pt x="3770" y="637"/>
                </a:lnTo>
                <a:lnTo>
                  <a:pt x="3773" y="625"/>
                </a:lnTo>
                <a:lnTo>
                  <a:pt x="3775" y="613"/>
                </a:lnTo>
                <a:lnTo>
                  <a:pt x="3776" y="597"/>
                </a:lnTo>
                <a:lnTo>
                  <a:pt x="3777" y="581"/>
                </a:lnTo>
                <a:lnTo>
                  <a:pt x="3778" y="563"/>
                </a:lnTo>
                <a:lnTo>
                  <a:pt x="3778" y="543"/>
                </a:lnTo>
                <a:lnTo>
                  <a:pt x="3778" y="18"/>
                </a:lnTo>
                <a:lnTo>
                  <a:pt x="3843" y="18"/>
                </a:lnTo>
                <a:lnTo>
                  <a:pt x="3843" y="549"/>
                </a:lnTo>
                <a:lnTo>
                  <a:pt x="3843" y="581"/>
                </a:lnTo>
                <a:lnTo>
                  <a:pt x="3842" y="595"/>
                </a:lnTo>
                <a:lnTo>
                  <a:pt x="3841" y="609"/>
                </a:lnTo>
                <a:lnTo>
                  <a:pt x="3838" y="635"/>
                </a:lnTo>
                <a:lnTo>
                  <a:pt x="3835" y="659"/>
                </a:lnTo>
                <a:lnTo>
                  <a:pt x="3833" y="669"/>
                </a:lnTo>
                <a:lnTo>
                  <a:pt x="3830" y="681"/>
                </a:lnTo>
                <a:lnTo>
                  <a:pt x="3825" y="701"/>
                </a:lnTo>
                <a:lnTo>
                  <a:pt x="3822" y="709"/>
                </a:lnTo>
                <a:lnTo>
                  <a:pt x="3819" y="719"/>
                </a:lnTo>
                <a:lnTo>
                  <a:pt x="3815" y="727"/>
                </a:lnTo>
                <a:lnTo>
                  <a:pt x="3812" y="735"/>
                </a:lnTo>
                <a:lnTo>
                  <a:pt x="3807" y="744"/>
                </a:lnTo>
                <a:lnTo>
                  <a:pt x="3802" y="752"/>
                </a:lnTo>
                <a:lnTo>
                  <a:pt x="3792" y="766"/>
                </a:lnTo>
                <a:lnTo>
                  <a:pt x="3781" y="778"/>
                </a:lnTo>
                <a:lnTo>
                  <a:pt x="3775" y="784"/>
                </a:lnTo>
                <a:lnTo>
                  <a:pt x="3769" y="788"/>
                </a:lnTo>
                <a:lnTo>
                  <a:pt x="3757" y="796"/>
                </a:lnTo>
                <a:lnTo>
                  <a:pt x="3750" y="800"/>
                </a:lnTo>
                <a:lnTo>
                  <a:pt x="3743" y="802"/>
                </a:lnTo>
                <a:lnTo>
                  <a:pt x="3729" y="806"/>
                </a:lnTo>
                <a:lnTo>
                  <a:pt x="3722" y="806"/>
                </a:lnTo>
                <a:lnTo>
                  <a:pt x="3715" y="806"/>
                </a:lnTo>
                <a:lnTo>
                  <a:pt x="3700" y="806"/>
                </a:lnTo>
                <a:lnTo>
                  <a:pt x="3686" y="802"/>
                </a:lnTo>
                <a:lnTo>
                  <a:pt x="3679" y="800"/>
                </a:lnTo>
                <a:lnTo>
                  <a:pt x="3673" y="796"/>
                </a:lnTo>
                <a:lnTo>
                  <a:pt x="3660" y="788"/>
                </a:lnTo>
                <a:lnTo>
                  <a:pt x="3648" y="778"/>
                </a:lnTo>
                <a:lnTo>
                  <a:pt x="3637" y="766"/>
                </a:lnTo>
                <a:lnTo>
                  <a:pt x="3627" y="750"/>
                </a:lnTo>
                <a:lnTo>
                  <a:pt x="3623" y="742"/>
                </a:lnTo>
                <a:lnTo>
                  <a:pt x="3618" y="735"/>
                </a:lnTo>
                <a:close/>
                <a:moveTo>
                  <a:pt x="4052" y="806"/>
                </a:moveTo>
                <a:lnTo>
                  <a:pt x="4036" y="806"/>
                </a:lnTo>
                <a:lnTo>
                  <a:pt x="4020" y="802"/>
                </a:lnTo>
                <a:lnTo>
                  <a:pt x="4006" y="796"/>
                </a:lnTo>
                <a:lnTo>
                  <a:pt x="4000" y="792"/>
                </a:lnTo>
                <a:lnTo>
                  <a:pt x="3993" y="788"/>
                </a:lnTo>
                <a:lnTo>
                  <a:pt x="3981" y="780"/>
                </a:lnTo>
                <a:lnTo>
                  <a:pt x="3975" y="774"/>
                </a:lnTo>
                <a:lnTo>
                  <a:pt x="3970" y="768"/>
                </a:lnTo>
                <a:lnTo>
                  <a:pt x="3960" y="756"/>
                </a:lnTo>
                <a:lnTo>
                  <a:pt x="3956" y="748"/>
                </a:lnTo>
                <a:lnTo>
                  <a:pt x="3951" y="740"/>
                </a:lnTo>
                <a:lnTo>
                  <a:pt x="3947" y="733"/>
                </a:lnTo>
                <a:lnTo>
                  <a:pt x="3943" y="725"/>
                </a:lnTo>
                <a:lnTo>
                  <a:pt x="3939" y="717"/>
                </a:lnTo>
                <a:lnTo>
                  <a:pt x="3936" y="707"/>
                </a:lnTo>
                <a:lnTo>
                  <a:pt x="3930" y="687"/>
                </a:lnTo>
                <a:lnTo>
                  <a:pt x="3926" y="667"/>
                </a:lnTo>
                <a:lnTo>
                  <a:pt x="3924" y="657"/>
                </a:lnTo>
                <a:lnTo>
                  <a:pt x="3922" y="645"/>
                </a:lnTo>
                <a:lnTo>
                  <a:pt x="3919" y="623"/>
                </a:lnTo>
                <a:lnTo>
                  <a:pt x="3918" y="599"/>
                </a:lnTo>
                <a:lnTo>
                  <a:pt x="3917" y="585"/>
                </a:lnTo>
                <a:lnTo>
                  <a:pt x="3917" y="573"/>
                </a:lnTo>
                <a:lnTo>
                  <a:pt x="3980" y="545"/>
                </a:lnTo>
                <a:lnTo>
                  <a:pt x="3981" y="567"/>
                </a:lnTo>
                <a:lnTo>
                  <a:pt x="3982" y="587"/>
                </a:lnTo>
                <a:lnTo>
                  <a:pt x="3984" y="603"/>
                </a:lnTo>
                <a:lnTo>
                  <a:pt x="3986" y="619"/>
                </a:lnTo>
                <a:lnTo>
                  <a:pt x="3988" y="627"/>
                </a:lnTo>
                <a:lnTo>
                  <a:pt x="3989" y="635"/>
                </a:lnTo>
                <a:lnTo>
                  <a:pt x="3993" y="647"/>
                </a:lnTo>
                <a:lnTo>
                  <a:pt x="3997" y="659"/>
                </a:lnTo>
                <a:lnTo>
                  <a:pt x="4001" y="667"/>
                </a:lnTo>
                <a:lnTo>
                  <a:pt x="4006" y="677"/>
                </a:lnTo>
                <a:lnTo>
                  <a:pt x="4012" y="683"/>
                </a:lnTo>
                <a:lnTo>
                  <a:pt x="4018" y="689"/>
                </a:lnTo>
                <a:lnTo>
                  <a:pt x="4025" y="693"/>
                </a:lnTo>
                <a:lnTo>
                  <a:pt x="4032" y="697"/>
                </a:lnTo>
                <a:lnTo>
                  <a:pt x="4039" y="699"/>
                </a:lnTo>
                <a:lnTo>
                  <a:pt x="4047" y="701"/>
                </a:lnTo>
                <a:lnTo>
                  <a:pt x="4056" y="701"/>
                </a:lnTo>
                <a:lnTo>
                  <a:pt x="4063" y="701"/>
                </a:lnTo>
                <a:lnTo>
                  <a:pt x="4070" y="699"/>
                </a:lnTo>
                <a:lnTo>
                  <a:pt x="4077" y="697"/>
                </a:lnTo>
                <a:lnTo>
                  <a:pt x="4083" y="695"/>
                </a:lnTo>
                <a:lnTo>
                  <a:pt x="4089" y="691"/>
                </a:lnTo>
                <a:lnTo>
                  <a:pt x="4095" y="685"/>
                </a:lnTo>
                <a:lnTo>
                  <a:pt x="4100" y="679"/>
                </a:lnTo>
                <a:lnTo>
                  <a:pt x="4105" y="673"/>
                </a:lnTo>
                <a:lnTo>
                  <a:pt x="4109" y="665"/>
                </a:lnTo>
                <a:lnTo>
                  <a:pt x="4113" y="657"/>
                </a:lnTo>
                <a:lnTo>
                  <a:pt x="4116" y="649"/>
                </a:lnTo>
                <a:lnTo>
                  <a:pt x="4119" y="639"/>
                </a:lnTo>
                <a:lnTo>
                  <a:pt x="4121" y="627"/>
                </a:lnTo>
                <a:lnTo>
                  <a:pt x="4122" y="623"/>
                </a:lnTo>
                <a:lnTo>
                  <a:pt x="4123" y="617"/>
                </a:lnTo>
                <a:lnTo>
                  <a:pt x="4124" y="605"/>
                </a:lnTo>
                <a:lnTo>
                  <a:pt x="4124" y="591"/>
                </a:lnTo>
                <a:lnTo>
                  <a:pt x="4124" y="581"/>
                </a:lnTo>
                <a:lnTo>
                  <a:pt x="4123" y="571"/>
                </a:lnTo>
                <a:lnTo>
                  <a:pt x="4122" y="563"/>
                </a:lnTo>
                <a:lnTo>
                  <a:pt x="4121" y="553"/>
                </a:lnTo>
                <a:lnTo>
                  <a:pt x="4119" y="545"/>
                </a:lnTo>
                <a:lnTo>
                  <a:pt x="4117" y="537"/>
                </a:lnTo>
                <a:lnTo>
                  <a:pt x="4115" y="529"/>
                </a:lnTo>
                <a:lnTo>
                  <a:pt x="4112" y="521"/>
                </a:lnTo>
                <a:lnTo>
                  <a:pt x="4104" y="505"/>
                </a:lnTo>
                <a:lnTo>
                  <a:pt x="4100" y="497"/>
                </a:lnTo>
                <a:lnTo>
                  <a:pt x="4095" y="491"/>
                </a:lnTo>
                <a:lnTo>
                  <a:pt x="4084" y="477"/>
                </a:lnTo>
                <a:lnTo>
                  <a:pt x="4071" y="465"/>
                </a:lnTo>
                <a:lnTo>
                  <a:pt x="4007" y="407"/>
                </a:lnTo>
                <a:lnTo>
                  <a:pt x="3998" y="399"/>
                </a:lnTo>
                <a:lnTo>
                  <a:pt x="3988" y="389"/>
                </a:lnTo>
                <a:lnTo>
                  <a:pt x="3972" y="369"/>
                </a:lnTo>
                <a:lnTo>
                  <a:pt x="3958" y="349"/>
                </a:lnTo>
                <a:lnTo>
                  <a:pt x="3953" y="337"/>
                </a:lnTo>
                <a:lnTo>
                  <a:pt x="3947" y="325"/>
                </a:lnTo>
                <a:lnTo>
                  <a:pt x="3942" y="313"/>
                </a:lnTo>
                <a:lnTo>
                  <a:pt x="3937" y="299"/>
                </a:lnTo>
                <a:lnTo>
                  <a:pt x="3934" y="285"/>
                </a:lnTo>
                <a:lnTo>
                  <a:pt x="3931" y="269"/>
                </a:lnTo>
                <a:lnTo>
                  <a:pt x="3929" y="253"/>
                </a:lnTo>
                <a:lnTo>
                  <a:pt x="3928" y="246"/>
                </a:lnTo>
                <a:lnTo>
                  <a:pt x="3927" y="238"/>
                </a:lnTo>
                <a:lnTo>
                  <a:pt x="3927" y="220"/>
                </a:lnTo>
                <a:lnTo>
                  <a:pt x="3926" y="200"/>
                </a:lnTo>
                <a:lnTo>
                  <a:pt x="3926" y="188"/>
                </a:lnTo>
                <a:lnTo>
                  <a:pt x="3927" y="176"/>
                </a:lnTo>
                <a:lnTo>
                  <a:pt x="3928" y="164"/>
                </a:lnTo>
                <a:lnTo>
                  <a:pt x="3929" y="152"/>
                </a:lnTo>
                <a:lnTo>
                  <a:pt x="3930" y="142"/>
                </a:lnTo>
                <a:lnTo>
                  <a:pt x="3932" y="132"/>
                </a:lnTo>
                <a:lnTo>
                  <a:pt x="3936" y="112"/>
                </a:lnTo>
                <a:lnTo>
                  <a:pt x="3939" y="102"/>
                </a:lnTo>
                <a:lnTo>
                  <a:pt x="3942" y="94"/>
                </a:lnTo>
                <a:lnTo>
                  <a:pt x="3949" y="78"/>
                </a:lnTo>
                <a:lnTo>
                  <a:pt x="3957" y="62"/>
                </a:lnTo>
                <a:lnTo>
                  <a:pt x="3961" y="56"/>
                </a:lnTo>
                <a:lnTo>
                  <a:pt x="3965" y="50"/>
                </a:lnTo>
                <a:lnTo>
                  <a:pt x="3974" y="38"/>
                </a:lnTo>
                <a:lnTo>
                  <a:pt x="3984" y="28"/>
                </a:lnTo>
                <a:lnTo>
                  <a:pt x="3994" y="20"/>
                </a:lnTo>
                <a:lnTo>
                  <a:pt x="4005" y="12"/>
                </a:lnTo>
                <a:lnTo>
                  <a:pt x="4017" y="6"/>
                </a:lnTo>
                <a:lnTo>
                  <a:pt x="4029" y="4"/>
                </a:lnTo>
                <a:lnTo>
                  <a:pt x="4042" y="0"/>
                </a:lnTo>
                <a:lnTo>
                  <a:pt x="4055" y="0"/>
                </a:lnTo>
                <a:lnTo>
                  <a:pt x="4070" y="2"/>
                </a:lnTo>
                <a:lnTo>
                  <a:pt x="4085" y="4"/>
                </a:lnTo>
                <a:lnTo>
                  <a:pt x="4098" y="10"/>
                </a:lnTo>
                <a:lnTo>
                  <a:pt x="4104" y="14"/>
                </a:lnTo>
                <a:lnTo>
                  <a:pt x="4110" y="18"/>
                </a:lnTo>
                <a:lnTo>
                  <a:pt x="4122" y="26"/>
                </a:lnTo>
                <a:lnTo>
                  <a:pt x="4132" y="38"/>
                </a:lnTo>
                <a:lnTo>
                  <a:pt x="4141" y="50"/>
                </a:lnTo>
                <a:lnTo>
                  <a:pt x="4149" y="64"/>
                </a:lnTo>
                <a:lnTo>
                  <a:pt x="4153" y="72"/>
                </a:lnTo>
                <a:lnTo>
                  <a:pt x="4156" y="78"/>
                </a:lnTo>
                <a:lnTo>
                  <a:pt x="4159" y="86"/>
                </a:lnTo>
                <a:lnTo>
                  <a:pt x="4162" y="94"/>
                </a:lnTo>
                <a:lnTo>
                  <a:pt x="4167" y="112"/>
                </a:lnTo>
                <a:lnTo>
                  <a:pt x="4172" y="128"/>
                </a:lnTo>
                <a:lnTo>
                  <a:pt x="4175" y="146"/>
                </a:lnTo>
                <a:lnTo>
                  <a:pt x="4177" y="166"/>
                </a:lnTo>
                <a:lnTo>
                  <a:pt x="4179" y="184"/>
                </a:lnTo>
                <a:lnTo>
                  <a:pt x="4179" y="202"/>
                </a:lnTo>
                <a:lnTo>
                  <a:pt x="4117" y="228"/>
                </a:lnTo>
                <a:lnTo>
                  <a:pt x="4117" y="212"/>
                </a:lnTo>
                <a:lnTo>
                  <a:pt x="4115" y="198"/>
                </a:lnTo>
                <a:lnTo>
                  <a:pt x="4114" y="186"/>
                </a:lnTo>
                <a:lnTo>
                  <a:pt x="4112" y="172"/>
                </a:lnTo>
                <a:lnTo>
                  <a:pt x="4109" y="162"/>
                </a:lnTo>
                <a:lnTo>
                  <a:pt x="4106" y="152"/>
                </a:lnTo>
                <a:lnTo>
                  <a:pt x="4103" y="142"/>
                </a:lnTo>
                <a:lnTo>
                  <a:pt x="4099" y="136"/>
                </a:lnTo>
                <a:lnTo>
                  <a:pt x="4095" y="128"/>
                </a:lnTo>
                <a:lnTo>
                  <a:pt x="4090" y="122"/>
                </a:lnTo>
                <a:lnTo>
                  <a:pt x="4085" y="118"/>
                </a:lnTo>
                <a:lnTo>
                  <a:pt x="4079" y="114"/>
                </a:lnTo>
                <a:lnTo>
                  <a:pt x="4073" y="110"/>
                </a:lnTo>
                <a:lnTo>
                  <a:pt x="4067" y="108"/>
                </a:lnTo>
                <a:lnTo>
                  <a:pt x="4060" y="108"/>
                </a:lnTo>
                <a:lnTo>
                  <a:pt x="4052" y="106"/>
                </a:lnTo>
                <a:lnTo>
                  <a:pt x="4040" y="108"/>
                </a:lnTo>
                <a:lnTo>
                  <a:pt x="4028" y="112"/>
                </a:lnTo>
                <a:lnTo>
                  <a:pt x="4023" y="116"/>
                </a:lnTo>
                <a:lnTo>
                  <a:pt x="4018" y="120"/>
                </a:lnTo>
                <a:lnTo>
                  <a:pt x="4013" y="124"/>
                </a:lnTo>
                <a:lnTo>
                  <a:pt x="4009" y="128"/>
                </a:lnTo>
                <a:lnTo>
                  <a:pt x="4005" y="134"/>
                </a:lnTo>
                <a:lnTo>
                  <a:pt x="4002" y="140"/>
                </a:lnTo>
                <a:lnTo>
                  <a:pt x="3999" y="148"/>
                </a:lnTo>
                <a:lnTo>
                  <a:pt x="3996" y="156"/>
                </a:lnTo>
                <a:lnTo>
                  <a:pt x="3994" y="164"/>
                </a:lnTo>
                <a:lnTo>
                  <a:pt x="3993" y="174"/>
                </a:lnTo>
                <a:lnTo>
                  <a:pt x="3992" y="184"/>
                </a:lnTo>
                <a:lnTo>
                  <a:pt x="3992" y="194"/>
                </a:lnTo>
                <a:lnTo>
                  <a:pt x="3992" y="204"/>
                </a:lnTo>
                <a:lnTo>
                  <a:pt x="3992" y="214"/>
                </a:lnTo>
                <a:lnTo>
                  <a:pt x="3993" y="224"/>
                </a:lnTo>
                <a:lnTo>
                  <a:pt x="3994" y="232"/>
                </a:lnTo>
                <a:lnTo>
                  <a:pt x="3996" y="240"/>
                </a:lnTo>
                <a:lnTo>
                  <a:pt x="3998" y="248"/>
                </a:lnTo>
                <a:lnTo>
                  <a:pt x="4001" y="255"/>
                </a:lnTo>
                <a:lnTo>
                  <a:pt x="4003" y="261"/>
                </a:lnTo>
                <a:lnTo>
                  <a:pt x="4007" y="267"/>
                </a:lnTo>
                <a:lnTo>
                  <a:pt x="4010" y="273"/>
                </a:lnTo>
                <a:lnTo>
                  <a:pt x="4019" y="285"/>
                </a:lnTo>
                <a:lnTo>
                  <a:pt x="4029" y="297"/>
                </a:lnTo>
                <a:lnTo>
                  <a:pt x="4041" y="309"/>
                </a:lnTo>
                <a:lnTo>
                  <a:pt x="4103" y="363"/>
                </a:lnTo>
                <a:lnTo>
                  <a:pt x="4113" y="373"/>
                </a:lnTo>
                <a:lnTo>
                  <a:pt x="4123" y="383"/>
                </a:lnTo>
                <a:lnTo>
                  <a:pt x="4133" y="393"/>
                </a:lnTo>
                <a:lnTo>
                  <a:pt x="4141" y="405"/>
                </a:lnTo>
                <a:lnTo>
                  <a:pt x="4149" y="417"/>
                </a:lnTo>
                <a:lnTo>
                  <a:pt x="4156" y="427"/>
                </a:lnTo>
                <a:lnTo>
                  <a:pt x="4162" y="441"/>
                </a:lnTo>
                <a:lnTo>
                  <a:pt x="4168" y="453"/>
                </a:lnTo>
                <a:lnTo>
                  <a:pt x="4173" y="467"/>
                </a:lnTo>
                <a:lnTo>
                  <a:pt x="4177" y="481"/>
                </a:lnTo>
                <a:lnTo>
                  <a:pt x="4181" y="495"/>
                </a:lnTo>
                <a:lnTo>
                  <a:pt x="4184" y="511"/>
                </a:lnTo>
                <a:lnTo>
                  <a:pt x="4186" y="527"/>
                </a:lnTo>
                <a:lnTo>
                  <a:pt x="4187" y="537"/>
                </a:lnTo>
                <a:lnTo>
                  <a:pt x="4187" y="545"/>
                </a:lnTo>
                <a:lnTo>
                  <a:pt x="4188" y="563"/>
                </a:lnTo>
                <a:lnTo>
                  <a:pt x="4189" y="583"/>
                </a:lnTo>
                <a:lnTo>
                  <a:pt x="4188" y="609"/>
                </a:lnTo>
                <a:lnTo>
                  <a:pt x="4186" y="633"/>
                </a:lnTo>
                <a:lnTo>
                  <a:pt x="4185" y="645"/>
                </a:lnTo>
                <a:lnTo>
                  <a:pt x="4183" y="655"/>
                </a:lnTo>
                <a:lnTo>
                  <a:pt x="4181" y="667"/>
                </a:lnTo>
                <a:lnTo>
                  <a:pt x="4179" y="677"/>
                </a:lnTo>
                <a:lnTo>
                  <a:pt x="4177" y="687"/>
                </a:lnTo>
                <a:lnTo>
                  <a:pt x="4174" y="697"/>
                </a:lnTo>
                <a:lnTo>
                  <a:pt x="4167" y="715"/>
                </a:lnTo>
                <a:lnTo>
                  <a:pt x="4164" y="723"/>
                </a:lnTo>
                <a:lnTo>
                  <a:pt x="4160" y="733"/>
                </a:lnTo>
                <a:lnTo>
                  <a:pt x="4152" y="746"/>
                </a:lnTo>
                <a:lnTo>
                  <a:pt x="4147" y="754"/>
                </a:lnTo>
                <a:lnTo>
                  <a:pt x="4142" y="760"/>
                </a:lnTo>
                <a:lnTo>
                  <a:pt x="4137" y="766"/>
                </a:lnTo>
                <a:lnTo>
                  <a:pt x="4132" y="772"/>
                </a:lnTo>
                <a:lnTo>
                  <a:pt x="4121" y="782"/>
                </a:lnTo>
                <a:lnTo>
                  <a:pt x="4109" y="790"/>
                </a:lnTo>
                <a:lnTo>
                  <a:pt x="4096" y="798"/>
                </a:lnTo>
                <a:lnTo>
                  <a:pt x="4082" y="802"/>
                </a:lnTo>
                <a:lnTo>
                  <a:pt x="4075" y="804"/>
                </a:lnTo>
                <a:lnTo>
                  <a:pt x="4068" y="804"/>
                </a:lnTo>
                <a:lnTo>
                  <a:pt x="4052" y="806"/>
                </a:lnTo>
                <a:close/>
                <a:moveTo>
                  <a:pt x="1669" y="1273"/>
                </a:moveTo>
                <a:lnTo>
                  <a:pt x="1669" y="1936"/>
                </a:lnTo>
                <a:lnTo>
                  <a:pt x="1604" y="1936"/>
                </a:lnTo>
                <a:lnTo>
                  <a:pt x="1604" y="1273"/>
                </a:lnTo>
                <a:lnTo>
                  <a:pt x="1506" y="1273"/>
                </a:lnTo>
                <a:lnTo>
                  <a:pt x="1506" y="1166"/>
                </a:lnTo>
                <a:lnTo>
                  <a:pt x="1767" y="1166"/>
                </a:lnTo>
                <a:lnTo>
                  <a:pt x="1767" y="1273"/>
                </a:lnTo>
                <a:lnTo>
                  <a:pt x="1669" y="1273"/>
                </a:lnTo>
                <a:close/>
                <a:moveTo>
                  <a:pt x="1832" y="1936"/>
                </a:moveTo>
                <a:lnTo>
                  <a:pt x="1832" y="1166"/>
                </a:lnTo>
                <a:lnTo>
                  <a:pt x="2060" y="1166"/>
                </a:lnTo>
                <a:lnTo>
                  <a:pt x="2060" y="1273"/>
                </a:lnTo>
                <a:lnTo>
                  <a:pt x="1897" y="1273"/>
                </a:lnTo>
                <a:lnTo>
                  <a:pt x="1897" y="1489"/>
                </a:lnTo>
                <a:lnTo>
                  <a:pt x="2030" y="1489"/>
                </a:lnTo>
                <a:lnTo>
                  <a:pt x="2030" y="1593"/>
                </a:lnTo>
                <a:lnTo>
                  <a:pt x="1897" y="1593"/>
                </a:lnTo>
                <a:lnTo>
                  <a:pt x="1897" y="1828"/>
                </a:lnTo>
                <a:lnTo>
                  <a:pt x="2060" y="1828"/>
                </a:lnTo>
                <a:lnTo>
                  <a:pt x="2060" y="1936"/>
                </a:lnTo>
                <a:lnTo>
                  <a:pt x="1832" y="1936"/>
                </a:lnTo>
                <a:close/>
                <a:moveTo>
                  <a:pt x="2260" y="1954"/>
                </a:moveTo>
                <a:lnTo>
                  <a:pt x="2251" y="1954"/>
                </a:lnTo>
                <a:lnTo>
                  <a:pt x="2242" y="1952"/>
                </a:lnTo>
                <a:lnTo>
                  <a:pt x="2234" y="1950"/>
                </a:lnTo>
                <a:lnTo>
                  <a:pt x="2226" y="1948"/>
                </a:lnTo>
                <a:lnTo>
                  <a:pt x="2218" y="1944"/>
                </a:lnTo>
                <a:lnTo>
                  <a:pt x="2211" y="1938"/>
                </a:lnTo>
                <a:lnTo>
                  <a:pt x="2204" y="1932"/>
                </a:lnTo>
                <a:lnTo>
                  <a:pt x="2197" y="1926"/>
                </a:lnTo>
                <a:lnTo>
                  <a:pt x="2190" y="1920"/>
                </a:lnTo>
                <a:lnTo>
                  <a:pt x="2184" y="1912"/>
                </a:lnTo>
                <a:lnTo>
                  <a:pt x="2178" y="1902"/>
                </a:lnTo>
                <a:lnTo>
                  <a:pt x="2172" y="1892"/>
                </a:lnTo>
                <a:lnTo>
                  <a:pt x="2166" y="1882"/>
                </a:lnTo>
                <a:lnTo>
                  <a:pt x="2161" y="1872"/>
                </a:lnTo>
                <a:lnTo>
                  <a:pt x="2156" y="1860"/>
                </a:lnTo>
                <a:lnTo>
                  <a:pt x="2151" y="1846"/>
                </a:lnTo>
                <a:lnTo>
                  <a:pt x="2147" y="1834"/>
                </a:lnTo>
                <a:lnTo>
                  <a:pt x="2143" y="1820"/>
                </a:lnTo>
                <a:lnTo>
                  <a:pt x="2139" y="1804"/>
                </a:lnTo>
                <a:lnTo>
                  <a:pt x="2135" y="1788"/>
                </a:lnTo>
                <a:lnTo>
                  <a:pt x="2132" y="1772"/>
                </a:lnTo>
                <a:lnTo>
                  <a:pt x="2129" y="1756"/>
                </a:lnTo>
                <a:lnTo>
                  <a:pt x="2126" y="1738"/>
                </a:lnTo>
                <a:lnTo>
                  <a:pt x="2124" y="1720"/>
                </a:lnTo>
                <a:lnTo>
                  <a:pt x="2121" y="1701"/>
                </a:lnTo>
                <a:lnTo>
                  <a:pt x="2120" y="1681"/>
                </a:lnTo>
                <a:lnTo>
                  <a:pt x="2118" y="1661"/>
                </a:lnTo>
                <a:lnTo>
                  <a:pt x="2117" y="1641"/>
                </a:lnTo>
                <a:lnTo>
                  <a:pt x="2115" y="1597"/>
                </a:lnTo>
                <a:lnTo>
                  <a:pt x="2114" y="1575"/>
                </a:lnTo>
                <a:lnTo>
                  <a:pt x="2114" y="1551"/>
                </a:lnTo>
                <a:lnTo>
                  <a:pt x="2115" y="1505"/>
                </a:lnTo>
                <a:lnTo>
                  <a:pt x="2117" y="1461"/>
                </a:lnTo>
                <a:lnTo>
                  <a:pt x="2118" y="1441"/>
                </a:lnTo>
                <a:lnTo>
                  <a:pt x="2120" y="1421"/>
                </a:lnTo>
                <a:lnTo>
                  <a:pt x="2124" y="1383"/>
                </a:lnTo>
                <a:lnTo>
                  <a:pt x="2126" y="1363"/>
                </a:lnTo>
                <a:lnTo>
                  <a:pt x="2129" y="1347"/>
                </a:lnTo>
                <a:lnTo>
                  <a:pt x="2135" y="1313"/>
                </a:lnTo>
                <a:lnTo>
                  <a:pt x="2139" y="1297"/>
                </a:lnTo>
                <a:lnTo>
                  <a:pt x="2143" y="1283"/>
                </a:lnTo>
                <a:lnTo>
                  <a:pt x="2147" y="1269"/>
                </a:lnTo>
                <a:lnTo>
                  <a:pt x="2151" y="1255"/>
                </a:lnTo>
                <a:lnTo>
                  <a:pt x="2156" y="1243"/>
                </a:lnTo>
                <a:lnTo>
                  <a:pt x="2161" y="1231"/>
                </a:lnTo>
                <a:lnTo>
                  <a:pt x="2166" y="1220"/>
                </a:lnTo>
                <a:lnTo>
                  <a:pt x="2172" y="1210"/>
                </a:lnTo>
                <a:lnTo>
                  <a:pt x="2178" y="1200"/>
                </a:lnTo>
                <a:lnTo>
                  <a:pt x="2184" y="1192"/>
                </a:lnTo>
                <a:lnTo>
                  <a:pt x="2197" y="1176"/>
                </a:lnTo>
                <a:lnTo>
                  <a:pt x="2204" y="1170"/>
                </a:lnTo>
                <a:lnTo>
                  <a:pt x="2211" y="1164"/>
                </a:lnTo>
                <a:lnTo>
                  <a:pt x="2218" y="1160"/>
                </a:lnTo>
                <a:lnTo>
                  <a:pt x="2226" y="1156"/>
                </a:lnTo>
                <a:lnTo>
                  <a:pt x="2234" y="1152"/>
                </a:lnTo>
                <a:lnTo>
                  <a:pt x="2242" y="1150"/>
                </a:lnTo>
                <a:lnTo>
                  <a:pt x="2251" y="1148"/>
                </a:lnTo>
                <a:lnTo>
                  <a:pt x="2260" y="1148"/>
                </a:lnTo>
                <a:lnTo>
                  <a:pt x="2268" y="1148"/>
                </a:lnTo>
                <a:lnTo>
                  <a:pt x="2277" y="1150"/>
                </a:lnTo>
                <a:lnTo>
                  <a:pt x="2285" y="1152"/>
                </a:lnTo>
                <a:lnTo>
                  <a:pt x="2293" y="1156"/>
                </a:lnTo>
                <a:lnTo>
                  <a:pt x="2301" y="1160"/>
                </a:lnTo>
                <a:lnTo>
                  <a:pt x="2308" y="1164"/>
                </a:lnTo>
                <a:lnTo>
                  <a:pt x="2316" y="1170"/>
                </a:lnTo>
                <a:lnTo>
                  <a:pt x="2323" y="1176"/>
                </a:lnTo>
                <a:lnTo>
                  <a:pt x="2329" y="1184"/>
                </a:lnTo>
                <a:lnTo>
                  <a:pt x="2336" y="1192"/>
                </a:lnTo>
                <a:lnTo>
                  <a:pt x="2342" y="1200"/>
                </a:lnTo>
                <a:lnTo>
                  <a:pt x="2348" y="1210"/>
                </a:lnTo>
                <a:lnTo>
                  <a:pt x="2353" y="1220"/>
                </a:lnTo>
                <a:lnTo>
                  <a:pt x="2359" y="1229"/>
                </a:lnTo>
                <a:lnTo>
                  <a:pt x="2364" y="1241"/>
                </a:lnTo>
                <a:lnTo>
                  <a:pt x="2368" y="1255"/>
                </a:lnTo>
                <a:lnTo>
                  <a:pt x="2377" y="1283"/>
                </a:lnTo>
                <a:lnTo>
                  <a:pt x="2381" y="1297"/>
                </a:lnTo>
                <a:lnTo>
                  <a:pt x="2385" y="1313"/>
                </a:lnTo>
                <a:lnTo>
                  <a:pt x="2391" y="1345"/>
                </a:lnTo>
                <a:lnTo>
                  <a:pt x="2394" y="1363"/>
                </a:lnTo>
                <a:lnTo>
                  <a:pt x="2396" y="1381"/>
                </a:lnTo>
                <a:lnTo>
                  <a:pt x="2398" y="1401"/>
                </a:lnTo>
                <a:lnTo>
                  <a:pt x="2400" y="1421"/>
                </a:lnTo>
                <a:lnTo>
                  <a:pt x="2402" y="1441"/>
                </a:lnTo>
                <a:lnTo>
                  <a:pt x="2403" y="1461"/>
                </a:lnTo>
                <a:lnTo>
                  <a:pt x="2404" y="1483"/>
                </a:lnTo>
                <a:lnTo>
                  <a:pt x="2405" y="1505"/>
                </a:lnTo>
                <a:lnTo>
                  <a:pt x="2405" y="1527"/>
                </a:lnTo>
                <a:lnTo>
                  <a:pt x="2406" y="1551"/>
                </a:lnTo>
                <a:lnTo>
                  <a:pt x="2405" y="1597"/>
                </a:lnTo>
                <a:lnTo>
                  <a:pt x="2403" y="1641"/>
                </a:lnTo>
                <a:lnTo>
                  <a:pt x="2402" y="1663"/>
                </a:lnTo>
                <a:lnTo>
                  <a:pt x="2400" y="1683"/>
                </a:lnTo>
                <a:lnTo>
                  <a:pt x="2396" y="1720"/>
                </a:lnTo>
                <a:lnTo>
                  <a:pt x="2394" y="1738"/>
                </a:lnTo>
                <a:lnTo>
                  <a:pt x="2391" y="1756"/>
                </a:lnTo>
                <a:lnTo>
                  <a:pt x="2388" y="1772"/>
                </a:lnTo>
                <a:lnTo>
                  <a:pt x="2385" y="1790"/>
                </a:lnTo>
                <a:lnTo>
                  <a:pt x="2381" y="1804"/>
                </a:lnTo>
                <a:lnTo>
                  <a:pt x="2377" y="1820"/>
                </a:lnTo>
                <a:lnTo>
                  <a:pt x="2373" y="1834"/>
                </a:lnTo>
                <a:lnTo>
                  <a:pt x="2368" y="1846"/>
                </a:lnTo>
                <a:lnTo>
                  <a:pt x="2364" y="1860"/>
                </a:lnTo>
                <a:lnTo>
                  <a:pt x="2359" y="1872"/>
                </a:lnTo>
                <a:lnTo>
                  <a:pt x="2353" y="1882"/>
                </a:lnTo>
                <a:lnTo>
                  <a:pt x="2348" y="1894"/>
                </a:lnTo>
                <a:lnTo>
                  <a:pt x="2342" y="1902"/>
                </a:lnTo>
                <a:lnTo>
                  <a:pt x="2336" y="1912"/>
                </a:lnTo>
                <a:lnTo>
                  <a:pt x="2329" y="1920"/>
                </a:lnTo>
                <a:lnTo>
                  <a:pt x="2323" y="1926"/>
                </a:lnTo>
                <a:lnTo>
                  <a:pt x="2316" y="1934"/>
                </a:lnTo>
                <a:lnTo>
                  <a:pt x="2308" y="1938"/>
                </a:lnTo>
                <a:lnTo>
                  <a:pt x="2301" y="1944"/>
                </a:lnTo>
                <a:lnTo>
                  <a:pt x="2293" y="1948"/>
                </a:lnTo>
                <a:lnTo>
                  <a:pt x="2285" y="1950"/>
                </a:lnTo>
                <a:lnTo>
                  <a:pt x="2277" y="1952"/>
                </a:lnTo>
                <a:lnTo>
                  <a:pt x="2268" y="1954"/>
                </a:lnTo>
                <a:lnTo>
                  <a:pt x="2260" y="1954"/>
                </a:lnTo>
                <a:close/>
                <a:moveTo>
                  <a:pt x="2260" y="1257"/>
                </a:moveTo>
                <a:lnTo>
                  <a:pt x="2251" y="1257"/>
                </a:lnTo>
                <a:lnTo>
                  <a:pt x="2246" y="1259"/>
                </a:lnTo>
                <a:lnTo>
                  <a:pt x="2242" y="1259"/>
                </a:lnTo>
                <a:lnTo>
                  <a:pt x="2234" y="1265"/>
                </a:lnTo>
                <a:lnTo>
                  <a:pt x="2227" y="1271"/>
                </a:lnTo>
                <a:lnTo>
                  <a:pt x="2223" y="1275"/>
                </a:lnTo>
                <a:lnTo>
                  <a:pt x="2220" y="1281"/>
                </a:lnTo>
                <a:lnTo>
                  <a:pt x="2216" y="1287"/>
                </a:lnTo>
                <a:lnTo>
                  <a:pt x="2213" y="1293"/>
                </a:lnTo>
                <a:lnTo>
                  <a:pt x="2210" y="1299"/>
                </a:lnTo>
                <a:lnTo>
                  <a:pt x="2207" y="1307"/>
                </a:lnTo>
                <a:lnTo>
                  <a:pt x="2201" y="1323"/>
                </a:lnTo>
                <a:lnTo>
                  <a:pt x="2199" y="1331"/>
                </a:lnTo>
                <a:lnTo>
                  <a:pt x="2196" y="1341"/>
                </a:lnTo>
                <a:lnTo>
                  <a:pt x="2192" y="1363"/>
                </a:lnTo>
                <a:lnTo>
                  <a:pt x="2188" y="1387"/>
                </a:lnTo>
                <a:lnTo>
                  <a:pt x="2187" y="1399"/>
                </a:lnTo>
                <a:lnTo>
                  <a:pt x="2185" y="1413"/>
                </a:lnTo>
                <a:lnTo>
                  <a:pt x="2183" y="1443"/>
                </a:lnTo>
                <a:lnTo>
                  <a:pt x="2181" y="1477"/>
                </a:lnTo>
                <a:lnTo>
                  <a:pt x="2180" y="1513"/>
                </a:lnTo>
                <a:lnTo>
                  <a:pt x="2180" y="1551"/>
                </a:lnTo>
                <a:lnTo>
                  <a:pt x="2180" y="1591"/>
                </a:lnTo>
                <a:lnTo>
                  <a:pt x="2181" y="1627"/>
                </a:lnTo>
                <a:lnTo>
                  <a:pt x="2183" y="1659"/>
                </a:lnTo>
                <a:lnTo>
                  <a:pt x="2185" y="1689"/>
                </a:lnTo>
                <a:lnTo>
                  <a:pt x="2188" y="1714"/>
                </a:lnTo>
                <a:lnTo>
                  <a:pt x="2192" y="1738"/>
                </a:lnTo>
                <a:lnTo>
                  <a:pt x="2196" y="1760"/>
                </a:lnTo>
                <a:lnTo>
                  <a:pt x="2201" y="1780"/>
                </a:lnTo>
                <a:lnTo>
                  <a:pt x="2207" y="1796"/>
                </a:lnTo>
                <a:lnTo>
                  <a:pt x="2213" y="1810"/>
                </a:lnTo>
                <a:lnTo>
                  <a:pt x="2220" y="1820"/>
                </a:lnTo>
                <a:lnTo>
                  <a:pt x="2227" y="1830"/>
                </a:lnTo>
                <a:lnTo>
                  <a:pt x="2234" y="1836"/>
                </a:lnTo>
                <a:lnTo>
                  <a:pt x="2242" y="1842"/>
                </a:lnTo>
                <a:lnTo>
                  <a:pt x="2251" y="1844"/>
                </a:lnTo>
                <a:lnTo>
                  <a:pt x="2260" y="1846"/>
                </a:lnTo>
                <a:lnTo>
                  <a:pt x="2269" y="1844"/>
                </a:lnTo>
                <a:lnTo>
                  <a:pt x="2273" y="1844"/>
                </a:lnTo>
                <a:lnTo>
                  <a:pt x="2277" y="1842"/>
                </a:lnTo>
                <a:lnTo>
                  <a:pt x="2285" y="1836"/>
                </a:lnTo>
                <a:lnTo>
                  <a:pt x="2293" y="1830"/>
                </a:lnTo>
                <a:lnTo>
                  <a:pt x="2296" y="1826"/>
                </a:lnTo>
                <a:lnTo>
                  <a:pt x="2300" y="1820"/>
                </a:lnTo>
                <a:lnTo>
                  <a:pt x="2306" y="1808"/>
                </a:lnTo>
                <a:lnTo>
                  <a:pt x="2309" y="1802"/>
                </a:lnTo>
                <a:lnTo>
                  <a:pt x="2312" y="1796"/>
                </a:lnTo>
                <a:lnTo>
                  <a:pt x="2318" y="1778"/>
                </a:lnTo>
                <a:lnTo>
                  <a:pt x="2320" y="1770"/>
                </a:lnTo>
                <a:lnTo>
                  <a:pt x="2323" y="1760"/>
                </a:lnTo>
                <a:lnTo>
                  <a:pt x="2327" y="1738"/>
                </a:lnTo>
                <a:lnTo>
                  <a:pt x="2331" y="1714"/>
                </a:lnTo>
                <a:lnTo>
                  <a:pt x="2332" y="1703"/>
                </a:lnTo>
                <a:lnTo>
                  <a:pt x="2334" y="1689"/>
                </a:lnTo>
                <a:lnTo>
                  <a:pt x="2336" y="1659"/>
                </a:lnTo>
                <a:lnTo>
                  <a:pt x="2338" y="1625"/>
                </a:lnTo>
                <a:lnTo>
                  <a:pt x="2339" y="1591"/>
                </a:lnTo>
                <a:lnTo>
                  <a:pt x="2340" y="1551"/>
                </a:lnTo>
                <a:lnTo>
                  <a:pt x="2339" y="1513"/>
                </a:lnTo>
                <a:lnTo>
                  <a:pt x="2338" y="1477"/>
                </a:lnTo>
                <a:lnTo>
                  <a:pt x="2336" y="1443"/>
                </a:lnTo>
                <a:lnTo>
                  <a:pt x="2334" y="1415"/>
                </a:lnTo>
                <a:lnTo>
                  <a:pt x="2331" y="1387"/>
                </a:lnTo>
                <a:lnTo>
                  <a:pt x="2327" y="1363"/>
                </a:lnTo>
                <a:lnTo>
                  <a:pt x="2323" y="1341"/>
                </a:lnTo>
                <a:lnTo>
                  <a:pt x="2318" y="1323"/>
                </a:lnTo>
                <a:lnTo>
                  <a:pt x="2312" y="1307"/>
                </a:lnTo>
                <a:lnTo>
                  <a:pt x="2306" y="1293"/>
                </a:lnTo>
                <a:lnTo>
                  <a:pt x="2300" y="1281"/>
                </a:lnTo>
                <a:lnTo>
                  <a:pt x="2293" y="1271"/>
                </a:lnTo>
                <a:lnTo>
                  <a:pt x="2285" y="1265"/>
                </a:lnTo>
                <a:lnTo>
                  <a:pt x="2277" y="1259"/>
                </a:lnTo>
                <a:lnTo>
                  <a:pt x="2273" y="1259"/>
                </a:lnTo>
                <a:lnTo>
                  <a:pt x="2269" y="1257"/>
                </a:lnTo>
                <a:lnTo>
                  <a:pt x="2260" y="1257"/>
                </a:lnTo>
                <a:close/>
                <a:moveTo>
                  <a:pt x="2485" y="1936"/>
                </a:moveTo>
                <a:lnTo>
                  <a:pt x="2485" y="1166"/>
                </a:lnTo>
                <a:lnTo>
                  <a:pt x="2549" y="1166"/>
                </a:lnTo>
                <a:lnTo>
                  <a:pt x="2549" y="1828"/>
                </a:lnTo>
                <a:lnTo>
                  <a:pt x="2709" y="1828"/>
                </a:lnTo>
                <a:lnTo>
                  <a:pt x="2709" y="1936"/>
                </a:lnTo>
                <a:lnTo>
                  <a:pt x="2485" y="1936"/>
                </a:lnTo>
                <a:close/>
                <a:moveTo>
                  <a:pt x="2769" y="1936"/>
                </a:moveTo>
                <a:lnTo>
                  <a:pt x="2769" y="1166"/>
                </a:lnTo>
                <a:lnTo>
                  <a:pt x="2835" y="1166"/>
                </a:lnTo>
                <a:lnTo>
                  <a:pt x="2835" y="1828"/>
                </a:lnTo>
                <a:lnTo>
                  <a:pt x="2994" y="1828"/>
                </a:lnTo>
                <a:lnTo>
                  <a:pt x="2994" y="1936"/>
                </a:lnTo>
                <a:lnTo>
                  <a:pt x="2769" y="1936"/>
                </a:lnTo>
                <a:close/>
                <a:moveTo>
                  <a:pt x="3055" y="1166"/>
                </a:moveTo>
                <a:lnTo>
                  <a:pt x="3120" y="1166"/>
                </a:lnTo>
                <a:lnTo>
                  <a:pt x="3120" y="1936"/>
                </a:lnTo>
                <a:lnTo>
                  <a:pt x="3055" y="1936"/>
                </a:lnTo>
                <a:lnTo>
                  <a:pt x="3055" y="1166"/>
                </a:lnTo>
                <a:close/>
                <a:moveTo>
                  <a:pt x="3337" y="1954"/>
                </a:moveTo>
                <a:lnTo>
                  <a:pt x="3321" y="1954"/>
                </a:lnTo>
                <a:lnTo>
                  <a:pt x="3305" y="1950"/>
                </a:lnTo>
                <a:lnTo>
                  <a:pt x="3291" y="1944"/>
                </a:lnTo>
                <a:lnTo>
                  <a:pt x="3284" y="1940"/>
                </a:lnTo>
                <a:lnTo>
                  <a:pt x="3278" y="1936"/>
                </a:lnTo>
                <a:lnTo>
                  <a:pt x="3266" y="1928"/>
                </a:lnTo>
                <a:lnTo>
                  <a:pt x="3260" y="1922"/>
                </a:lnTo>
                <a:lnTo>
                  <a:pt x="3255" y="1916"/>
                </a:lnTo>
                <a:lnTo>
                  <a:pt x="3245" y="1902"/>
                </a:lnTo>
                <a:lnTo>
                  <a:pt x="3241" y="1896"/>
                </a:lnTo>
                <a:lnTo>
                  <a:pt x="3236" y="1888"/>
                </a:lnTo>
                <a:lnTo>
                  <a:pt x="3232" y="1880"/>
                </a:lnTo>
                <a:lnTo>
                  <a:pt x="3229" y="1872"/>
                </a:lnTo>
                <a:lnTo>
                  <a:pt x="3225" y="1864"/>
                </a:lnTo>
                <a:lnTo>
                  <a:pt x="3222" y="1854"/>
                </a:lnTo>
                <a:lnTo>
                  <a:pt x="3216" y="1834"/>
                </a:lnTo>
                <a:lnTo>
                  <a:pt x="3211" y="1814"/>
                </a:lnTo>
                <a:lnTo>
                  <a:pt x="3210" y="1804"/>
                </a:lnTo>
                <a:lnTo>
                  <a:pt x="3208" y="1792"/>
                </a:lnTo>
                <a:lnTo>
                  <a:pt x="3205" y="1770"/>
                </a:lnTo>
                <a:lnTo>
                  <a:pt x="3203" y="1746"/>
                </a:lnTo>
                <a:lnTo>
                  <a:pt x="3203" y="1732"/>
                </a:lnTo>
                <a:lnTo>
                  <a:pt x="3203" y="1720"/>
                </a:lnTo>
                <a:lnTo>
                  <a:pt x="3265" y="1693"/>
                </a:lnTo>
                <a:lnTo>
                  <a:pt x="3266" y="1714"/>
                </a:lnTo>
                <a:lnTo>
                  <a:pt x="3267" y="1734"/>
                </a:lnTo>
                <a:lnTo>
                  <a:pt x="3269" y="1750"/>
                </a:lnTo>
                <a:lnTo>
                  <a:pt x="3271" y="1766"/>
                </a:lnTo>
                <a:lnTo>
                  <a:pt x="3273" y="1774"/>
                </a:lnTo>
                <a:lnTo>
                  <a:pt x="3274" y="1782"/>
                </a:lnTo>
                <a:lnTo>
                  <a:pt x="3278" y="1794"/>
                </a:lnTo>
                <a:lnTo>
                  <a:pt x="3282" y="1804"/>
                </a:lnTo>
                <a:lnTo>
                  <a:pt x="3286" y="1814"/>
                </a:lnTo>
                <a:lnTo>
                  <a:pt x="3291" y="1824"/>
                </a:lnTo>
                <a:lnTo>
                  <a:pt x="3297" y="1830"/>
                </a:lnTo>
                <a:lnTo>
                  <a:pt x="3303" y="1836"/>
                </a:lnTo>
                <a:lnTo>
                  <a:pt x="3310" y="1840"/>
                </a:lnTo>
                <a:lnTo>
                  <a:pt x="3317" y="1844"/>
                </a:lnTo>
                <a:lnTo>
                  <a:pt x="3324" y="1846"/>
                </a:lnTo>
                <a:lnTo>
                  <a:pt x="3332" y="1848"/>
                </a:lnTo>
                <a:lnTo>
                  <a:pt x="3341" y="1848"/>
                </a:lnTo>
                <a:lnTo>
                  <a:pt x="3348" y="1848"/>
                </a:lnTo>
                <a:lnTo>
                  <a:pt x="3355" y="1846"/>
                </a:lnTo>
                <a:lnTo>
                  <a:pt x="3362" y="1844"/>
                </a:lnTo>
                <a:lnTo>
                  <a:pt x="3368" y="1842"/>
                </a:lnTo>
                <a:lnTo>
                  <a:pt x="3374" y="1838"/>
                </a:lnTo>
                <a:lnTo>
                  <a:pt x="3380" y="1832"/>
                </a:lnTo>
                <a:lnTo>
                  <a:pt x="3385" y="1826"/>
                </a:lnTo>
                <a:lnTo>
                  <a:pt x="3390" y="1820"/>
                </a:lnTo>
                <a:lnTo>
                  <a:pt x="3394" y="1812"/>
                </a:lnTo>
                <a:lnTo>
                  <a:pt x="3398" y="1804"/>
                </a:lnTo>
                <a:lnTo>
                  <a:pt x="3401" y="1796"/>
                </a:lnTo>
                <a:lnTo>
                  <a:pt x="3404" y="1786"/>
                </a:lnTo>
                <a:lnTo>
                  <a:pt x="3406" y="1774"/>
                </a:lnTo>
                <a:lnTo>
                  <a:pt x="3407" y="1770"/>
                </a:lnTo>
                <a:lnTo>
                  <a:pt x="3408" y="1764"/>
                </a:lnTo>
                <a:lnTo>
                  <a:pt x="3409" y="1752"/>
                </a:lnTo>
                <a:lnTo>
                  <a:pt x="3409" y="1738"/>
                </a:lnTo>
                <a:lnTo>
                  <a:pt x="3409" y="1728"/>
                </a:lnTo>
                <a:lnTo>
                  <a:pt x="3408" y="1718"/>
                </a:lnTo>
                <a:lnTo>
                  <a:pt x="3407" y="1711"/>
                </a:lnTo>
                <a:lnTo>
                  <a:pt x="3406" y="1701"/>
                </a:lnTo>
                <a:lnTo>
                  <a:pt x="3404" y="1693"/>
                </a:lnTo>
                <a:lnTo>
                  <a:pt x="3402" y="1685"/>
                </a:lnTo>
                <a:lnTo>
                  <a:pt x="3400" y="1677"/>
                </a:lnTo>
                <a:lnTo>
                  <a:pt x="3396" y="1669"/>
                </a:lnTo>
                <a:lnTo>
                  <a:pt x="3389" y="1653"/>
                </a:lnTo>
                <a:lnTo>
                  <a:pt x="3385" y="1645"/>
                </a:lnTo>
                <a:lnTo>
                  <a:pt x="3380" y="1639"/>
                </a:lnTo>
                <a:lnTo>
                  <a:pt x="3369" y="1625"/>
                </a:lnTo>
                <a:lnTo>
                  <a:pt x="3356" y="1613"/>
                </a:lnTo>
                <a:lnTo>
                  <a:pt x="3292" y="1555"/>
                </a:lnTo>
                <a:lnTo>
                  <a:pt x="3282" y="1547"/>
                </a:lnTo>
                <a:lnTo>
                  <a:pt x="3273" y="1537"/>
                </a:lnTo>
                <a:lnTo>
                  <a:pt x="3257" y="1517"/>
                </a:lnTo>
                <a:lnTo>
                  <a:pt x="3243" y="1497"/>
                </a:lnTo>
                <a:lnTo>
                  <a:pt x="3237" y="1485"/>
                </a:lnTo>
                <a:lnTo>
                  <a:pt x="3232" y="1473"/>
                </a:lnTo>
                <a:lnTo>
                  <a:pt x="3227" y="1461"/>
                </a:lnTo>
                <a:lnTo>
                  <a:pt x="3223" y="1447"/>
                </a:lnTo>
                <a:lnTo>
                  <a:pt x="3220" y="1433"/>
                </a:lnTo>
                <a:lnTo>
                  <a:pt x="3217" y="1417"/>
                </a:lnTo>
                <a:lnTo>
                  <a:pt x="3215" y="1401"/>
                </a:lnTo>
                <a:lnTo>
                  <a:pt x="3214" y="1393"/>
                </a:lnTo>
                <a:lnTo>
                  <a:pt x="3213" y="1385"/>
                </a:lnTo>
                <a:lnTo>
                  <a:pt x="3212" y="1367"/>
                </a:lnTo>
                <a:lnTo>
                  <a:pt x="3212" y="1347"/>
                </a:lnTo>
                <a:lnTo>
                  <a:pt x="3212" y="1335"/>
                </a:lnTo>
                <a:lnTo>
                  <a:pt x="3213" y="1323"/>
                </a:lnTo>
                <a:lnTo>
                  <a:pt x="3214" y="1311"/>
                </a:lnTo>
                <a:lnTo>
                  <a:pt x="3215" y="1299"/>
                </a:lnTo>
                <a:lnTo>
                  <a:pt x="3216" y="1289"/>
                </a:lnTo>
                <a:lnTo>
                  <a:pt x="3218" y="1279"/>
                </a:lnTo>
                <a:lnTo>
                  <a:pt x="3222" y="1259"/>
                </a:lnTo>
                <a:lnTo>
                  <a:pt x="3225" y="1249"/>
                </a:lnTo>
                <a:lnTo>
                  <a:pt x="3228" y="1241"/>
                </a:lnTo>
                <a:lnTo>
                  <a:pt x="3234" y="1225"/>
                </a:lnTo>
                <a:lnTo>
                  <a:pt x="3241" y="1210"/>
                </a:lnTo>
                <a:lnTo>
                  <a:pt x="3245" y="1204"/>
                </a:lnTo>
                <a:lnTo>
                  <a:pt x="3250" y="1198"/>
                </a:lnTo>
                <a:lnTo>
                  <a:pt x="3259" y="1186"/>
                </a:lnTo>
                <a:lnTo>
                  <a:pt x="3269" y="1176"/>
                </a:lnTo>
                <a:lnTo>
                  <a:pt x="3279" y="1166"/>
                </a:lnTo>
                <a:lnTo>
                  <a:pt x="3290" y="1160"/>
                </a:lnTo>
                <a:lnTo>
                  <a:pt x="3302" y="1154"/>
                </a:lnTo>
                <a:lnTo>
                  <a:pt x="3314" y="1150"/>
                </a:lnTo>
                <a:lnTo>
                  <a:pt x="3327" y="1148"/>
                </a:lnTo>
                <a:lnTo>
                  <a:pt x="3340" y="1148"/>
                </a:lnTo>
                <a:lnTo>
                  <a:pt x="3355" y="1150"/>
                </a:lnTo>
                <a:lnTo>
                  <a:pt x="3370" y="1152"/>
                </a:lnTo>
                <a:lnTo>
                  <a:pt x="3383" y="1158"/>
                </a:lnTo>
                <a:lnTo>
                  <a:pt x="3389" y="1162"/>
                </a:lnTo>
                <a:lnTo>
                  <a:pt x="3395" y="1166"/>
                </a:lnTo>
                <a:lnTo>
                  <a:pt x="3407" y="1174"/>
                </a:lnTo>
                <a:lnTo>
                  <a:pt x="3417" y="1186"/>
                </a:lnTo>
                <a:lnTo>
                  <a:pt x="3426" y="1198"/>
                </a:lnTo>
                <a:lnTo>
                  <a:pt x="3434" y="1212"/>
                </a:lnTo>
                <a:lnTo>
                  <a:pt x="3438" y="1218"/>
                </a:lnTo>
                <a:lnTo>
                  <a:pt x="3441" y="1225"/>
                </a:lnTo>
                <a:lnTo>
                  <a:pt x="3444" y="1233"/>
                </a:lnTo>
                <a:lnTo>
                  <a:pt x="3447" y="1241"/>
                </a:lnTo>
                <a:lnTo>
                  <a:pt x="3452" y="1259"/>
                </a:lnTo>
                <a:lnTo>
                  <a:pt x="3457" y="1275"/>
                </a:lnTo>
                <a:lnTo>
                  <a:pt x="3460" y="1293"/>
                </a:lnTo>
                <a:lnTo>
                  <a:pt x="3462" y="1313"/>
                </a:lnTo>
                <a:lnTo>
                  <a:pt x="3464" y="1331"/>
                </a:lnTo>
                <a:lnTo>
                  <a:pt x="3464" y="1349"/>
                </a:lnTo>
                <a:lnTo>
                  <a:pt x="3402" y="1375"/>
                </a:lnTo>
                <a:lnTo>
                  <a:pt x="3402" y="1359"/>
                </a:lnTo>
                <a:lnTo>
                  <a:pt x="3400" y="1345"/>
                </a:lnTo>
                <a:lnTo>
                  <a:pt x="3399" y="1331"/>
                </a:lnTo>
                <a:lnTo>
                  <a:pt x="3397" y="1319"/>
                </a:lnTo>
                <a:lnTo>
                  <a:pt x="3394" y="1309"/>
                </a:lnTo>
                <a:lnTo>
                  <a:pt x="3391" y="1299"/>
                </a:lnTo>
                <a:lnTo>
                  <a:pt x="3388" y="1289"/>
                </a:lnTo>
                <a:lnTo>
                  <a:pt x="3384" y="1281"/>
                </a:lnTo>
                <a:lnTo>
                  <a:pt x="3380" y="1275"/>
                </a:lnTo>
                <a:lnTo>
                  <a:pt x="3375" y="1269"/>
                </a:lnTo>
                <a:lnTo>
                  <a:pt x="3370" y="1265"/>
                </a:lnTo>
                <a:lnTo>
                  <a:pt x="3364" y="1261"/>
                </a:lnTo>
                <a:lnTo>
                  <a:pt x="3358" y="1257"/>
                </a:lnTo>
                <a:lnTo>
                  <a:pt x="3352" y="1255"/>
                </a:lnTo>
                <a:lnTo>
                  <a:pt x="3345" y="1255"/>
                </a:lnTo>
                <a:lnTo>
                  <a:pt x="3337" y="1253"/>
                </a:lnTo>
                <a:lnTo>
                  <a:pt x="3325" y="1255"/>
                </a:lnTo>
                <a:lnTo>
                  <a:pt x="3313" y="1259"/>
                </a:lnTo>
                <a:lnTo>
                  <a:pt x="3308" y="1263"/>
                </a:lnTo>
                <a:lnTo>
                  <a:pt x="3303" y="1267"/>
                </a:lnTo>
                <a:lnTo>
                  <a:pt x="3298" y="1271"/>
                </a:lnTo>
                <a:lnTo>
                  <a:pt x="3294" y="1275"/>
                </a:lnTo>
                <a:lnTo>
                  <a:pt x="3290" y="1281"/>
                </a:lnTo>
                <a:lnTo>
                  <a:pt x="3287" y="1287"/>
                </a:lnTo>
                <a:lnTo>
                  <a:pt x="3284" y="1295"/>
                </a:lnTo>
                <a:lnTo>
                  <a:pt x="3281" y="1303"/>
                </a:lnTo>
                <a:lnTo>
                  <a:pt x="3279" y="1311"/>
                </a:lnTo>
                <a:lnTo>
                  <a:pt x="3278" y="1321"/>
                </a:lnTo>
                <a:lnTo>
                  <a:pt x="3277" y="1331"/>
                </a:lnTo>
                <a:lnTo>
                  <a:pt x="3276" y="1341"/>
                </a:lnTo>
                <a:lnTo>
                  <a:pt x="3277" y="1351"/>
                </a:lnTo>
                <a:lnTo>
                  <a:pt x="3277" y="1361"/>
                </a:lnTo>
                <a:lnTo>
                  <a:pt x="3278" y="1371"/>
                </a:lnTo>
                <a:lnTo>
                  <a:pt x="3279" y="1379"/>
                </a:lnTo>
                <a:lnTo>
                  <a:pt x="3281" y="1387"/>
                </a:lnTo>
                <a:lnTo>
                  <a:pt x="3283" y="1395"/>
                </a:lnTo>
                <a:lnTo>
                  <a:pt x="3286" y="1403"/>
                </a:lnTo>
                <a:lnTo>
                  <a:pt x="3288" y="1409"/>
                </a:lnTo>
                <a:lnTo>
                  <a:pt x="3292" y="1415"/>
                </a:lnTo>
                <a:lnTo>
                  <a:pt x="3295" y="1421"/>
                </a:lnTo>
                <a:lnTo>
                  <a:pt x="3304" y="1433"/>
                </a:lnTo>
                <a:lnTo>
                  <a:pt x="3314" y="1445"/>
                </a:lnTo>
                <a:lnTo>
                  <a:pt x="3326" y="1457"/>
                </a:lnTo>
                <a:lnTo>
                  <a:pt x="3388" y="1511"/>
                </a:lnTo>
                <a:lnTo>
                  <a:pt x="3398" y="1521"/>
                </a:lnTo>
                <a:lnTo>
                  <a:pt x="3408" y="1531"/>
                </a:lnTo>
                <a:lnTo>
                  <a:pt x="3418" y="1541"/>
                </a:lnTo>
                <a:lnTo>
                  <a:pt x="3426" y="1553"/>
                </a:lnTo>
                <a:lnTo>
                  <a:pt x="3434" y="1565"/>
                </a:lnTo>
                <a:lnTo>
                  <a:pt x="3441" y="1575"/>
                </a:lnTo>
                <a:lnTo>
                  <a:pt x="3447" y="1589"/>
                </a:lnTo>
                <a:lnTo>
                  <a:pt x="3453" y="1601"/>
                </a:lnTo>
                <a:lnTo>
                  <a:pt x="3458" y="1615"/>
                </a:lnTo>
                <a:lnTo>
                  <a:pt x="3462" y="1629"/>
                </a:lnTo>
                <a:lnTo>
                  <a:pt x="3466" y="1643"/>
                </a:lnTo>
                <a:lnTo>
                  <a:pt x="3469" y="1659"/>
                </a:lnTo>
                <a:lnTo>
                  <a:pt x="3471" y="1675"/>
                </a:lnTo>
                <a:lnTo>
                  <a:pt x="3472" y="1685"/>
                </a:lnTo>
                <a:lnTo>
                  <a:pt x="3472" y="1693"/>
                </a:lnTo>
                <a:lnTo>
                  <a:pt x="3473" y="1711"/>
                </a:lnTo>
                <a:lnTo>
                  <a:pt x="3474" y="1730"/>
                </a:lnTo>
                <a:lnTo>
                  <a:pt x="3473" y="1756"/>
                </a:lnTo>
                <a:lnTo>
                  <a:pt x="3471" y="1780"/>
                </a:lnTo>
                <a:lnTo>
                  <a:pt x="3470" y="1792"/>
                </a:lnTo>
                <a:lnTo>
                  <a:pt x="3468" y="1802"/>
                </a:lnTo>
                <a:lnTo>
                  <a:pt x="3466" y="1814"/>
                </a:lnTo>
                <a:lnTo>
                  <a:pt x="3464" y="1824"/>
                </a:lnTo>
                <a:lnTo>
                  <a:pt x="3461" y="1834"/>
                </a:lnTo>
                <a:lnTo>
                  <a:pt x="3459" y="1844"/>
                </a:lnTo>
                <a:lnTo>
                  <a:pt x="3452" y="1862"/>
                </a:lnTo>
                <a:lnTo>
                  <a:pt x="3449" y="1870"/>
                </a:lnTo>
                <a:lnTo>
                  <a:pt x="3445" y="1880"/>
                </a:lnTo>
                <a:lnTo>
                  <a:pt x="3437" y="1894"/>
                </a:lnTo>
                <a:lnTo>
                  <a:pt x="3432" y="1902"/>
                </a:lnTo>
                <a:lnTo>
                  <a:pt x="3427" y="1908"/>
                </a:lnTo>
                <a:lnTo>
                  <a:pt x="3422" y="1914"/>
                </a:lnTo>
                <a:lnTo>
                  <a:pt x="3417" y="1920"/>
                </a:lnTo>
                <a:lnTo>
                  <a:pt x="3406" y="1930"/>
                </a:lnTo>
                <a:lnTo>
                  <a:pt x="3394" y="1938"/>
                </a:lnTo>
                <a:lnTo>
                  <a:pt x="3381" y="1946"/>
                </a:lnTo>
                <a:lnTo>
                  <a:pt x="3367" y="1950"/>
                </a:lnTo>
                <a:lnTo>
                  <a:pt x="3360" y="1952"/>
                </a:lnTo>
                <a:lnTo>
                  <a:pt x="3353" y="1952"/>
                </a:lnTo>
                <a:lnTo>
                  <a:pt x="3337" y="1954"/>
                </a:lnTo>
                <a:close/>
                <a:moveTo>
                  <a:pt x="3582" y="1882"/>
                </a:moveTo>
                <a:lnTo>
                  <a:pt x="3574" y="1866"/>
                </a:lnTo>
                <a:lnTo>
                  <a:pt x="3567" y="1848"/>
                </a:lnTo>
                <a:lnTo>
                  <a:pt x="3562" y="1828"/>
                </a:lnTo>
                <a:lnTo>
                  <a:pt x="3559" y="1816"/>
                </a:lnTo>
                <a:lnTo>
                  <a:pt x="3557" y="1806"/>
                </a:lnTo>
                <a:lnTo>
                  <a:pt x="3554" y="1782"/>
                </a:lnTo>
                <a:lnTo>
                  <a:pt x="3551" y="1756"/>
                </a:lnTo>
                <a:lnTo>
                  <a:pt x="3550" y="1742"/>
                </a:lnTo>
                <a:lnTo>
                  <a:pt x="3550" y="1726"/>
                </a:lnTo>
                <a:lnTo>
                  <a:pt x="3549" y="1697"/>
                </a:lnTo>
                <a:lnTo>
                  <a:pt x="3549" y="1166"/>
                </a:lnTo>
                <a:lnTo>
                  <a:pt x="3615" y="1166"/>
                </a:lnTo>
                <a:lnTo>
                  <a:pt x="3615" y="1691"/>
                </a:lnTo>
                <a:lnTo>
                  <a:pt x="3615" y="1711"/>
                </a:lnTo>
                <a:lnTo>
                  <a:pt x="3616" y="1728"/>
                </a:lnTo>
                <a:lnTo>
                  <a:pt x="3617" y="1744"/>
                </a:lnTo>
                <a:lnTo>
                  <a:pt x="3618" y="1758"/>
                </a:lnTo>
                <a:lnTo>
                  <a:pt x="3620" y="1772"/>
                </a:lnTo>
                <a:lnTo>
                  <a:pt x="3623" y="1784"/>
                </a:lnTo>
                <a:lnTo>
                  <a:pt x="3625" y="1796"/>
                </a:lnTo>
                <a:lnTo>
                  <a:pt x="3629" y="1804"/>
                </a:lnTo>
                <a:lnTo>
                  <a:pt x="3633" y="1814"/>
                </a:lnTo>
                <a:lnTo>
                  <a:pt x="3637" y="1822"/>
                </a:lnTo>
                <a:lnTo>
                  <a:pt x="3643" y="1830"/>
                </a:lnTo>
                <a:lnTo>
                  <a:pt x="3649" y="1836"/>
                </a:lnTo>
                <a:lnTo>
                  <a:pt x="3652" y="1838"/>
                </a:lnTo>
                <a:lnTo>
                  <a:pt x="3655" y="1840"/>
                </a:lnTo>
                <a:lnTo>
                  <a:pt x="3662" y="1844"/>
                </a:lnTo>
                <a:lnTo>
                  <a:pt x="3670" y="1846"/>
                </a:lnTo>
                <a:lnTo>
                  <a:pt x="3678" y="1846"/>
                </a:lnTo>
                <a:lnTo>
                  <a:pt x="3686" y="1846"/>
                </a:lnTo>
                <a:lnTo>
                  <a:pt x="3694" y="1844"/>
                </a:lnTo>
                <a:lnTo>
                  <a:pt x="3701" y="1840"/>
                </a:lnTo>
                <a:lnTo>
                  <a:pt x="3708" y="1836"/>
                </a:lnTo>
                <a:lnTo>
                  <a:pt x="3713" y="1830"/>
                </a:lnTo>
                <a:lnTo>
                  <a:pt x="3719" y="1822"/>
                </a:lnTo>
                <a:lnTo>
                  <a:pt x="3723" y="1814"/>
                </a:lnTo>
                <a:lnTo>
                  <a:pt x="3728" y="1804"/>
                </a:lnTo>
                <a:lnTo>
                  <a:pt x="3731" y="1796"/>
                </a:lnTo>
                <a:lnTo>
                  <a:pt x="3734" y="1784"/>
                </a:lnTo>
                <a:lnTo>
                  <a:pt x="3736" y="1772"/>
                </a:lnTo>
                <a:lnTo>
                  <a:pt x="3738" y="1758"/>
                </a:lnTo>
                <a:lnTo>
                  <a:pt x="3740" y="1744"/>
                </a:lnTo>
                <a:lnTo>
                  <a:pt x="3741" y="1728"/>
                </a:lnTo>
                <a:lnTo>
                  <a:pt x="3741" y="1711"/>
                </a:lnTo>
                <a:lnTo>
                  <a:pt x="3741" y="1691"/>
                </a:lnTo>
                <a:lnTo>
                  <a:pt x="3741" y="1166"/>
                </a:lnTo>
                <a:lnTo>
                  <a:pt x="3807" y="1166"/>
                </a:lnTo>
                <a:lnTo>
                  <a:pt x="3807" y="1697"/>
                </a:lnTo>
                <a:lnTo>
                  <a:pt x="3806" y="1726"/>
                </a:lnTo>
                <a:lnTo>
                  <a:pt x="3805" y="1742"/>
                </a:lnTo>
                <a:lnTo>
                  <a:pt x="3805" y="1756"/>
                </a:lnTo>
                <a:lnTo>
                  <a:pt x="3802" y="1782"/>
                </a:lnTo>
                <a:lnTo>
                  <a:pt x="3798" y="1806"/>
                </a:lnTo>
                <a:lnTo>
                  <a:pt x="3796" y="1816"/>
                </a:lnTo>
                <a:lnTo>
                  <a:pt x="3794" y="1828"/>
                </a:lnTo>
                <a:lnTo>
                  <a:pt x="3788" y="1848"/>
                </a:lnTo>
                <a:lnTo>
                  <a:pt x="3785" y="1856"/>
                </a:lnTo>
                <a:lnTo>
                  <a:pt x="3782" y="1866"/>
                </a:lnTo>
                <a:lnTo>
                  <a:pt x="3779" y="1874"/>
                </a:lnTo>
                <a:lnTo>
                  <a:pt x="3775" y="1882"/>
                </a:lnTo>
                <a:lnTo>
                  <a:pt x="3771" y="1890"/>
                </a:lnTo>
                <a:lnTo>
                  <a:pt x="3766" y="1898"/>
                </a:lnTo>
                <a:lnTo>
                  <a:pt x="3756" y="1914"/>
                </a:lnTo>
                <a:lnTo>
                  <a:pt x="3745" y="1926"/>
                </a:lnTo>
                <a:lnTo>
                  <a:pt x="3739" y="1930"/>
                </a:lnTo>
                <a:lnTo>
                  <a:pt x="3733" y="1936"/>
                </a:lnTo>
                <a:lnTo>
                  <a:pt x="3720" y="1944"/>
                </a:lnTo>
                <a:lnTo>
                  <a:pt x="3714" y="1946"/>
                </a:lnTo>
                <a:lnTo>
                  <a:pt x="3707" y="1950"/>
                </a:lnTo>
                <a:lnTo>
                  <a:pt x="3693" y="1952"/>
                </a:lnTo>
                <a:lnTo>
                  <a:pt x="3685" y="1954"/>
                </a:lnTo>
                <a:lnTo>
                  <a:pt x="3678" y="1954"/>
                </a:lnTo>
                <a:lnTo>
                  <a:pt x="3663" y="1952"/>
                </a:lnTo>
                <a:lnTo>
                  <a:pt x="3649" y="1950"/>
                </a:lnTo>
                <a:lnTo>
                  <a:pt x="3643" y="1946"/>
                </a:lnTo>
                <a:lnTo>
                  <a:pt x="3636" y="1944"/>
                </a:lnTo>
                <a:lnTo>
                  <a:pt x="3624" y="1936"/>
                </a:lnTo>
                <a:lnTo>
                  <a:pt x="3612" y="1926"/>
                </a:lnTo>
                <a:lnTo>
                  <a:pt x="3601" y="1914"/>
                </a:lnTo>
                <a:lnTo>
                  <a:pt x="3591" y="1898"/>
                </a:lnTo>
                <a:lnTo>
                  <a:pt x="3586" y="1890"/>
                </a:lnTo>
                <a:lnTo>
                  <a:pt x="3582" y="1882"/>
                </a:lnTo>
                <a:close/>
                <a:moveTo>
                  <a:pt x="3934" y="1882"/>
                </a:moveTo>
                <a:lnTo>
                  <a:pt x="3927" y="1866"/>
                </a:lnTo>
                <a:lnTo>
                  <a:pt x="3920" y="1848"/>
                </a:lnTo>
                <a:lnTo>
                  <a:pt x="3915" y="1828"/>
                </a:lnTo>
                <a:lnTo>
                  <a:pt x="3912" y="1816"/>
                </a:lnTo>
                <a:lnTo>
                  <a:pt x="3910" y="1806"/>
                </a:lnTo>
                <a:lnTo>
                  <a:pt x="3907" y="1782"/>
                </a:lnTo>
                <a:lnTo>
                  <a:pt x="3904" y="1756"/>
                </a:lnTo>
                <a:lnTo>
                  <a:pt x="3903" y="1742"/>
                </a:lnTo>
                <a:lnTo>
                  <a:pt x="3903" y="1726"/>
                </a:lnTo>
                <a:lnTo>
                  <a:pt x="3902" y="1697"/>
                </a:lnTo>
                <a:lnTo>
                  <a:pt x="3902" y="1166"/>
                </a:lnTo>
                <a:lnTo>
                  <a:pt x="3968" y="1166"/>
                </a:lnTo>
                <a:lnTo>
                  <a:pt x="3968" y="1691"/>
                </a:lnTo>
                <a:lnTo>
                  <a:pt x="3968" y="1711"/>
                </a:lnTo>
                <a:lnTo>
                  <a:pt x="3969" y="1728"/>
                </a:lnTo>
                <a:lnTo>
                  <a:pt x="3970" y="1744"/>
                </a:lnTo>
                <a:lnTo>
                  <a:pt x="3972" y="1758"/>
                </a:lnTo>
                <a:lnTo>
                  <a:pt x="3973" y="1772"/>
                </a:lnTo>
                <a:lnTo>
                  <a:pt x="3976" y="1784"/>
                </a:lnTo>
                <a:lnTo>
                  <a:pt x="3979" y="1796"/>
                </a:lnTo>
                <a:lnTo>
                  <a:pt x="3982" y="1804"/>
                </a:lnTo>
                <a:lnTo>
                  <a:pt x="3986" y="1814"/>
                </a:lnTo>
                <a:lnTo>
                  <a:pt x="3991" y="1822"/>
                </a:lnTo>
                <a:lnTo>
                  <a:pt x="3996" y="1830"/>
                </a:lnTo>
                <a:lnTo>
                  <a:pt x="4002" y="1836"/>
                </a:lnTo>
                <a:lnTo>
                  <a:pt x="4005" y="1838"/>
                </a:lnTo>
                <a:lnTo>
                  <a:pt x="4008" y="1840"/>
                </a:lnTo>
                <a:lnTo>
                  <a:pt x="4015" y="1844"/>
                </a:lnTo>
                <a:lnTo>
                  <a:pt x="4023" y="1846"/>
                </a:lnTo>
                <a:lnTo>
                  <a:pt x="4031" y="1846"/>
                </a:lnTo>
                <a:lnTo>
                  <a:pt x="4040" y="1846"/>
                </a:lnTo>
                <a:lnTo>
                  <a:pt x="4047" y="1844"/>
                </a:lnTo>
                <a:lnTo>
                  <a:pt x="4054" y="1840"/>
                </a:lnTo>
                <a:lnTo>
                  <a:pt x="4061" y="1836"/>
                </a:lnTo>
                <a:lnTo>
                  <a:pt x="4067" y="1830"/>
                </a:lnTo>
                <a:lnTo>
                  <a:pt x="4072" y="1822"/>
                </a:lnTo>
                <a:lnTo>
                  <a:pt x="4077" y="1814"/>
                </a:lnTo>
                <a:lnTo>
                  <a:pt x="4081" y="1804"/>
                </a:lnTo>
                <a:lnTo>
                  <a:pt x="4084" y="1796"/>
                </a:lnTo>
                <a:lnTo>
                  <a:pt x="4087" y="1784"/>
                </a:lnTo>
                <a:lnTo>
                  <a:pt x="4090" y="1772"/>
                </a:lnTo>
                <a:lnTo>
                  <a:pt x="4091" y="1758"/>
                </a:lnTo>
                <a:lnTo>
                  <a:pt x="4093" y="1744"/>
                </a:lnTo>
                <a:lnTo>
                  <a:pt x="4094" y="1728"/>
                </a:lnTo>
                <a:lnTo>
                  <a:pt x="4094" y="1711"/>
                </a:lnTo>
                <a:lnTo>
                  <a:pt x="4094" y="1691"/>
                </a:lnTo>
                <a:lnTo>
                  <a:pt x="4094" y="1166"/>
                </a:lnTo>
                <a:lnTo>
                  <a:pt x="4160" y="1166"/>
                </a:lnTo>
                <a:lnTo>
                  <a:pt x="4160" y="1697"/>
                </a:lnTo>
                <a:lnTo>
                  <a:pt x="4159" y="1726"/>
                </a:lnTo>
                <a:lnTo>
                  <a:pt x="4159" y="1742"/>
                </a:lnTo>
                <a:lnTo>
                  <a:pt x="4158" y="1756"/>
                </a:lnTo>
                <a:lnTo>
                  <a:pt x="4155" y="1782"/>
                </a:lnTo>
                <a:lnTo>
                  <a:pt x="4152" y="1806"/>
                </a:lnTo>
                <a:lnTo>
                  <a:pt x="4149" y="1816"/>
                </a:lnTo>
                <a:lnTo>
                  <a:pt x="4147" y="1828"/>
                </a:lnTo>
                <a:lnTo>
                  <a:pt x="4142" y="1848"/>
                </a:lnTo>
                <a:lnTo>
                  <a:pt x="4139" y="1856"/>
                </a:lnTo>
                <a:lnTo>
                  <a:pt x="4135" y="1866"/>
                </a:lnTo>
                <a:lnTo>
                  <a:pt x="4132" y="1874"/>
                </a:lnTo>
                <a:lnTo>
                  <a:pt x="4128" y="1882"/>
                </a:lnTo>
                <a:lnTo>
                  <a:pt x="4124" y="1890"/>
                </a:lnTo>
                <a:lnTo>
                  <a:pt x="4119" y="1898"/>
                </a:lnTo>
                <a:lnTo>
                  <a:pt x="4109" y="1914"/>
                </a:lnTo>
                <a:lnTo>
                  <a:pt x="4098" y="1926"/>
                </a:lnTo>
                <a:lnTo>
                  <a:pt x="4092" y="1930"/>
                </a:lnTo>
                <a:lnTo>
                  <a:pt x="4086" y="1936"/>
                </a:lnTo>
                <a:lnTo>
                  <a:pt x="4073" y="1944"/>
                </a:lnTo>
                <a:lnTo>
                  <a:pt x="4067" y="1946"/>
                </a:lnTo>
                <a:lnTo>
                  <a:pt x="4060" y="1950"/>
                </a:lnTo>
                <a:lnTo>
                  <a:pt x="4046" y="1952"/>
                </a:lnTo>
                <a:lnTo>
                  <a:pt x="4039" y="1954"/>
                </a:lnTo>
                <a:lnTo>
                  <a:pt x="4031" y="1954"/>
                </a:lnTo>
                <a:lnTo>
                  <a:pt x="4017" y="1952"/>
                </a:lnTo>
                <a:lnTo>
                  <a:pt x="4003" y="1950"/>
                </a:lnTo>
                <a:lnTo>
                  <a:pt x="3996" y="1946"/>
                </a:lnTo>
                <a:lnTo>
                  <a:pt x="3989" y="1944"/>
                </a:lnTo>
                <a:lnTo>
                  <a:pt x="3977" y="1936"/>
                </a:lnTo>
                <a:lnTo>
                  <a:pt x="3965" y="1926"/>
                </a:lnTo>
                <a:lnTo>
                  <a:pt x="3954" y="1914"/>
                </a:lnTo>
                <a:lnTo>
                  <a:pt x="3943" y="1898"/>
                </a:lnTo>
                <a:lnTo>
                  <a:pt x="3938" y="1890"/>
                </a:lnTo>
                <a:lnTo>
                  <a:pt x="3934" y="1882"/>
                </a:lnTo>
                <a:close/>
                <a:moveTo>
                  <a:pt x="4370" y="1954"/>
                </a:moveTo>
                <a:lnTo>
                  <a:pt x="4354" y="1954"/>
                </a:lnTo>
                <a:lnTo>
                  <a:pt x="4339" y="1950"/>
                </a:lnTo>
                <a:lnTo>
                  <a:pt x="4324" y="1944"/>
                </a:lnTo>
                <a:lnTo>
                  <a:pt x="4317" y="1940"/>
                </a:lnTo>
                <a:lnTo>
                  <a:pt x="4310" y="1936"/>
                </a:lnTo>
                <a:lnTo>
                  <a:pt x="4298" y="1928"/>
                </a:lnTo>
                <a:lnTo>
                  <a:pt x="4292" y="1922"/>
                </a:lnTo>
                <a:lnTo>
                  <a:pt x="4287" y="1916"/>
                </a:lnTo>
                <a:lnTo>
                  <a:pt x="4277" y="1902"/>
                </a:lnTo>
                <a:lnTo>
                  <a:pt x="4273" y="1896"/>
                </a:lnTo>
                <a:lnTo>
                  <a:pt x="4268" y="1888"/>
                </a:lnTo>
                <a:lnTo>
                  <a:pt x="4264" y="1880"/>
                </a:lnTo>
                <a:lnTo>
                  <a:pt x="4261" y="1872"/>
                </a:lnTo>
                <a:lnTo>
                  <a:pt x="4257" y="1864"/>
                </a:lnTo>
                <a:lnTo>
                  <a:pt x="4254" y="1854"/>
                </a:lnTo>
                <a:lnTo>
                  <a:pt x="4248" y="1834"/>
                </a:lnTo>
                <a:lnTo>
                  <a:pt x="4244" y="1814"/>
                </a:lnTo>
                <a:lnTo>
                  <a:pt x="4242" y="1804"/>
                </a:lnTo>
                <a:lnTo>
                  <a:pt x="4240" y="1792"/>
                </a:lnTo>
                <a:lnTo>
                  <a:pt x="4237" y="1770"/>
                </a:lnTo>
                <a:lnTo>
                  <a:pt x="4236" y="1746"/>
                </a:lnTo>
                <a:lnTo>
                  <a:pt x="4235" y="1732"/>
                </a:lnTo>
                <a:lnTo>
                  <a:pt x="4235" y="1720"/>
                </a:lnTo>
                <a:lnTo>
                  <a:pt x="4298" y="1693"/>
                </a:lnTo>
                <a:lnTo>
                  <a:pt x="4298" y="1714"/>
                </a:lnTo>
                <a:lnTo>
                  <a:pt x="4299" y="1734"/>
                </a:lnTo>
                <a:lnTo>
                  <a:pt x="4301" y="1750"/>
                </a:lnTo>
                <a:lnTo>
                  <a:pt x="4303" y="1766"/>
                </a:lnTo>
                <a:lnTo>
                  <a:pt x="4305" y="1774"/>
                </a:lnTo>
                <a:lnTo>
                  <a:pt x="4306" y="1782"/>
                </a:lnTo>
                <a:lnTo>
                  <a:pt x="4310" y="1794"/>
                </a:lnTo>
                <a:lnTo>
                  <a:pt x="4314" y="1804"/>
                </a:lnTo>
                <a:lnTo>
                  <a:pt x="4318" y="1814"/>
                </a:lnTo>
                <a:lnTo>
                  <a:pt x="4324" y="1824"/>
                </a:lnTo>
                <a:lnTo>
                  <a:pt x="4330" y="1830"/>
                </a:lnTo>
                <a:lnTo>
                  <a:pt x="4336" y="1836"/>
                </a:lnTo>
                <a:lnTo>
                  <a:pt x="4343" y="1840"/>
                </a:lnTo>
                <a:lnTo>
                  <a:pt x="4350" y="1844"/>
                </a:lnTo>
                <a:lnTo>
                  <a:pt x="4357" y="1846"/>
                </a:lnTo>
                <a:lnTo>
                  <a:pt x="4365" y="1848"/>
                </a:lnTo>
                <a:lnTo>
                  <a:pt x="4374" y="1848"/>
                </a:lnTo>
                <a:lnTo>
                  <a:pt x="4381" y="1848"/>
                </a:lnTo>
                <a:lnTo>
                  <a:pt x="4388" y="1846"/>
                </a:lnTo>
                <a:lnTo>
                  <a:pt x="4395" y="1844"/>
                </a:lnTo>
                <a:lnTo>
                  <a:pt x="4401" y="1842"/>
                </a:lnTo>
                <a:lnTo>
                  <a:pt x="4407" y="1838"/>
                </a:lnTo>
                <a:lnTo>
                  <a:pt x="4413" y="1832"/>
                </a:lnTo>
                <a:lnTo>
                  <a:pt x="4418" y="1826"/>
                </a:lnTo>
                <a:lnTo>
                  <a:pt x="4423" y="1820"/>
                </a:lnTo>
                <a:lnTo>
                  <a:pt x="4427" y="1812"/>
                </a:lnTo>
                <a:lnTo>
                  <a:pt x="4431" y="1804"/>
                </a:lnTo>
                <a:lnTo>
                  <a:pt x="4434" y="1796"/>
                </a:lnTo>
                <a:lnTo>
                  <a:pt x="4437" y="1786"/>
                </a:lnTo>
                <a:lnTo>
                  <a:pt x="4439" y="1774"/>
                </a:lnTo>
                <a:lnTo>
                  <a:pt x="4440" y="1770"/>
                </a:lnTo>
                <a:lnTo>
                  <a:pt x="4441" y="1764"/>
                </a:lnTo>
                <a:lnTo>
                  <a:pt x="4442" y="1752"/>
                </a:lnTo>
                <a:lnTo>
                  <a:pt x="4442" y="1738"/>
                </a:lnTo>
                <a:lnTo>
                  <a:pt x="4442" y="1728"/>
                </a:lnTo>
                <a:lnTo>
                  <a:pt x="4442" y="1718"/>
                </a:lnTo>
                <a:lnTo>
                  <a:pt x="4441" y="1711"/>
                </a:lnTo>
                <a:lnTo>
                  <a:pt x="4439" y="1701"/>
                </a:lnTo>
                <a:lnTo>
                  <a:pt x="4437" y="1693"/>
                </a:lnTo>
                <a:lnTo>
                  <a:pt x="4435" y="1685"/>
                </a:lnTo>
                <a:lnTo>
                  <a:pt x="4433" y="1677"/>
                </a:lnTo>
                <a:lnTo>
                  <a:pt x="4430" y="1669"/>
                </a:lnTo>
                <a:lnTo>
                  <a:pt x="4422" y="1653"/>
                </a:lnTo>
                <a:lnTo>
                  <a:pt x="4418" y="1645"/>
                </a:lnTo>
                <a:lnTo>
                  <a:pt x="4413" y="1639"/>
                </a:lnTo>
                <a:lnTo>
                  <a:pt x="4402" y="1625"/>
                </a:lnTo>
                <a:lnTo>
                  <a:pt x="4389" y="1613"/>
                </a:lnTo>
                <a:lnTo>
                  <a:pt x="4325" y="1555"/>
                </a:lnTo>
                <a:lnTo>
                  <a:pt x="4315" y="1547"/>
                </a:lnTo>
                <a:lnTo>
                  <a:pt x="4305" y="1537"/>
                </a:lnTo>
                <a:lnTo>
                  <a:pt x="4289" y="1517"/>
                </a:lnTo>
                <a:lnTo>
                  <a:pt x="4275" y="1497"/>
                </a:lnTo>
                <a:lnTo>
                  <a:pt x="4270" y="1485"/>
                </a:lnTo>
                <a:lnTo>
                  <a:pt x="4264" y="1473"/>
                </a:lnTo>
                <a:lnTo>
                  <a:pt x="4260" y="1461"/>
                </a:lnTo>
                <a:lnTo>
                  <a:pt x="4255" y="1447"/>
                </a:lnTo>
                <a:lnTo>
                  <a:pt x="4252" y="1433"/>
                </a:lnTo>
                <a:lnTo>
                  <a:pt x="4249" y="1417"/>
                </a:lnTo>
                <a:lnTo>
                  <a:pt x="4247" y="1401"/>
                </a:lnTo>
                <a:lnTo>
                  <a:pt x="4246" y="1393"/>
                </a:lnTo>
                <a:lnTo>
                  <a:pt x="4245" y="1385"/>
                </a:lnTo>
                <a:lnTo>
                  <a:pt x="4244" y="1367"/>
                </a:lnTo>
                <a:lnTo>
                  <a:pt x="4244" y="1347"/>
                </a:lnTo>
                <a:lnTo>
                  <a:pt x="4244" y="1335"/>
                </a:lnTo>
                <a:lnTo>
                  <a:pt x="4245" y="1323"/>
                </a:lnTo>
                <a:lnTo>
                  <a:pt x="4246" y="1311"/>
                </a:lnTo>
                <a:lnTo>
                  <a:pt x="4247" y="1299"/>
                </a:lnTo>
                <a:lnTo>
                  <a:pt x="4248" y="1289"/>
                </a:lnTo>
                <a:lnTo>
                  <a:pt x="4250" y="1279"/>
                </a:lnTo>
                <a:lnTo>
                  <a:pt x="4254" y="1259"/>
                </a:lnTo>
                <a:lnTo>
                  <a:pt x="4257" y="1249"/>
                </a:lnTo>
                <a:lnTo>
                  <a:pt x="4260" y="1241"/>
                </a:lnTo>
                <a:lnTo>
                  <a:pt x="4266" y="1225"/>
                </a:lnTo>
                <a:lnTo>
                  <a:pt x="4273" y="1210"/>
                </a:lnTo>
                <a:lnTo>
                  <a:pt x="4277" y="1204"/>
                </a:lnTo>
                <a:lnTo>
                  <a:pt x="4282" y="1198"/>
                </a:lnTo>
                <a:lnTo>
                  <a:pt x="4291" y="1186"/>
                </a:lnTo>
                <a:lnTo>
                  <a:pt x="4301" y="1176"/>
                </a:lnTo>
                <a:lnTo>
                  <a:pt x="4311" y="1166"/>
                </a:lnTo>
                <a:lnTo>
                  <a:pt x="4323" y="1160"/>
                </a:lnTo>
                <a:lnTo>
                  <a:pt x="4335" y="1154"/>
                </a:lnTo>
                <a:lnTo>
                  <a:pt x="4347" y="1150"/>
                </a:lnTo>
                <a:lnTo>
                  <a:pt x="4360" y="1148"/>
                </a:lnTo>
                <a:lnTo>
                  <a:pt x="4373" y="1148"/>
                </a:lnTo>
                <a:lnTo>
                  <a:pt x="4388" y="1150"/>
                </a:lnTo>
                <a:lnTo>
                  <a:pt x="4403" y="1152"/>
                </a:lnTo>
                <a:lnTo>
                  <a:pt x="4416" y="1158"/>
                </a:lnTo>
                <a:lnTo>
                  <a:pt x="4422" y="1162"/>
                </a:lnTo>
                <a:lnTo>
                  <a:pt x="4428" y="1166"/>
                </a:lnTo>
                <a:lnTo>
                  <a:pt x="4440" y="1174"/>
                </a:lnTo>
                <a:lnTo>
                  <a:pt x="4450" y="1186"/>
                </a:lnTo>
                <a:lnTo>
                  <a:pt x="4459" y="1198"/>
                </a:lnTo>
                <a:lnTo>
                  <a:pt x="4467" y="1212"/>
                </a:lnTo>
                <a:lnTo>
                  <a:pt x="4471" y="1218"/>
                </a:lnTo>
                <a:lnTo>
                  <a:pt x="4474" y="1225"/>
                </a:lnTo>
                <a:lnTo>
                  <a:pt x="4477" y="1233"/>
                </a:lnTo>
                <a:lnTo>
                  <a:pt x="4480" y="1241"/>
                </a:lnTo>
                <a:lnTo>
                  <a:pt x="4485" y="1259"/>
                </a:lnTo>
                <a:lnTo>
                  <a:pt x="4490" y="1275"/>
                </a:lnTo>
                <a:lnTo>
                  <a:pt x="4493" y="1293"/>
                </a:lnTo>
                <a:lnTo>
                  <a:pt x="4495" y="1313"/>
                </a:lnTo>
                <a:lnTo>
                  <a:pt x="4497" y="1331"/>
                </a:lnTo>
                <a:lnTo>
                  <a:pt x="4497" y="1349"/>
                </a:lnTo>
                <a:lnTo>
                  <a:pt x="4435" y="1375"/>
                </a:lnTo>
                <a:lnTo>
                  <a:pt x="4435" y="1359"/>
                </a:lnTo>
                <a:lnTo>
                  <a:pt x="4433" y="1345"/>
                </a:lnTo>
                <a:lnTo>
                  <a:pt x="4432" y="1331"/>
                </a:lnTo>
                <a:lnTo>
                  <a:pt x="4430" y="1319"/>
                </a:lnTo>
                <a:lnTo>
                  <a:pt x="4427" y="1309"/>
                </a:lnTo>
                <a:lnTo>
                  <a:pt x="4426" y="1303"/>
                </a:lnTo>
                <a:lnTo>
                  <a:pt x="4424" y="1299"/>
                </a:lnTo>
                <a:lnTo>
                  <a:pt x="4421" y="1289"/>
                </a:lnTo>
                <a:lnTo>
                  <a:pt x="4417" y="1281"/>
                </a:lnTo>
                <a:lnTo>
                  <a:pt x="4413" y="1275"/>
                </a:lnTo>
                <a:lnTo>
                  <a:pt x="4408" y="1269"/>
                </a:lnTo>
                <a:lnTo>
                  <a:pt x="4403" y="1265"/>
                </a:lnTo>
                <a:lnTo>
                  <a:pt x="4397" y="1261"/>
                </a:lnTo>
                <a:lnTo>
                  <a:pt x="4391" y="1257"/>
                </a:lnTo>
                <a:lnTo>
                  <a:pt x="4385" y="1255"/>
                </a:lnTo>
                <a:lnTo>
                  <a:pt x="4378" y="1255"/>
                </a:lnTo>
                <a:lnTo>
                  <a:pt x="4370" y="1253"/>
                </a:lnTo>
                <a:lnTo>
                  <a:pt x="4358" y="1255"/>
                </a:lnTo>
                <a:lnTo>
                  <a:pt x="4346" y="1259"/>
                </a:lnTo>
                <a:lnTo>
                  <a:pt x="4341" y="1263"/>
                </a:lnTo>
                <a:lnTo>
                  <a:pt x="4336" y="1267"/>
                </a:lnTo>
                <a:lnTo>
                  <a:pt x="4331" y="1271"/>
                </a:lnTo>
                <a:lnTo>
                  <a:pt x="4327" y="1275"/>
                </a:lnTo>
                <a:lnTo>
                  <a:pt x="4323" y="1281"/>
                </a:lnTo>
                <a:lnTo>
                  <a:pt x="4319" y="1287"/>
                </a:lnTo>
                <a:lnTo>
                  <a:pt x="4316" y="1295"/>
                </a:lnTo>
                <a:lnTo>
                  <a:pt x="4313" y="1303"/>
                </a:lnTo>
                <a:lnTo>
                  <a:pt x="4311" y="1311"/>
                </a:lnTo>
                <a:lnTo>
                  <a:pt x="4310" y="1321"/>
                </a:lnTo>
                <a:lnTo>
                  <a:pt x="4309" y="1331"/>
                </a:lnTo>
                <a:lnTo>
                  <a:pt x="4308" y="1341"/>
                </a:lnTo>
                <a:lnTo>
                  <a:pt x="4309" y="1351"/>
                </a:lnTo>
                <a:lnTo>
                  <a:pt x="4309" y="1361"/>
                </a:lnTo>
                <a:lnTo>
                  <a:pt x="4310" y="1371"/>
                </a:lnTo>
                <a:lnTo>
                  <a:pt x="4311" y="1379"/>
                </a:lnTo>
                <a:lnTo>
                  <a:pt x="4313" y="1387"/>
                </a:lnTo>
                <a:lnTo>
                  <a:pt x="4315" y="1395"/>
                </a:lnTo>
                <a:lnTo>
                  <a:pt x="4318" y="1403"/>
                </a:lnTo>
                <a:lnTo>
                  <a:pt x="4321" y="1409"/>
                </a:lnTo>
                <a:lnTo>
                  <a:pt x="4325" y="1415"/>
                </a:lnTo>
                <a:lnTo>
                  <a:pt x="4328" y="1421"/>
                </a:lnTo>
                <a:lnTo>
                  <a:pt x="4337" y="1433"/>
                </a:lnTo>
                <a:lnTo>
                  <a:pt x="4347" y="1445"/>
                </a:lnTo>
                <a:lnTo>
                  <a:pt x="4359" y="1457"/>
                </a:lnTo>
                <a:lnTo>
                  <a:pt x="4421" y="1511"/>
                </a:lnTo>
                <a:lnTo>
                  <a:pt x="4431" y="1521"/>
                </a:lnTo>
                <a:lnTo>
                  <a:pt x="4442" y="1531"/>
                </a:lnTo>
                <a:lnTo>
                  <a:pt x="4451" y="1541"/>
                </a:lnTo>
                <a:lnTo>
                  <a:pt x="4459" y="1553"/>
                </a:lnTo>
                <a:lnTo>
                  <a:pt x="4467" y="1565"/>
                </a:lnTo>
                <a:lnTo>
                  <a:pt x="4474" y="1575"/>
                </a:lnTo>
                <a:lnTo>
                  <a:pt x="4480" y="1589"/>
                </a:lnTo>
                <a:lnTo>
                  <a:pt x="4486" y="1601"/>
                </a:lnTo>
                <a:lnTo>
                  <a:pt x="4491" y="1615"/>
                </a:lnTo>
                <a:lnTo>
                  <a:pt x="4495" y="1629"/>
                </a:lnTo>
                <a:lnTo>
                  <a:pt x="4499" y="1643"/>
                </a:lnTo>
                <a:lnTo>
                  <a:pt x="4502" y="1659"/>
                </a:lnTo>
                <a:lnTo>
                  <a:pt x="4504" y="1675"/>
                </a:lnTo>
                <a:lnTo>
                  <a:pt x="4505" y="1685"/>
                </a:lnTo>
                <a:lnTo>
                  <a:pt x="4505" y="1693"/>
                </a:lnTo>
                <a:lnTo>
                  <a:pt x="4506" y="1711"/>
                </a:lnTo>
                <a:lnTo>
                  <a:pt x="4507" y="1730"/>
                </a:lnTo>
                <a:lnTo>
                  <a:pt x="4506" y="1756"/>
                </a:lnTo>
                <a:lnTo>
                  <a:pt x="4504" y="1780"/>
                </a:lnTo>
                <a:lnTo>
                  <a:pt x="4503" y="1792"/>
                </a:lnTo>
                <a:lnTo>
                  <a:pt x="4501" y="1802"/>
                </a:lnTo>
                <a:lnTo>
                  <a:pt x="4499" y="1814"/>
                </a:lnTo>
                <a:lnTo>
                  <a:pt x="4497" y="1824"/>
                </a:lnTo>
                <a:lnTo>
                  <a:pt x="4494" y="1834"/>
                </a:lnTo>
                <a:lnTo>
                  <a:pt x="4492" y="1844"/>
                </a:lnTo>
                <a:lnTo>
                  <a:pt x="4485" y="1862"/>
                </a:lnTo>
                <a:lnTo>
                  <a:pt x="4482" y="1870"/>
                </a:lnTo>
                <a:lnTo>
                  <a:pt x="4478" y="1880"/>
                </a:lnTo>
                <a:lnTo>
                  <a:pt x="4470" y="1894"/>
                </a:lnTo>
                <a:lnTo>
                  <a:pt x="4465" y="1902"/>
                </a:lnTo>
                <a:lnTo>
                  <a:pt x="4460" y="1908"/>
                </a:lnTo>
                <a:lnTo>
                  <a:pt x="4455" y="1914"/>
                </a:lnTo>
                <a:lnTo>
                  <a:pt x="4450" y="1920"/>
                </a:lnTo>
                <a:lnTo>
                  <a:pt x="4439" y="1930"/>
                </a:lnTo>
                <a:lnTo>
                  <a:pt x="4427" y="1938"/>
                </a:lnTo>
                <a:lnTo>
                  <a:pt x="4414" y="1946"/>
                </a:lnTo>
                <a:lnTo>
                  <a:pt x="4400" y="1950"/>
                </a:lnTo>
                <a:lnTo>
                  <a:pt x="4393" y="1952"/>
                </a:lnTo>
                <a:lnTo>
                  <a:pt x="4386" y="1952"/>
                </a:lnTo>
                <a:lnTo>
                  <a:pt x="4370" y="1954"/>
                </a:lnTo>
                <a:close/>
              </a:path>
            </a:pathLst>
          </a:custGeom>
          <a:solidFill>
            <a:schemeClr val="bg1"/>
          </a:solidFill>
          <a:ln>
            <a:noFill/>
          </a:ln>
        </p:spPr>
        <p:txBody>
          <a:bodyPr vert="horz" wrap="square" lIns="0" tIns="0" rIns="0" bIns="0" numCol="1" anchor="t" anchorCtr="0" compatLnSpc="1">
            <a:prstTxWarp prst="textNoShape">
              <a:avLst/>
            </a:prstTxWarp>
            <a:noAutofit/>
          </a:bodyPr>
          <a:lstStyle/>
          <a:p>
            <a:endParaRPr lang="en-GB"/>
          </a:p>
        </p:txBody>
      </p:sp>
      <p:sp>
        <p:nvSpPr>
          <p:cNvPr id="12" name="Text Placeholder 10">
            <a:extLst>
              <a:ext uri="{FF2B5EF4-FFF2-40B4-BE49-F238E27FC236}">
                <a16:creationId xmlns:a16="http://schemas.microsoft.com/office/drawing/2014/main" id="{CF5A17A4-EA2D-AFFF-38DF-9699B925DCD5}"/>
              </a:ext>
            </a:extLst>
          </p:cNvPr>
          <p:cNvSpPr>
            <a:spLocks noGrp="1"/>
          </p:cNvSpPr>
          <p:nvPr>
            <p:ph type="body" sz="quarter" idx="14" hasCustomPrompt="1"/>
          </p:nvPr>
        </p:nvSpPr>
        <p:spPr>
          <a:xfrm>
            <a:off x="1198587" y="4797152"/>
            <a:ext cx="9793263" cy="1296144"/>
          </a:xfrm>
        </p:spPr>
        <p:txBody>
          <a:bodyPr anchor="b" anchorCtr="0"/>
          <a:lstStyle>
            <a:lvl1pPr marL="0" indent="0">
              <a:spcBef>
                <a:spcPts val="0"/>
              </a:spcBef>
              <a:buFontTx/>
              <a:buNone/>
              <a:defRPr sz="1600">
                <a:solidFill>
                  <a:schemeClr val="bg1"/>
                </a:solidFill>
              </a:defRPr>
            </a:lvl1pPr>
            <a:lvl2pPr marL="0" indent="0">
              <a:spcBef>
                <a:spcPts val="0"/>
              </a:spcBef>
              <a:buFontTx/>
              <a:buNone/>
              <a:defRPr sz="1600"/>
            </a:lvl2pPr>
            <a:lvl3pPr marL="0" indent="0">
              <a:spcBef>
                <a:spcPts val="0"/>
              </a:spcBef>
              <a:buFontTx/>
              <a:buNone/>
              <a:defRPr sz="1600"/>
            </a:lvl3pPr>
            <a:lvl4pPr marL="0" indent="0">
              <a:spcBef>
                <a:spcPts val="0"/>
              </a:spcBef>
              <a:buFontTx/>
              <a:buNone/>
              <a:defRPr sz="1600"/>
            </a:lvl4pPr>
            <a:lvl5pPr marL="0" indent="0">
              <a:spcBef>
                <a:spcPts val="0"/>
              </a:spcBef>
              <a:buFontTx/>
              <a:buNone/>
              <a:defRPr sz="1600"/>
            </a:lvl5pPr>
            <a:lvl6pPr marL="0" indent="0">
              <a:spcBef>
                <a:spcPts val="0"/>
              </a:spcBef>
              <a:buFontTx/>
              <a:buNone/>
              <a:defRPr sz="1600"/>
            </a:lvl6pPr>
            <a:lvl7pPr marL="0" indent="0">
              <a:spcBef>
                <a:spcPts val="0"/>
              </a:spcBef>
              <a:buFontTx/>
              <a:buNone/>
              <a:defRPr sz="1600"/>
            </a:lvl7pPr>
            <a:lvl8pPr marL="0" indent="0">
              <a:spcBef>
                <a:spcPts val="0"/>
              </a:spcBef>
              <a:buFontTx/>
              <a:buNone/>
              <a:defRPr sz="1600"/>
            </a:lvl8pPr>
            <a:lvl9pPr marL="0" indent="0">
              <a:spcBef>
                <a:spcPts val="0"/>
              </a:spcBef>
              <a:buFontTx/>
              <a:buNone/>
              <a:defRPr sz="1600"/>
            </a:lvl9pPr>
          </a:lstStyle>
          <a:p>
            <a:pPr lvl="0"/>
            <a:r>
              <a:rPr lang="fi-FI" noProof="0"/>
              <a:t>Yhteystiedot</a:t>
            </a:r>
          </a:p>
        </p:txBody>
      </p:sp>
    </p:spTree>
    <p:extLst>
      <p:ext uri="{BB962C8B-B14F-4D97-AF65-F5344CB8AC3E}">
        <p14:creationId xmlns:p14="http://schemas.microsoft.com/office/powerpoint/2010/main" val="291896142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56">
          <p15:clr>
            <a:srgbClr val="FBAE40"/>
          </p15:clr>
        </p15:guide>
        <p15:guide id="4" pos="6924">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Kiitos 3">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89437-0A9F-6907-E834-ECE3DB625160}"/>
              </a:ext>
            </a:extLst>
          </p:cNvPr>
          <p:cNvSpPr>
            <a:spLocks noGrp="1"/>
          </p:cNvSpPr>
          <p:nvPr>
            <p:ph type="ctrTitle" hasCustomPrompt="1"/>
          </p:nvPr>
        </p:nvSpPr>
        <p:spPr>
          <a:xfrm>
            <a:off x="1200150" y="2060575"/>
            <a:ext cx="9791700" cy="2592561"/>
          </a:xfrm>
        </p:spPr>
        <p:txBody>
          <a:bodyPr anchor="b" anchorCtr="0"/>
          <a:lstStyle>
            <a:lvl1pPr algn="l">
              <a:defRPr sz="8000">
                <a:solidFill>
                  <a:schemeClr val="bg1"/>
                </a:solidFill>
              </a:defRPr>
            </a:lvl1pPr>
          </a:lstStyle>
          <a:p>
            <a:r>
              <a:rPr lang="fi-FI" noProof="0"/>
              <a:t>Lisää kiitos viesti.</a:t>
            </a:r>
          </a:p>
        </p:txBody>
      </p:sp>
      <p:sp>
        <p:nvSpPr>
          <p:cNvPr id="4" name="Date Placeholder 3">
            <a:extLst>
              <a:ext uri="{FF2B5EF4-FFF2-40B4-BE49-F238E27FC236}">
                <a16:creationId xmlns:a16="http://schemas.microsoft.com/office/drawing/2014/main" id="{B9898F4D-E89B-8263-EB37-8F8B305D4370}"/>
              </a:ext>
            </a:extLst>
          </p:cNvPr>
          <p:cNvSpPr>
            <a:spLocks noGrp="1"/>
          </p:cNvSpPr>
          <p:nvPr>
            <p:ph type="dt" sz="half" idx="10"/>
          </p:nvPr>
        </p:nvSpPr>
        <p:spPr/>
        <p:txBody>
          <a:bodyPr/>
          <a:lstStyle>
            <a:lvl1pPr>
              <a:defRPr>
                <a:noFill/>
              </a:defRPr>
            </a:lvl1pPr>
          </a:lstStyle>
          <a:p>
            <a:fld id="{8167E504-06DC-43F4-8382-FEE213CF3C4E}" type="datetime1">
              <a:rPr lang="fi-FI" noProof="0" smtClean="0"/>
              <a:t>16.8.2024</a:t>
            </a:fld>
            <a:endParaRPr lang="fi-FI" noProof="0"/>
          </a:p>
        </p:txBody>
      </p:sp>
      <p:sp>
        <p:nvSpPr>
          <p:cNvPr id="5" name="Footer Placeholder 4">
            <a:extLst>
              <a:ext uri="{FF2B5EF4-FFF2-40B4-BE49-F238E27FC236}">
                <a16:creationId xmlns:a16="http://schemas.microsoft.com/office/drawing/2014/main" id="{AEAB5C31-D7B7-0A4A-9FF1-A8910751F711}"/>
              </a:ext>
            </a:extLst>
          </p:cNvPr>
          <p:cNvSpPr>
            <a:spLocks noGrp="1"/>
          </p:cNvSpPr>
          <p:nvPr>
            <p:ph type="ftr" sz="quarter" idx="11"/>
          </p:nvPr>
        </p:nvSpPr>
        <p:spPr/>
        <p:txBody>
          <a:bodyPr/>
          <a:lstStyle>
            <a:lvl1pPr>
              <a:defRPr>
                <a:noFill/>
              </a:defRPr>
            </a:lvl1pPr>
          </a:lstStyle>
          <a:p>
            <a:r>
              <a:rPr lang="en-US" noProof="0"/>
              <a:t>© Confederation of Finnish Construction Industries RT</a:t>
            </a:r>
            <a:endParaRPr lang="fi-FI" noProof="0"/>
          </a:p>
        </p:txBody>
      </p:sp>
      <p:sp>
        <p:nvSpPr>
          <p:cNvPr id="6" name="Slide Number Placeholder 5">
            <a:extLst>
              <a:ext uri="{FF2B5EF4-FFF2-40B4-BE49-F238E27FC236}">
                <a16:creationId xmlns:a16="http://schemas.microsoft.com/office/drawing/2014/main" id="{92B9B765-A518-625F-2D82-59131FF13DC6}"/>
              </a:ext>
            </a:extLst>
          </p:cNvPr>
          <p:cNvSpPr>
            <a:spLocks noGrp="1"/>
          </p:cNvSpPr>
          <p:nvPr>
            <p:ph type="sldNum" sz="quarter" idx="12"/>
          </p:nvPr>
        </p:nvSpPr>
        <p:spPr/>
        <p:txBody>
          <a:bodyPr/>
          <a:lstStyle>
            <a:lvl1pPr>
              <a:defRPr>
                <a:noFill/>
              </a:defRPr>
            </a:lvl1pPr>
          </a:lstStyle>
          <a:p>
            <a:fld id="{DFD61EF7-2460-4EE9-A031-27FEBC4F9A95}" type="slidenum">
              <a:rPr lang="fi-FI" noProof="0" smtClean="0"/>
              <a:pPr/>
              <a:t>‹#›</a:t>
            </a:fld>
            <a:endParaRPr lang="fi-FI" noProof="0"/>
          </a:p>
        </p:txBody>
      </p:sp>
      <p:sp>
        <p:nvSpPr>
          <p:cNvPr id="7" name="Freeform 5">
            <a:extLst>
              <a:ext uri="{FF2B5EF4-FFF2-40B4-BE49-F238E27FC236}">
                <a16:creationId xmlns:a16="http://schemas.microsoft.com/office/drawing/2014/main" id="{5CD5646D-347F-0693-85B7-82EEFAEE1F74}"/>
              </a:ext>
            </a:extLst>
          </p:cNvPr>
          <p:cNvSpPr>
            <a:spLocks noChangeAspect="1" noEditPoints="1"/>
          </p:cNvSpPr>
          <p:nvPr userDrawn="1"/>
        </p:nvSpPr>
        <p:spPr bwMode="auto">
          <a:xfrm>
            <a:off x="407368" y="333375"/>
            <a:ext cx="2325003" cy="504000"/>
          </a:xfrm>
          <a:custGeom>
            <a:avLst/>
            <a:gdLst>
              <a:gd name="T0" fmla="*/ 11 w 4507"/>
              <a:gd name="T1" fmla="*/ 18 h 1954"/>
              <a:gd name="T2" fmla="*/ 659 w 4507"/>
              <a:gd name="T3" fmla="*/ 297 h 1954"/>
              <a:gd name="T4" fmla="*/ 666 w 4507"/>
              <a:gd name="T5" fmla="*/ 916 h 1954"/>
              <a:gd name="T6" fmla="*/ 347 w 4507"/>
              <a:gd name="T7" fmla="*/ 880 h 1954"/>
              <a:gd name="T8" fmla="*/ 471 w 4507"/>
              <a:gd name="T9" fmla="*/ 675 h 1954"/>
              <a:gd name="T10" fmla="*/ 375 w 4507"/>
              <a:gd name="T11" fmla="*/ 401 h 1954"/>
              <a:gd name="T12" fmla="*/ 1722 w 4507"/>
              <a:gd name="T13" fmla="*/ 26 h 1954"/>
              <a:gd name="T14" fmla="*/ 1804 w 4507"/>
              <a:gd name="T15" fmla="*/ 309 h 1954"/>
              <a:gd name="T16" fmla="*/ 1741 w 4507"/>
              <a:gd name="T17" fmla="*/ 269 h 1954"/>
              <a:gd name="T18" fmla="*/ 1854 w 4507"/>
              <a:gd name="T19" fmla="*/ 788 h 1954"/>
              <a:gd name="T20" fmla="*/ 2410 w 4507"/>
              <a:gd name="T21" fmla="*/ 18 h 1954"/>
              <a:gd name="T22" fmla="*/ 3053 w 4507"/>
              <a:gd name="T23" fmla="*/ 553 h 1954"/>
              <a:gd name="T24" fmla="*/ 3419 w 4507"/>
              <a:gd name="T25" fmla="*/ 539 h 1954"/>
              <a:gd name="T26" fmla="*/ 3595 w 4507"/>
              <a:gd name="T27" fmla="*/ 659 h 1954"/>
              <a:gd name="T28" fmla="*/ 3699 w 4507"/>
              <a:gd name="T29" fmla="*/ 697 h 1954"/>
              <a:gd name="T30" fmla="*/ 3842 w 4507"/>
              <a:gd name="T31" fmla="*/ 595 h 1954"/>
              <a:gd name="T32" fmla="*/ 3700 w 4507"/>
              <a:gd name="T33" fmla="*/ 806 h 1954"/>
              <a:gd name="T34" fmla="*/ 3943 w 4507"/>
              <a:gd name="T35" fmla="*/ 725 h 1954"/>
              <a:gd name="T36" fmla="*/ 4018 w 4507"/>
              <a:gd name="T37" fmla="*/ 689 h 1954"/>
              <a:gd name="T38" fmla="*/ 4124 w 4507"/>
              <a:gd name="T39" fmla="*/ 581 h 1954"/>
              <a:gd name="T40" fmla="*/ 3931 w 4507"/>
              <a:gd name="T41" fmla="*/ 269 h 1954"/>
              <a:gd name="T42" fmla="*/ 4017 w 4507"/>
              <a:gd name="T43" fmla="*/ 6 h 1954"/>
              <a:gd name="T44" fmla="*/ 4117 w 4507"/>
              <a:gd name="T45" fmla="*/ 228 h 1954"/>
              <a:gd name="T46" fmla="*/ 4005 w 4507"/>
              <a:gd name="T47" fmla="*/ 134 h 1954"/>
              <a:gd name="T48" fmla="*/ 4123 w 4507"/>
              <a:gd name="T49" fmla="*/ 383 h 1954"/>
              <a:gd name="T50" fmla="*/ 4174 w 4507"/>
              <a:gd name="T51" fmla="*/ 697 h 1954"/>
              <a:gd name="T52" fmla="*/ 1767 w 4507"/>
              <a:gd name="T53" fmla="*/ 1273 h 1954"/>
              <a:gd name="T54" fmla="*/ 2197 w 4507"/>
              <a:gd name="T55" fmla="*/ 1926 h 1954"/>
              <a:gd name="T56" fmla="*/ 2114 w 4507"/>
              <a:gd name="T57" fmla="*/ 1551 h 1954"/>
              <a:gd name="T58" fmla="*/ 2226 w 4507"/>
              <a:gd name="T59" fmla="*/ 1156 h 1954"/>
              <a:gd name="T60" fmla="*/ 2385 w 4507"/>
              <a:gd name="T61" fmla="*/ 1313 h 1954"/>
              <a:gd name="T62" fmla="*/ 2373 w 4507"/>
              <a:gd name="T63" fmla="*/ 1834 h 1954"/>
              <a:gd name="T64" fmla="*/ 2227 w 4507"/>
              <a:gd name="T65" fmla="*/ 1271 h 1954"/>
              <a:gd name="T66" fmla="*/ 2192 w 4507"/>
              <a:gd name="T67" fmla="*/ 1738 h 1954"/>
              <a:gd name="T68" fmla="*/ 2323 w 4507"/>
              <a:gd name="T69" fmla="*/ 1760 h 1954"/>
              <a:gd name="T70" fmla="*/ 2273 w 4507"/>
              <a:gd name="T71" fmla="*/ 1259 h 1954"/>
              <a:gd name="T72" fmla="*/ 3321 w 4507"/>
              <a:gd name="T73" fmla="*/ 1954 h 1954"/>
              <a:gd name="T74" fmla="*/ 3265 w 4507"/>
              <a:gd name="T75" fmla="*/ 1693 h 1954"/>
              <a:gd name="T76" fmla="*/ 3380 w 4507"/>
              <a:gd name="T77" fmla="*/ 1832 h 1954"/>
              <a:gd name="T78" fmla="*/ 3369 w 4507"/>
              <a:gd name="T79" fmla="*/ 1625 h 1954"/>
              <a:gd name="T80" fmla="*/ 3218 w 4507"/>
              <a:gd name="T81" fmla="*/ 1279 h 1954"/>
              <a:gd name="T82" fmla="*/ 3426 w 4507"/>
              <a:gd name="T83" fmla="*/ 1198 h 1954"/>
              <a:gd name="T84" fmla="*/ 3370 w 4507"/>
              <a:gd name="T85" fmla="*/ 1265 h 1954"/>
              <a:gd name="T86" fmla="*/ 3279 w 4507"/>
              <a:gd name="T87" fmla="*/ 1379 h 1954"/>
              <a:gd name="T88" fmla="*/ 3471 w 4507"/>
              <a:gd name="T89" fmla="*/ 1675 h 1954"/>
              <a:gd name="T90" fmla="*/ 3381 w 4507"/>
              <a:gd name="T91" fmla="*/ 1946 h 1954"/>
              <a:gd name="T92" fmla="*/ 3620 w 4507"/>
              <a:gd name="T93" fmla="*/ 1772 h 1954"/>
              <a:gd name="T94" fmla="*/ 3736 w 4507"/>
              <a:gd name="T95" fmla="*/ 1772 h 1954"/>
              <a:gd name="T96" fmla="*/ 3756 w 4507"/>
              <a:gd name="T97" fmla="*/ 1914 h 1954"/>
              <a:gd name="T98" fmla="*/ 3915 w 4507"/>
              <a:gd name="T99" fmla="*/ 1828 h 1954"/>
              <a:gd name="T100" fmla="*/ 4005 w 4507"/>
              <a:gd name="T101" fmla="*/ 1838 h 1954"/>
              <a:gd name="T102" fmla="*/ 4160 w 4507"/>
              <a:gd name="T103" fmla="*/ 1697 h 1954"/>
              <a:gd name="T104" fmla="*/ 4039 w 4507"/>
              <a:gd name="T105" fmla="*/ 1954 h 1954"/>
              <a:gd name="T106" fmla="*/ 4268 w 4507"/>
              <a:gd name="T107" fmla="*/ 1888 h 1954"/>
              <a:gd name="T108" fmla="*/ 4324 w 4507"/>
              <a:gd name="T109" fmla="*/ 1824 h 1954"/>
              <a:gd name="T110" fmla="*/ 4442 w 4507"/>
              <a:gd name="T111" fmla="*/ 1752 h 1954"/>
              <a:gd name="T112" fmla="*/ 4255 w 4507"/>
              <a:gd name="T113" fmla="*/ 1447 h 1954"/>
              <a:gd name="T114" fmla="*/ 4311 w 4507"/>
              <a:gd name="T115" fmla="*/ 1166 h 1954"/>
              <a:gd name="T116" fmla="*/ 4497 w 4507"/>
              <a:gd name="T117" fmla="*/ 1331 h 1954"/>
              <a:gd name="T118" fmla="*/ 4336 w 4507"/>
              <a:gd name="T119" fmla="*/ 1267 h 1954"/>
              <a:gd name="T120" fmla="*/ 4359 w 4507"/>
              <a:gd name="T121" fmla="*/ 1457 h 1954"/>
              <a:gd name="T122" fmla="*/ 4499 w 4507"/>
              <a:gd name="T123" fmla="*/ 1814 h 1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507" h="1954">
                <a:moveTo>
                  <a:pt x="4307" y="327"/>
                </a:moveTo>
                <a:lnTo>
                  <a:pt x="4377" y="327"/>
                </a:lnTo>
                <a:lnTo>
                  <a:pt x="4377" y="463"/>
                </a:lnTo>
                <a:lnTo>
                  <a:pt x="4307" y="463"/>
                </a:lnTo>
                <a:lnTo>
                  <a:pt x="4307" y="327"/>
                </a:lnTo>
                <a:close/>
                <a:moveTo>
                  <a:pt x="1248" y="18"/>
                </a:moveTo>
                <a:lnTo>
                  <a:pt x="1248" y="473"/>
                </a:lnTo>
                <a:lnTo>
                  <a:pt x="1051" y="473"/>
                </a:lnTo>
                <a:lnTo>
                  <a:pt x="1051" y="1936"/>
                </a:lnTo>
                <a:lnTo>
                  <a:pt x="821" y="1936"/>
                </a:lnTo>
                <a:lnTo>
                  <a:pt x="821" y="473"/>
                </a:lnTo>
                <a:lnTo>
                  <a:pt x="655" y="18"/>
                </a:lnTo>
                <a:lnTo>
                  <a:pt x="1248" y="18"/>
                </a:lnTo>
                <a:close/>
                <a:moveTo>
                  <a:pt x="0" y="1481"/>
                </a:moveTo>
                <a:lnTo>
                  <a:pt x="230" y="1481"/>
                </a:lnTo>
                <a:lnTo>
                  <a:pt x="230" y="1936"/>
                </a:lnTo>
                <a:lnTo>
                  <a:pt x="0" y="1936"/>
                </a:lnTo>
                <a:lnTo>
                  <a:pt x="0" y="1481"/>
                </a:lnTo>
                <a:close/>
                <a:moveTo>
                  <a:pt x="487" y="1186"/>
                </a:moveTo>
                <a:lnTo>
                  <a:pt x="752" y="1936"/>
                </a:lnTo>
                <a:lnTo>
                  <a:pt x="495" y="1936"/>
                </a:lnTo>
                <a:lnTo>
                  <a:pt x="11" y="559"/>
                </a:lnTo>
                <a:lnTo>
                  <a:pt x="11" y="18"/>
                </a:lnTo>
                <a:lnTo>
                  <a:pt x="309" y="18"/>
                </a:lnTo>
                <a:lnTo>
                  <a:pt x="335" y="18"/>
                </a:lnTo>
                <a:lnTo>
                  <a:pt x="359" y="20"/>
                </a:lnTo>
                <a:lnTo>
                  <a:pt x="382" y="24"/>
                </a:lnTo>
                <a:lnTo>
                  <a:pt x="404" y="30"/>
                </a:lnTo>
                <a:lnTo>
                  <a:pt x="426" y="36"/>
                </a:lnTo>
                <a:lnTo>
                  <a:pt x="447" y="44"/>
                </a:lnTo>
                <a:lnTo>
                  <a:pt x="467" y="52"/>
                </a:lnTo>
                <a:lnTo>
                  <a:pt x="476" y="58"/>
                </a:lnTo>
                <a:lnTo>
                  <a:pt x="486" y="62"/>
                </a:lnTo>
                <a:lnTo>
                  <a:pt x="504" y="74"/>
                </a:lnTo>
                <a:lnTo>
                  <a:pt x="521" y="88"/>
                </a:lnTo>
                <a:lnTo>
                  <a:pt x="538" y="102"/>
                </a:lnTo>
                <a:lnTo>
                  <a:pt x="553" y="116"/>
                </a:lnTo>
                <a:lnTo>
                  <a:pt x="569" y="132"/>
                </a:lnTo>
                <a:lnTo>
                  <a:pt x="583" y="150"/>
                </a:lnTo>
                <a:lnTo>
                  <a:pt x="596" y="168"/>
                </a:lnTo>
                <a:lnTo>
                  <a:pt x="609" y="188"/>
                </a:lnTo>
                <a:lnTo>
                  <a:pt x="620" y="208"/>
                </a:lnTo>
                <a:lnTo>
                  <a:pt x="631" y="230"/>
                </a:lnTo>
                <a:lnTo>
                  <a:pt x="641" y="251"/>
                </a:lnTo>
                <a:lnTo>
                  <a:pt x="650" y="273"/>
                </a:lnTo>
                <a:lnTo>
                  <a:pt x="659" y="297"/>
                </a:lnTo>
                <a:lnTo>
                  <a:pt x="666" y="323"/>
                </a:lnTo>
                <a:lnTo>
                  <a:pt x="673" y="349"/>
                </a:lnTo>
                <a:lnTo>
                  <a:pt x="680" y="375"/>
                </a:lnTo>
                <a:lnTo>
                  <a:pt x="685" y="401"/>
                </a:lnTo>
                <a:lnTo>
                  <a:pt x="690" y="429"/>
                </a:lnTo>
                <a:lnTo>
                  <a:pt x="694" y="459"/>
                </a:lnTo>
                <a:lnTo>
                  <a:pt x="697" y="487"/>
                </a:lnTo>
                <a:lnTo>
                  <a:pt x="699" y="517"/>
                </a:lnTo>
                <a:lnTo>
                  <a:pt x="701" y="547"/>
                </a:lnTo>
                <a:lnTo>
                  <a:pt x="702" y="579"/>
                </a:lnTo>
                <a:lnTo>
                  <a:pt x="703" y="611"/>
                </a:lnTo>
                <a:lnTo>
                  <a:pt x="702" y="661"/>
                </a:lnTo>
                <a:lnTo>
                  <a:pt x="701" y="687"/>
                </a:lnTo>
                <a:lnTo>
                  <a:pt x="699" y="711"/>
                </a:lnTo>
                <a:lnTo>
                  <a:pt x="697" y="735"/>
                </a:lnTo>
                <a:lnTo>
                  <a:pt x="695" y="758"/>
                </a:lnTo>
                <a:lnTo>
                  <a:pt x="692" y="782"/>
                </a:lnTo>
                <a:lnTo>
                  <a:pt x="689" y="806"/>
                </a:lnTo>
                <a:lnTo>
                  <a:pt x="685" y="830"/>
                </a:lnTo>
                <a:lnTo>
                  <a:pt x="681" y="852"/>
                </a:lnTo>
                <a:lnTo>
                  <a:pt x="677" y="874"/>
                </a:lnTo>
                <a:lnTo>
                  <a:pt x="672" y="896"/>
                </a:lnTo>
                <a:lnTo>
                  <a:pt x="666" y="916"/>
                </a:lnTo>
                <a:lnTo>
                  <a:pt x="661" y="938"/>
                </a:lnTo>
                <a:lnTo>
                  <a:pt x="655" y="958"/>
                </a:lnTo>
                <a:lnTo>
                  <a:pt x="648" y="976"/>
                </a:lnTo>
                <a:lnTo>
                  <a:pt x="641" y="996"/>
                </a:lnTo>
                <a:lnTo>
                  <a:pt x="634" y="1014"/>
                </a:lnTo>
                <a:lnTo>
                  <a:pt x="626" y="1030"/>
                </a:lnTo>
                <a:lnTo>
                  <a:pt x="618" y="1048"/>
                </a:lnTo>
                <a:lnTo>
                  <a:pt x="609" y="1064"/>
                </a:lnTo>
                <a:lnTo>
                  <a:pt x="600" y="1080"/>
                </a:lnTo>
                <a:lnTo>
                  <a:pt x="591" y="1094"/>
                </a:lnTo>
                <a:lnTo>
                  <a:pt x="581" y="1108"/>
                </a:lnTo>
                <a:lnTo>
                  <a:pt x="571" y="1120"/>
                </a:lnTo>
                <a:lnTo>
                  <a:pt x="559" y="1132"/>
                </a:lnTo>
                <a:lnTo>
                  <a:pt x="548" y="1144"/>
                </a:lnTo>
                <a:lnTo>
                  <a:pt x="537" y="1154"/>
                </a:lnTo>
                <a:lnTo>
                  <a:pt x="525" y="1164"/>
                </a:lnTo>
                <a:lnTo>
                  <a:pt x="513" y="1172"/>
                </a:lnTo>
                <a:lnTo>
                  <a:pt x="500" y="1180"/>
                </a:lnTo>
                <a:lnTo>
                  <a:pt x="487" y="1186"/>
                </a:lnTo>
                <a:close/>
                <a:moveTo>
                  <a:pt x="239" y="391"/>
                </a:moveTo>
                <a:lnTo>
                  <a:pt x="239" y="880"/>
                </a:lnTo>
                <a:lnTo>
                  <a:pt x="337" y="880"/>
                </a:lnTo>
                <a:lnTo>
                  <a:pt x="347" y="880"/>
                </a:lnTo>
                <a:lnTo>
                  <a:pt x="357" y="880"/>
                </a:lnTo>
                <a:lnTo>
                  <a:pt x="367" y="878"/>
                </a:lnTo>
                <a:lnTo>
                  <a:pt x="376" y="874"/>
                </a:lnTo>
                <a:lnTo>
                  <a:pt x="384" y="872"/>
                </a:lnTo>
                <a:lnTo>
                  <a:pt x="392" y="868"/>
                </a:lnTo>
                <a:lnTo>
                  <a:pt x="400" y="862"/>
                </a:lnTo>
                <a:lnTo>
                  <a:pt x="407" y="858"/>
                </a:lnTo>
                <a:lnTo>
                  <a:pt x="413" y="852"/>
                </a:lnTo>
                <a:lnTo>
                  <a:pt x="419" y="844"/>
                </a:lnTo>
                <a:lnTo>
                  <a:pt x="425" y="838"/>
                </a:lnTo>
                <a:lnTo>
                  <a:pt x="430" y="830"/>
                </a:lnTo>
                <a:lnTo>
                  <a:pt x="435" y="822"/>
                </a:lnTo>
                <a:lnTo>
                  <a:pt x="440" y="814"/>
                </a:lnTo>
                <a:lnTo>
                  <a:pt x="444" y="806"/>
                </a:lnTo>
                <a:lnTo>
                  <a:pt x="448" y="796"/>
                </a:lnTo>
                <a:lnTo>
                  <a:pt x="451" y="788"/>
                </a:lnTo>
                <a:lnTo>
                  <a:pt x="454" y="778"/>
                </a:lnTo>
                <a:lnTo>
                  <a:pt x="457" y="768"/>
                </a:lnTo>
                <a:lnTo>
                  <a:pt x="460" y="758"/>
                </a:lnTo>
                <a:lnTo>
                  <a:pt x="464" y="738"/>
                </a:lnTo>
                <a:lnTo>
                  <a:pt x="467" y="717"/>
                </a:lnTo>
                <a:lnTo>
                  <a:pt x="470" y="697"/>
                </a:lnTo>
                <a:lnTo>
                  <a:pt x="471" y="675"/>
                </a:lnTo>
                <a:lnTo>
                  <a:pt x="472" y="655"/>
                </a:lnTo>
                <a:lnTo>
                  <a:pt x="472" y="635"/>
                </a:lnTo>
                <a:lnTo>
                  <a:pt x="472" y="615"/>
                </a:lnTo>
                <a:lnTo>
                  <a:pt x="470" y="593"/>
                </a:lnTo>
                <a:lnTo>
                  <a:pt x="468" y="573"/>
                </a:lnTo>
                <a:lnTo>
                  <a:pt x="464" y="551"/>
                </a:lnTo>
                <a:lnTo>
                  <a:pt x="462" y="541"/>
                </a:lnTo>
                <a:lnTo>
                  <a:pt x="459" y="531"/>
                </a:lnTo>
                <a:lnTo>
                  <a:pt x="457" y="521"/>
                </a:lnTo>
                <a:lnTo>
                  <a:pt x="454" y="511"/>
                </a:lnTo>
                <a:lnTo>
                  <a:pt x="447" y="491"/>
                </a:lnTo>
                <a:lnTo>
                  <a:pt x="443" y="483"/>
                </a:lnTo>
                <a:lnTo>
                  <a:pt x="439" y="473"/>
                </a:lnTo>
                <a:lnTo>
                  <a:pt x="435" y="465"/>
                </a:lnTo>
                <a:lnTo>
                  <a:pt x="430" y="457"/>
                </a:lnTo>
                <a:lnTo>
                  <a:pt x="420" y="441"/>
                </a:lnTo>
                <a:lnTo>
                  <a:pt x="414" y="433"/>
                </a:lnTo>
                <a:lnTo>
                  <a:pt x="408" y="427"/>
                </a:lnTo>
                <a:lnTo>
                  <a:pt x="402" y="421"/>
                </a:lnTo>
                <a:lnTo>
                  <a:pt x="396" y="415"/>
                </a:lnTo>
                <a:lnTo>
                  <a:pt x="389" y="409"/>
                </a:lnTo>
                <a:lnTo>
                  <a:pt x="382" y="405"/>
                </a:lnTo>
                <a:lnTo>
                  <a:pt x="375" y="401"/>
                </a:lnTo>
                <a:lnTo>
                  <a:pt x="367" y="397"/>
                </a:lnTo>
                <a:lnTo>
                  <a:pt x="359" y="395"/>
                </a:lnTo>
                <a:lnTo>
                  <a:pt x="351" y="393"/>
                </a:lnTo>
                <a:lnTo>
                  <a:pt x="333" y="391"/>
                </a:lnTo>
                <a:lnTo>
                  <a:pt x="239" y="391"/>
                </a:lnTo>
                <a:close/>
                <a:moveTo>
                  <a:pt x="1780" y="395"/>
                </a:moveTo>
                <a:lnTo>
                  <a:pt x="1776" y="403"/>
                </a:lnTo>
                <a:lnTo>
                  <a:pt x="1772" y="411"/>
                </a:lnTo>
                <a:lnTo>
                  <a:pt x="1763" y="423"/>
                </a:lnTo>
                <a:lnTo>
                  <a:pt x="1754" y="433"/>
                </a:lnTo>
                <a:lnTo>
                  <a:pt x="1743" y="443"/>
                </a:lnTo>
                <a:lnTo>
                  <a:pt x="1814" y="788"/>
                </a:lnTo>
                <a:lnTo>
                  <a:pt x="1742" y="788"/>
                </a:lnTo>
                <a:lnTo>
                  <a:pt x="1683" y="465"/>
                </a:lnTo>
                <a:lnTo>
                  <a:pt x="1607" y="465"/>
                </a:lnTo>
                <a:lnTo>
                  <a:pt x="1607" y="788"/>
                </a:lnTo>
                <a:lnTo>
                  <a:pt x="1543" y="788"/>
                </a:lnTo>
                <a:lnTo>
                  <a:pt x="1543" y="18"/>
                </a:lnTo>
                <a:lnTo>
                  <a:pt x="1681" y="18"/>
                </a:lnTo>
                <a:lnTo>
                  <a:pt x="1696" y="18"/>
                </a:lnTo>
                <a:lnTo>
                  <a:pt x="1703" y="20"/>
                </a:lnTo>
                <a:lnTo>
                  <a:pt x="1710" y="22"/>
                </a:lnTo>
                <a:lnTo>
                  <a:pt x="1722" y="26"/>
                </a:lnTo>
                <a:lnTo>
                  <a:pt x="1734" y="32"/>
                </a:lnTo>
                <a:lnTo>
                  <a:pt x="1745" y="40"/>
                </a:lnTo>
                <a:lnTo>
                  <a:pt x="1755" y="50"/>
                </a:lnTo>
                <a:lnTo>
                  <a:pt x="1765" y="62"/>
                </a:lnTo>
                <a:lnTo>
                  <a:pt x="1769" y="68"/>
                </a:lnTo>
                <a:lnTo>
                  <a:pt x="1773" y="76"/>
                </a:lnTo>
                <a:lnTo>
                  <a:pt x="1781" y="92"/>
                </a:lnTo>
                <a:lnTo>
                  <a:pt x="1788" y="108"/>
                </a:lnTo>
                <a:lnTo>
                  <a:pt x="1791" y="118"/>
                </a:lnTo>
                <a:lnTo>
                  <a:pt x="1794" y="126"/>
                </a:lnTo>
                <a:lnTo>
                  <a:pt x="1799" y="146"/>
                </a:lnTo>
                <a:lnTo>
                  <a:pt x="1803" y="168"/>
                </a:lnTo>
                <a:lnTo>
                  <a:pt x="1805" y="178"/>
                </a:lnTo>
                <a:lnTo>
                  <a:pt x="1806" y="190"/>
                </a:lnTo>
                <a:lnTo>
                  <a:pt x="1807" y="200"/>
                </a:lnTo>
                <a:lnTo>
                  <a:pt x="1808" y="212"/>
                </a:lnTo>
                <a:lnTo>
                  <a:pt x="1808" y="224"/>
                </a:lnTo>
                <a:lnTo>
                  <a:pt x="1808" y="236"/>
                </a:lnTo>
                <a:lnTo>
                  <a:pt x="1808" y="263"/>
                </a:lnTo>
                <a:lnTo>
                  <a:pt x="1807" y="275"/>
                </a:lnTo>
                <a:lnTo>
                  <a:pt x="1806" y="287"/>
                </a:lnTo>
                <a:lnTo>
                  <a:pt x="1805" y="299"/>
                </a:lnTo>
                <a:lnTo>
                  <a:pt x="1804" y="309"/>
                </a:lnTo>
                <a:lnTo>
                  <a:pt x="1801" y="331"/>
                </a:lnTo>
                <a:lnTo>
                  <a:pt x="1797" y="349"/>
                </a:lnTo>
                <a:lnTo>
                  <a:pt x="1792" y="367"/>
                </a:lnTo>
                <a:lnTo>
                  <a:pt x="1786" y="381"/>
                </a:lnTo>
                <a:lnTo>
                  <a:pt x="1780" y="395"/>
                </a:lnTo>
                <a:close/>
                <a:moveTo>
                  <a:pt x="1678" y="122"/>
                </a:moveTo>
                <a:lnTo>
                  <a:pt x="1607" y="122"/>
                </a:lnTo>
                <a:lnTo>
                  <a:pt x="1607" y="365"/>
                </a:lnTo>
                <a:lnTo>
                  <a:pt x="1678" y="365"/>
                </a:lnTo>
                <a:lnTo>
                  <a:pt x="1686" y="363"/>
                </a:lnTo>
                <a:lnTo>
                  <a:pt x="1694" y="361"/>
                </a:lnTo>
                <a:lnTo>
                  <a:pt x="1700" y="359"/>
                </a:lnTo>
                <a:lnTo>
                  <a:pt x="1707" y="355"/>
                </a:lnTo>
                <a:lnTo>
                  <a:pt x="1712" y="351"/>
                </a:lnTo>
                <a:lnTo>
                  <a:pt x="1717" y="345"/>
                </a:lnTo>
                <a:lnTo>
                  <a:pt x="1722" y="339"/>
                </a:lnTo>
                <a:lnTo>
                  <a:pt x="1726" y="331"/>
                </a:lnTo>
                <a:lnTo>
                  <a:pt x="1730" y="323"/>
                </a:lnTo>
                <a:lnTo>
                  <a:pt x="1733" y="313"/>
                </a:lnTo>
                <a:lnTo>
                  <a:pt x="1736" y="303"/>
                </a:lnTo>
                <a:lnTo>
                  <a:pt x="1738" y="293"/>
                </a:lnTo>
                <a:lnTo>
                  <a:pt x="1740" y="281"/>
                </a:lnTo>
                <a:lnTo>
                  <a:pt x="1741" y="269"/>
                </a:lnTo>
                <a:lnTo>
                  <a:pt x="1742" y="257"/>
                </a:lnTo>
                <a:lnTo>
                  <a:pt x="1742" y="244"/>
                </a:lnTo>
                <a:lnTo>
                  <a:pt x="1742" y="230"/>
                </a:lnTo>
                <a:lnTo>
                  <a:pt x="1742" y="218"/>
                </a:lnTo>
                <a:lnTo>
                  <a:pt x="1740" y="206"/>
                </a:lnTo>
                <a:lnTo>
                  <a:pt x="1739" y="194"/>
                </a:lnTo>
                <a:lnTo>
                  <a:pt x="1737" y="184"/>
                </a:lnTo>
                <a:lnTo>
                  <a:pt x="1734" y="174"/>
                </a:lnTo>
                <a:lnTo>
                  <a:pt x="1731" y="164"/>
                </a:lnTo>
                <a:lnTo>
                  <a:pt x="1728" y="156"/>
                </a:lnTo>
                <a:lnTo>
                  <a:pt x="1723" y="148"/>
                </a:lnTo>
                <a:lnTo>
                  <a:pt x="1719" y="142"/>
                </a:lnTo>
                <a:lnTo>
                  <a:pt x="1713" y="136"/>
                </a:lnTo>
                <a:lnTo>
                  <a:pt x="1708" y="132"/>
                </a:lnTo>
                <a:lnTo>
                  <a:pt x="1701" y="128"/>
                </a:lnTo>
                <a:lnTo>
                  <a:pt x="1694" y="124"/>
                </a:lnTo>
                <a:lnTo>
                  <a:pt x="1686" y="122"/>
                </a:lnTo>
                <a:lnTo>
                  <a:pt x="1678" y="122"/>
                </a:lnTo>
                <a:close/>
                <a:moveTo>
                  <a:pt x="2090" y="788"/>
                </a:moveTo>
                <a:lnTo>
                  <a:pt x="2069" y="635"/>
                </a:lnTo>
                <a:lnTo>
                  <a:pt x="1942" y="635"/>
                </a:lnTo>
                <a:lnTo>
                  <a:pt x="1921" y="788"/>
                </a:lnTo>
                <a:lnTo>
                  <a:pt x="1854" y="788"/>
                </a:lnTo>
                <a:lnTo>
                  <a:pt x="1975" y="18"/>
                </a:lnTo>
                <a:lnTo>
                  <a:pt x="2037" y="18"/>
                </a:lnTo>
                <a:lnTo>
                  <a:pt x="2160" y="788"/>
                </a:lnTo>
                <a:lnTo>
                  <a:pt x="2090" y="788"/>
                </a:lnTo>
                <a:close/>
                <a:moveTo>
                  <a:pt x="2026" y="323"/>
                </a:moveTo>
                <a:lnTo>
                  <a:pt x="2015" y="250"/>
                </a:lnTo>
                <a:lnTo>
                  <a:pt x="2010" y="210"/>
                </a:lnTo>
                <a:lnTo>
                  <a:pt x="2006" y="170"/>
                </a:lnTo>
                <a:lnTo>
                  <a:pt x="2001" y="210"/>
                </a:lnTo>
                <a:lnTo>
                  <a:pt x="1996" y="250"/>
                </a:lnTo>
                <a:lnTo>
                  <a:pt x="1986" y="325"/>
                </a:lnTo>
                <a:lnTo>
                  <a:pt x="1957" y="529"/>
                </a:lnTo>
                <a:lnTo>
                  <a:pt x="2053" y="529"/>
                </a:lnTo>
                <a:lnTo>
                  <a:pt x="2026" y="323"/>
                </a:lnTo>
                <a:close/>
                <a:moveTo>
                  <a:pt x="2419" y="788"/>
                </a:moveTo>
                <a:lnTo>
                  <a:pt x="2323" y="431"/>
                </a:lnTo>
                <a:lnTo>
                  <a:pt x="2285" y="527"/>
                </a:lnTo>
                <a:lnTo>
                  <a:pt x="2285" y="788"/>
                </a:lnTo>
                <a:lnTo>
                  <a:pt x="2220" y="788"/>
                </a:lnTo>
                <a:lnTo>
                  <a:pt x="2220" y="18"/>
                </a:lnTo>
                <a:lnTo>
                  <a:pt x="2285" y="18"/>
                </a:lnTo>
                <a:lnTo>
                  <a:pt x="2285" y="347"/>
                </a:lnTo>
                <a:lnTo>
                  <a:pt x="2410" y="18"/>
                </a:lnTo>
                <a:lnTo>
                  <a:pt x="2492" y="18"/>
                </a:lnTo>
                <a:lnTo>
                  <a:pt x="2363" y="333"/>
                </a:lnTo>
                <a:lnTo>
                  <a:pt x="2498" y="788"/>
                </a:lnTo>
                <a:lnTo>
                  <a:pt x="2419" y="788"/>
                </a:lnTo>
                <a:close/>
                <a:moveTo>
                  <a:pt x="2558" y="788"/>
                </a:moveTo>
                <a:lnTo>
                  <a:pt x="2558" y="18"/>
                </a:lnTo>
                <a:lnTo>
                  <a:pt x="2786" y="18"/>
                </a:lnTo>
                <a:lnTo>
                  <a:pt x="2786" y="126"/>
                </a:lnTo>
                <a:lnTo>
                  <a:pt x="2623" y="126"/>
                </a:lnTo>
                <a:lnTo>
                  <a:pt x="2623" y="341"/>
                </a:lnTo>
                <a:lnTo>
                  <a:pt x="2756" y="341"/>
                </a:lnTo>
                <a:lnTo>
                  <a:pt x="2756" y="445"/>
                </a:lnTo>
                <a:lnTo>
                  <a:pt x="2623" y="445"/>
                </a:lnTo>
                <a:lnTo>
                  <a:pt x="2623" y="683"/>
                </a:lnTo>
                <a:lnTo>
                  <a:pt x="2786" y="683"/>
                </a:lnTo>
                <a:lnTo>
                  <a:pt x="2786" y="788"/>
                </a:lnTo>
                <a:lnTo>
                  <a:pt x="2558" y="788"/>
                </a:lnTo>
                <a:close/>
                <a:moveTo>
                  <a:pt x="2939" y="18"/>
                </a:moveTo>
                <a:lnTo>
                  <a:pt x="3030" y="439"/>
                </a:lnTo>
                <a:lnTo>
                  <a:pt x="3038" y="477"/>
                </a:lnTo>
                <a:lnTo>
                  <a:pt x="3042" y="495"/>
                </a:lnTo>
                <a:lnTo>
                  <a:pt x="3046" y="515"/>
                </a:lnTo>
                <a:lnTo>
                  <a:pt x="3053" y="553"/>
                </a:lnTo>
                <a:lnTo>
                  <a:pt x="3060" y="595"/>
                </a:lnTo>
                <a:lnTo>
                  <a:pt x="3060" y="509"/>
                </a:lnTo>
                <a:lnTo>
                  <a:pt x="3059" y="421"/>
                </a:lnTo>
                <a:lnTo>
                  <a:pt x="3059" y="18"/>
                </a:lnTo>
                <a:lnTo>
                  <a:pt x="3124" y="18"/>
                </a:lnTo>
                <a:lnTo>
                  <a:pt x="3124" y="788"/>
                </a:lnTo>
                <a:lnTo>
                  <a:pt x="3046" y="788"/>
                </a:lnTo>
                <a:lnTo>
                  <a:pt x="2954" y="369"/>
                </a:lnTo>
                <a:lnTo>
                  <a:pt x="2946" y="331"/>
                </a:lnTo>
                <a:lnTo>
                  <a:pt x="2938" y="293"/>
                </a:lnTo>
                <a:lnTo>
                  <a:pt x="2931" y="255"/>
                </a:lnTo>
                <a:lnTo>
                  <a:pt x="2923" y="214"/>
                </a:lnTo>
                <a:lnTo>
                  <a:pt x="2924" y="389"/>
                </a:lnTo>
                <a:lnTo>
                  <a:pt x="2924" y="790"/>
                </a:lnTo>
                <a:lnTo>
                  <a:pt x="2859" y="790"/>
                </a:lnTo>
                <a:lnTo>
                  <a:pt x="2859" y="18"/>
                </a:lnTo>
                <a:lnTo>
                  <a:pt x="2939" y="18"/>
                </a:lnTo>
                <a:close/>
                <a:moveTo>
                  <a:pt x="3306" y="18"/>
                </a:moveTo>
                <a:lnTo>
                  <a:pt x="3396" y="425"/>
                </a:lnTo>
                <a:lnTo>
                  <a:pt x="3404" y="463"/>
                </a:lnTo>
                <a:lnTo>
                  <a:pt x="3408" y="481"/>
                </a:lnTo>
                <a:lnTo>
                  <a:pt x="3412" y="501"/>
                </a:lnTo>
                <a:lnTo>
                  <a:pt x="3419" y="539"/>
                </a:lnTo>
                <a:lnTo>
                  <a:pt x="3426" y="581"/>
                </a:lnTo>
                <a:lnTo>
                  <a:pt x="3426" y="495"/>
                </a:lnTo>
                <a:lnTo>
                  <a:pt x="3426" y="407"/>
                </a:lnTo>
                <a:lnTo>
                  <a:pt x="3426" y="18"/>
                </a:lnTo>
                <a:lnTo>
                  <a:pt x="3491" y="18"/>
                </a:lnTo>
                <a:lnTo>
                  <a:pt x="3491" y="788"/>
                </a:lnTo>
                <a:lnTo>
                  <a:pt x="3412" y="788"/>
                </a:lnTo>
                <a:lnTo>
                  <a:pt x="3320" y="383"/>
                </a:lnTo>
                <a:lnTo>
                  <a:pt x="3312" y="345"/>
                </a:lnTo>
                <a:lnTo>
                  <a:pt x="3305" y="307"/>
                </a:lnTo>
                <a:lnTo>
                  <a:pt x="3297" y="269"/>
                </a:lnTo>
                <a:lnTo>
                  <a:pt x="3290" y="228"/>
                </a:lnTo>
                <a:lnTo>
                  <a:pt x="3290" y="403"/>
                </a:lnTo>
                <a:lnTo>
                  <a:pt x="3290" y="788"/>
                </a:lnTo>
                <a:lnTo>
                  <a:pt x="3226" y="788"/>
                </a:lnTo>
                <a:lnTo>
                  <a:pt x="3226" y="18"/>
                </a:lnTo>
                <a:lnTo>
                  <a:pt x="3306" y="18"/>
                </a:lnTo>
                <a:close/>
                <a:moveTo>
                  <a:pt x="3618" y="735"/>
                </a:moveTo>
                <a:lnTo>
                  <a:pt x="3611" y="719"/>
                </a:lnTo>
                <a:lnTo>
                  <a:pt x="3605" y="701"/>
                </a:lnTo>
                <a:lnTo>
                  <a:pt x="3599" y="681"/>
                </a:lnTo>
                <a:lnTo>
                  <a:pt x="3597" y="669"/>
                </a:lnTo>
                <a:lnTo>
                  <a:pt x="3595" y="659"/>
                </a:lnTo>
                <a:lnTo>
                  <a:pt x="3591" y="635"/>
                </a:lnTo>
                <a:lnTo>
                  <a:pt x="3589" y="609"/>
                </a:lnTo>
                <a:lnTo>
                  <a:pt x="3588" y="595"/>
                </a:lnTo>
                <a:lnTo>
                  <a:pt x="3587" y="581"/>
                </a:lnTo>
                <a:lnTo>
                  <a:pt x="3587" y="549"/>
                </a:lnTo>
                <a:lnTo>
                  <a:pt x="3587" y="18"/>
                </a:lnTo>
                <a:lnTo>
                  <a:pt x="3652" y="18"/>
                </a:lnTo>
                <a:lnTo>
                  <a:pt x="3652" y="543"/>
                </a:lnTo>
                <a:lnTo>
                  <a:pt x="3652" y="563"/>
                </a:lnTo>
                <a:lnTo>
                  <a:pt x="3652" y="581"/>
                </a:lnTo>
                <a:lnTo>
                  <a:pt x="3653" y="597"/>
                </a:lnTo>
                <a:lnTo>
                  <a:pt x="3655" y="611"/>
                </a:lnTo>
                <a:lnTo>
                  <a:pt x="3657" y="625"/>
                </a:lnTo>
                <a:lnTo>
                  <a:pt x="3659" y="637"/>
                </a:lnTo>
                <a:lnTo>
                  <a:pt x="3662" y="649"/>
                </a:lnTo>
                <a:lnTo>
                  <a:pt x="3665" y="659"/>
                </a:lnTo>
                <a:lnTo>
                  <a:pt x="3669" y="667"/>
                </a:lnTo>
                <a:lnTo>
                  <a:pt x="3674" y="675"/>
                </a:lnTo>
                <a:lnTo>
                  <a:pt x="3679" y="683"/>
                </a:lnTo>
                <a:lnTo>
                  <a:pt x="3685" y="689"/>
                </a:lnTo>
                <a:lnTo>
                  <a:pt x="3688" y="691"/>
                </a:lnTo>
                <a:lnTo>
                  <a:pt x="3692" y="693"/>
                </a:lnTo>
                <a:lnTo>
                  <a:pt x="3699" y="697"/>
                </a:lnTo>
                <a:lnTo>
                  <a:pt x="3706" y="699"/>
                </a:lnTo>
                <a:lnTo>
                  <a:pt x="3715" y="699"/>
                </a:lnTo>
                <a:lnTo>
                  <a:pt x="3723" y="699"/>
                </a:lnTo>
                <a:lnTo>
                  <a:pt x="3731" y="697"/>
                </a:lnTo>
                <a:lnTo>
                  <a:pt x="3738" y="693"/>
                </a:lnTo>
                <a:lnTo>
                  <a:pt x="3744" y="689"/>
                </a:lnTo>
                <a:lnTo>
                  <a:pt x="3750" y="683"/>
                </a:lnTo>
                <a:lnTo>
                  <a:pt x="3755" y="675"/>
                </a:lnTo>
                <a:lnTo>
                  <a:pt x="3760" y="667"/>
                </a:lnTo>
                <a:lnTo>
                  <a:pt x="3764" y="659"/>
                </a:lnTo>
                <a:lnTo>
                  <a:pt x="3768" y="649"/>
                </a:lnTo>
                <a:lnTo>
                  <a:pt x="3770" y="637"/>
                </a:lnTo>
                <a:lnTo>
                  <a:pt x="3773" y="625"/>
                </a:lnTo>
                <a:lnTo>
                  <a:pt x="3775" y="613"/>
                </a:lnTo>
                <a:lnTo>
                  <a:pt x="3776" y="597"/>
                </a:lnTo>
                <a:lnTo>
                  <a:pt x="3777" y="581"/>
                </a:lnTo>
                <a:lnTo>
                  <a:pt x="3778" y="563"/>
                </a:lnTo>
                <a:lnTo>
                  <a:pt x="3778" y="543"/>
                </a:lnTo>
                <a:lnTo>
                  <a:pt x="3778" y="18"/>
                </a:lnTo>
                <a:lnTo>
                  <a:pt x="3843" y="18"/>
                </a:lnTo>
                <a:lnTo>
                  <a:pt x="3843" y="549"/>
                </a:lnTo>
                <a:lnTo>
                  <a:pt x="3843" y="581"/>
                </a:lnTo>
                <a:lnTo>
                  <a:pt x="3842" y="595"/>
                </a:lnTo>
                <a:lnTo>
                  <a:pt x="3841" y="609"/>
                </a:lnTo>
                <a:lnTo>
                  <a:pt x="3838" y="635"/>
                </a:lnTo>
                <a:lnTo>
                  <a:pt x="3835" y="659"/>
                </a:lnTo>
                <a:lnTo>
                  <a:pt x="3833" y="669"/>
                </a:lnTo>
                <a:lnTo>
                  <a:pt x="3830" y="681"/>
                </a:lnTo>
                <a:lnTo>
                  <a:pt x="3825" y="701"/>
                </a:lnTo>
                <a:lnTo>
                  <a:pt x="3822" y="709"/>
                </a:lnTo>
                <a:lnTo>
                  <a:pt x="3819" y="719"/>
                </a:lnTo>
                <a:lnTo>
                  <a:pt x="3815" y="727"/>
                </a:lnTo>
                <a:lnTo>
                  <a:pt x="3812" y="735"/>
                </a:lnTo>
                <a:lnTo>
                  <a:pt x="3807" y="744"/>
                </a:lnTo>
                <a:lnTo>
                  <a:pt x="3802" y="752"/>
                </a:lnTo>
                <a:lnTo>
                  <a:pt x="3792" y="766"/>
                </a:lnTo>
                <a:lnTo>
                  <a:pt x="3781" y="778"/>
                </a:lnTo>
                <a:lnTo>
                  <a:pt x="3775" y="784"/>
                </a:lnTo>
                <a:lnTo>
                  <a:pt x="3769" y="788"/>
                </a:lnTo>
                <a:lnTo>
                  <a:pt x="3757" y="796"/>
                </a:lnTo>
                <a:lnTo>
                  <a:pt x="3750" y="800"/>
                </a:lnTo>
                <a:lnTo>
                  <a:pt x="3743" y="802"/>
                </a:lnTo>
                <a:lnTo>
                  <a:pt x="3729" y="806"/>
                </a:lnTo>
                <a:lnTo>
                  <a:pt x="3722" y="806"/>
                </a:lnTo>
                <a:lnTo>
                  <a:pt x="3715" y="806"/>
                </a:lnTo>
                <a:lnTo>
                  <a:pt x="3700" y="806"/>
                </a:lnTo>
                <a:lnTo>
                  <a:pt x="3686" y="802"/>
                </a:lnTo>
                <a:lnTo>
                  <a:pt x="3679" y="800"/>
                </a:lnTo>
                <a:lnTo>
                  <a:pt x="3673" y="796"/>
                </a:lnTo>
                <a:lnTo>
                  <a:pt x="3660" y="788"/>
                </a:lnTo>
                <a:lnTo>
                  <a:pt x="3648" y="778"/>
                </a:lnTo>
                <a:lnTo>
                  <a:pt x="3637" y="766"/>
                </a:lnTo>
                <a:lnTo>
                  <a:pt x="3627" y="750"/>
                </a:lnTo>
                <a:lnTo>
                  <a:pt x="3623" y="742"/>
                </a:lnTo>
                <a:lnTo>
                  <a:pt x="3618" y="735"/>
                </a:lnTo>
                <a:close/>
                <a:moveTo>
                  <a:pt x="4052" y="806"/>
                </a:moveTo>
                <a:lnTo>
                  <a:pt x="4036" y="806"/>
                </a:lnTo>
                <a:lnTo>
                  <a:pt x="4020" y="802"/>
                </a:lnTo>
                <a:lnTo>
                  <a:pt x="4006" y="796"/>
                </a:lnTo>
                <a:lnTo>
                  <a:pt x="4000" y="792"/>
                </a:lnTo>
                <a:lnTo>
                  <a:pt x="3993" y="788"/>
                </a:lnTo>
                <a:lnTo>
                  <a:pt x="3981" y="780"/>
                </a:lnTo>
                <a:lnTo>
                  <a:pt x="3975" y="774"/>
                </a:lnTo>
                <a:lnTo>
                  <a:pt x="3970" y="768"/>
                </a:lnTo>
                <a:lnTo>
                  <a:pt x="3960" y="756"/>
                </a:lnTo>
                <a:lnTo>
                  <a:pt x="3956" y="748"/>
                </a:lnTo>
                <a:lnTo>
                  <a:pt x="3951" y="740"/>
                </a:lnTo>
                <a:lnTo>
                  <a:pt x="3947" y="733"/>
                </a:lnTo>
                <a:lnTo>
                  <a:pt x="3943" y="725"/>
                </a:lnTo>
                <a:lnTo>
                  <a:pt x="3939" y="717"/>
                </a:lnTo>
                <a:lnTo>
                  <a:pt x="3936" y="707"/>
                </a:lnTo>
                <a:lnTo>
                  <a:pt x="3930" y="687"/>
                </a:lnTo>
                <a:lnTo>
                  <a:pt x="3926" y="667"/>
                </a:lnTo>
                <a:lnTo>
                  <a:pt x="3924" y="657"/>
                </a:lnTo>
                <a:lnTo>
                  <a:pt x="3922" y="645"/>
                </a:lnTo>
                <a:lnTo>
                  <a:pt x="3919" y="623"/>
                </a:lnTo>
                <a:lnTo>
                  <a:pt x="3918" y="599"/>
                </a:lnTo>
                <a:lnTo>
                  <a:pt x="3917" y="585"/>
                </a:lnTo>
                <a:lnTo>
                  <a:pt x="3917" y="573"/>
                </a:lnTo>
                <a:lnTo>
                  <a:pt x="3980" y="545"/>
                </a:lnTo>
                <a:lnTo>
                  <a:pt x="3981" y="567"/>
                </a:lnTo>
                <a:lnTo>
                  <a:pt x="3982" y="587"/>
                </a:lnTo>
                <a:lnTo>
                  <a:pt x="3984" y="603"/>
                </a:lnTo>
                <a:lnTo>
                  <a:pt x="3986" y="619"/>
                </a:lnTo>
                <a:lnTo>
                  <a:pt x="3988" y="627"/>
                </a:lnTo>
                <a:lnTo>
                  <a:pt x="3989" y="635"/>
                </a:lnTo>
                <a:lnTo>
                  <a:pt x="3993" y="647"/>
                </a:lnTo>
                <a:lnTo>
                  <a:pt x="3997" y="659"/>
                </a:lnTo>
                <a:lnTo>
                  <a:pt x="4001" y="667"/>
                </a:lnTo>
                <a:lnTo>
                  <a:pt x="4006" y="677"/>
                </a:lnTo>
                <a:lnTo>
                  <a:pt x="4012" y="683"/>
                </a:lnTo>
                <a:lnTo>
                  <a:pt x="4018" y="689"/>
                </a:lnTo>
                <a:lnTo>
                  <a:pt x="4025" y="693"/>
                </a:lnTo>
                <a:lnTo>
                  <a:pt x="4032" y="697"/>
                </a:lnTo>
                <a:lnTo>
                  <a:pt x="4039" y="699"/>
                </a:lnTo>
                <a:lnTo>
                  <a:pt x="4047" y="701"/>
                </a:lnTo>
                <a:lnTo>
                  <a:pt x="4056" y="701"/>
                </a:lnTo>
                <a:lnTo>
                  <a:pt x="4063" y="701"/>
                </a:lnTo>
                <a:lnTo>
                  <a:pt x="4070" y="699"/>
                </a:lnTo>
                <a:lnTo>
                  <a:pt x="4077" y="697"/>
                </a:lnTo>
                <a:lnTo>
                  <a:pt x="4083" y="695"/>
                </a:lnTo>
                <a:lnTo>
                  <a:pt x="4089" y="691"/>
                </a:lnTo>
                <a:lnTo>
                  <a:pt x="4095" y="685"/>
                </a:lnTo>
                <a:lnTo>
                  <a:pt x="4100" y="679"/>
                </a:lnTo>
                <a:lnTo>
                  <a:pt x="4105" y="673"/>
                </a:lnTo>
                <a:lnTo>
                  <a:pt x="4109" y="665"/>
                </a:lnTo>
                <a:lnTo>
                  <a:pt x="4113" y="657"/>
                </a:lnTo>
                <a:lnTo>
                  <a:pt x="4116" y="649"/>
                </a:lnTo>
                <a:lnTo>
                  <a:pt x="4119" y="639"/>
                </a:lnTo>
                <a:lnTo>
                  <a:pt x="4121" y="627"/>
                </a:lnTo>
                <a:lnTo>
                  <a:pt x="4122" y="623"/>
                </a:lnTo>
                <a:lnTo>
                  <a:pt x="4123" y="617"/>
                </a:lnTo>
                <a:lnTo>
                  <a:pt x="4124" y="605"/>
                </a:lnTo>
                <a:lnTo>
                  <a:pt x="4124" y="591"/>
                </a:lnTo>
                <a:lnTo>
                  <a:pt x="4124" y="581"/>
                </a:lnTo>
                <a:lnTo>
                  <a:pt x="4123" y="571"/>
                </a:lnTo>
                <a:lnTo>
                  <a:pt x="4122" y="563"/>
                </a:lnTo>
                <a:lnTo>
                  <a:pt x="4121" y="553"/>
                </a:lnTo>
                <a:lnTo>
                  <a:pt x="4119" y="545"/>
                </a:lnTo>
                <a:lnTo>
                  <a:pt x="4117" y="537"/>
                </a:lnTo>
                <a:lnTo>
                  <a:pt x="4115" y="529"/>
                </a:lnTo>
                <a:lnTo>
                  <a:pt x="4112" y="521"/>
                </a:lnTo>
                <a:lnTo>
                  <a:pt x="4104" y="505"/>
                </a:lnTo>
                <a:lnTo>
                  <a:pt x="4100" y="497"/>
                </a:lnTo>
                <a:lnTo>
                  <a:pt x="4095" y="491"/>
                </a:lnTo>
                <a:lnTo>
                  <a:pt x="4084" y="477"/>
                </a:lnTo>
                <a:lnTo>
                  <a:pt x="4071" y="465"/>
                </a:lnTo>
                <a:lnTo>
                  <a:pt x="4007" y="407"/>
                </a:lnTo>
                <a:lnTo>
                  <a:pt x="3998" y="399"/>
                </a:lnTo>
                <a:lnTo>
                  <a:pt x="3988" y="389"/>
                </a:lnTo>
                <a:lnTo>
                  <a:pt x="3972" y="369"/>
                </a:lnTo>
                <a:lnTo>
                  <a:pt x="3958" y="349"/>
                </a:lnTo>
                <a:lnTo>
                  <a:pt x="3953" y="337"/>
                </a:lnTo>
                <a:lnTo>
                  <a:pt x="3947" y="325"/>
                </a:lnTo>
                <a:lnTo>
                  <a:pt x="3942" y="313"/>
                </a:lnTo>
                <a:lnTo>
                  <a:pt x="3937" y="299"/>
                </a:lnTo>
                <a:lnTo>
                  <a:pt x="3934" y="285"/>
                </a:lnTo>
                <a:lnTo>
                  <a:pt x="3931" y="269"/>
                </a:lnTo>
                <a:lnTo>
                  <a:pt x="3929" y="253"/>
                </a:lnTo>
                <a:lnTo>
                  <a:pt x="3928" y="246"/>
                </a:lnTo>
                <a:lnTo>
                  <a:pt x="3927" y="238"/>
                </a:lnTo>
                <a:lnTo>
                  <a:pt x="3927" y="220"/>
                </a:lnTo>
                <a:lnTo>
                  <a:pt x="3926" y="200"/>
                </a:lnTo>
                <a:lnTo>
                  <a:pt x="3926" y="188"/>
                </a:lnTo>
                <a:lnTo>
                  <a:pt x="3927" y="176"/>
                </a:lnTo>
                <a:lnTo>
                  <a:pt x="3928" y="164"/>
                </a:lnTo>
                <a:lnTo>
                  <a:pt x="3929" y="152"/>
                </a:lnTo>
                <a:lnTo>
                  <a:pt x="3930" y="142"/>
                </a:lnTo>
                <a:lnTo>
                  <a:pt x="3932" y="132"/>
                </a:lnTo>
                <a:lnTo>
                  <a:pt x="3936" y="112"/>
                </a:lnTo>
                <a:lnTo>
                  <a:pt x="3939" y="102"/>
                </a:lnTo>
                <a:lnTo>
                  <a:pt x="3942" y="94"/>
                </a:lnTo>
                <a:lnTo>
                  <a:pt x="3949" y="78"/>
                </a:lnTo>
                <a:lnTo>
                  <a:pt x="3957" y="62"/>
                </a:lnTo>
                <a:lnTo>
                  <a:pt x="3961" y="56"/>
                </a:lnTo>
                <a:lnTo>
                  <a:pt x="3965" y="50"/>
                </a:lnTo>
                <a:lnTo>
                  <a:pt x="3974" y="38"/>
                </a:lnTo>
                <a:lnTo>
                  <a:pt x="3984" y="28"/>
                </a:lnTo>
                <a:lnTo>
                  <a:pt x="3994" y="20"/>
                </a:lnTo>
                <a:lnTo>
                  <a:pt x="4005" y="12"/>
                </a:lnTo>
                <a:lnTo>
                  <a:pt x="4017" y="6"/>
                </a:lnTo>
                <a:lnTo>
                  <a:pt x="4029" y="4"/>
                </a:lnTo>
                <a:lnTo>
                  <a:pt x="4042" y="0"/>
                </a:lnTo>
                <a:lnTo>
                  <a:pt x="4055" y="0"/>
                </a:lnTo>
                <a:lnTo>
                  <a:pt x="4070" y="2"/>
                </a:lnTo>
                <a:lnTo>
                  <a:pt x="4085" y="4"/>
                </a:lnTo>
                <a:lnTo>
                  <a:pt x="4098" y="10"/>
                </a:lnTo>
                <a:lnTo>
                  <a:pt x="4104" y="14"/>
                </a:lnTo>
                <a:lnTo>
                  <a:pt x="4110" y="18"/>
                </a:lnTo>
                <a:lnTo>
                  <a:pt x="4122" y="26"/>
                </a:lnTo>
                <a:lnTo>
                  <a:pt x="4132" y="38"/>
                </a:lnTo>
                <a:lnTo>
                  <a:pt x="4141" y="50"/>
                </a:lnTo>
                <a:lnTo>
                  <a:pt x="4149" y="64"/>
                </a:lnTo>
                <a:lnTo>
                  <a:pt x="4153" y="72"/>
                </a:lnTo>
                <a:lnTo>
                  <a:pt x="4156" y="78"/>
                </a:lnTo>
                <a:lnTo>
                  <a:pt x="4159" y="86"/>
                </a:lnTo>
                <a:lnTo>
                  <a:pt x="4162" y="94"/>
                </a:lnTo>
                <a:lnTo>
                  <a:pt x="4167" y="112"/>
                </a:lnTo>
                <a:lnTo>
                  <a:pt x="4172" y="128"/>
                </a:lnTo>
                <a:lnTo>
                  <a:pt x="4175" y="146"/>
                </a:lnTo>
                <a:lnTo>
                  <a:pt x="4177" y="166"/>
                </a:lnTo>
                <a:lnTo>
                  <a:pt x="4179" y="184"/>
                </a:lnTo>
                <a:lnTo>
                  <a:pt x="4179" y="202"/>
                </a:lnTo>
                <a:lnTo>
                  <a:pt x="4117" y="228"/>
                </a:lnTo>
                <a:lnTo>
                  <a:pt x="4117" y="212"/>
                </a:lnTo>
                <a:lnTo>
                  <a:pt x="4115" y="198"/>
                </a:lnTo>
                <a:lnTo>
                  <a:pt x="4114" y="186"/>
                </a:lnTo>
                <a:lnTo>
                  <a:pt x="4112" y="172"/>
                </a:lnTo>
                <a:lnTo>
                  <a:pt x="4109" y="162"/>
                </a:lnTo>
                <a:lnTo>
                  <a:pt x="4106" y="152"/>
                </a:lnTo>
                <a:lnTo>
                  <a:pt x="4103" y="142"/>
                </a:lnTo>
                <a:lnTo>
                  <a:pt x="4099" y="136"/>
                </a:lnTo>
                <a:lnTo>
                  <a:pt x="4095" y="128"/>
                </a:lnTo>
                <a:lnTo>
                  <a:pt x="4090" y="122"/>
                </a:lnTo>
                <a:lnTo>
                  <a:pt x="4085" y="118"/>
                </a:lnTo>
                <a:lnTo>
                  <a:pt x="4079" y="114"/>
                </a:lnTo>
                <a:lnTo>
                  <a:pt x="4073" y="110"/>
                </a:lnTo>
                <a:lnTo>
                  <a:pt x="4067" y="108"/>
                </a:lnTo>
                <a:lnTo>
                  <a:pt x="4060" y="108"/>
                </a:lnTo>
                <a:lnTo>
                  <a:pt x="4052" y="106"/>
                </a:lnTo>
                <a:lnTo>
                  <a:pt x="4040" y="108"/>
                </a:lnTo>
                <a:lnTo>
                  <a:pt x="4028" y="112"/>
                </a:lnTo>
                <a:lnTo>
                  <a:pt x="4023" y="116"/>
                </a:lnTo>
                <a:lnTo>
                  <a:pt x="4018" y="120"/>
                </a:lnTo>
                <a:lnTo>
                  <a:pt x="4013" y="124"/>
                </a:lnTo>
                <a:lnTo>
                  <a:pt x="4009" y="128"/>
                </a:lnTo>
                <a:lnTo>
                  <a:pt x="4005" y="134"/>
                </a:lnTo>
                <a:lnTo>
                  <a:pt x="4002" y="140"/>
                </a:lnTo>
                <a:lnTo>
                  <a:pt x="3999" y="148"/>
                </a:lnTo>
                <a:lnTo>
                  <a:pt x="3996" y="156"/>
                </a:lnTo>
                <a:lnTo>
                  <a:pt x="3994" y="164"/>
                </a:lnTo>
                <a:lnTo>
                  <a:pt x="3993" y="174"/>
                </a:lnTo>
                <a:lnTo>
                  <a:pt x="3992" y="184"/>
                </a:lnTo>
                <a:lnTo>
                  <a:pt x="3992" y="194"/>
                </a:lnTo>
                <a:lnTo>
                  <a:pt x="3992" y="204"/>
                </a:lnTo>
                <a:lnTo>
                  <a:pt x="3992" y="214"/>
                </a:lnTo>
                <a:lnTo>
                  <a:pt x="3993" y="224"/>
                </a:lnTo>
                <a:lnTo>
                  <a:pt x="3994" y="232"/>
                </a:lnTo>
                <a:lnTo>
                  <a:pt x="3996" y="240"/>
                </a:lnTo>
                <a:lnTo>
                  <a:pt x="3998" y="248"/>
                </a:lnTo>
                <a:lnTo>
                  <a:pt x="4001" y="255"/>
                </a:lnTo>
                <a:lnTo>
                  <a:pt x="4003" y="261"/>
                </a:lnTo>
                <a:lnTo>
                  <a:pt x="4007" y="267"/>
                </a:lnTo>
                <a:lnTo>
                  <a:pt x="4010" y="273"/>
                </a:lnTo>
                <a:lnTo>
                  <a:pt x="4019" y="285"/>
                </a:lnTo>
                <a:lnTo>
                  <a:pt x="4029" y="297"/>
                </a:lnTo>
                <a:lnTo>
                  <a:pt x="4041" y="309"/>
                </a:lnTo>
                <a:lnTo>
                  <a:pt x="4103" y="363"/>
                </a:lnTo>
                <a:lnTo>
                  <a:pt x="4113" y="373"/>
                </a:lnTo>
                <a:lnTo>
                  <a:pt x="4123" y="383"/>
                </a:lnTo>
                <a:lnTo>
                  <a:pt x="4133" y="393"/>
                </a:lnTo>
                <a:lnTo>
                  <a:pt x="4141" y="405"/>
                </a:lnTo>
                <a:lnTo>
                  <a:pt x="4149" y="417"/>
                </a:lnTo>
                <a:lnTo>
                  <a:pt x="4156" y="427"/>
                </a:lnTo>
                <a:lnTo>
                  <a:pt x="4162" y="441"/>
                </a:lnTo>
                <a:lnTo>
                  <a:pt x="4168" y="453"/>
                </a:lnTo>
                <a:lnTo>
                  <a:pt x="4173" y="467"/>
                </a:lnTo>
                <a:lnTo>
                  <a:pt x="4177" y="481"/>
                </a:lnTo>
                <a:lnTo>
                  <a:pt x="4181" y="495"/>
                </a:lnTo>
                <a:lnTo>
                  <a:pt x="4184" y="511"/>
                </a:lnTo>
                <a:lnTo>
                  <a:pt x="4186" y="527"/>
                </a:lnTo>
                <a:lnTo>
                  <a:pt x="4187" y="537"/>
                </a:lnTo>
                <a:lnTo>
                  <a:pt x="4187" y="545"/>
                </a:lnTo>
                <a:lnTo>
                  <a:pt x="4188" y="563"/>
                </a:lnTo>
                <a:lnTo>
                  <a:pt x="4189" y="583"/>
                </a:lnTo>
                <a:lnTo>
                  <a:pt x="4188" y="609"/>
                </a:lnTo>
                <a:lnTo>
                  <a:pt x="4186" y="633"/>
                </a:lnTo>
                <a:lnTo>
                  <a:pt x="4185" y="645"/>
                </a:lnTo>
                <a:lnTo>
                  <a:pt x="4183" y="655"/>
                </a:lnTo>
                <a:lnTo>
                  <a:pt x="4181" y="667"/>
                </a:lnTo>
                <a:lnTo>
                  <a:pt x="4179" y="677"/>
                </a:lnTo>
                <a:lnTo>
                  <a:pt x="4177" y="687"/>
                </a:lnTo>
                <a:lnTo>
                  <a:pt x="4174" y="697"/>
                </a:lnTo>
                <a:lnTo>
                  <a:pt x="4167" y="715"/>
                </a:lnTo>
                <a:lnTo>
                  <a:pt x="4164" y="723"/>
                </a:lnTo>
                <a:lnTo>
                  <a:pt x="4160" y="733"/>
                </a:lnTo>
                <a:lnTo>
                  <a:pt x="4152" y="746"/>
                </a:lnTo>
                <a:lnTo>
                  <a:pt x="4147" y="754"/>
                </a:lnTo>
                <a:lnTo>
                  <a:pt x="4142" y="760"/>
                </a:lnTo>
                <a:lnTo>
                  <a:pt x="4137" y="766"/>
                </a:lnTo>
                <a:lnTo>
                  <a:pt x="4132" y="772"/>
                </a:lnTo>
                <a:lnTo>
                  <a:pt x="4121" y="782"/>
                </a:lnTo>
                <a:lnTo>
                  <a:pt x="4109" y="790"/>
                </a:lnTo>
                <a:lnTo>
                  <a:pt x="4096" y="798"/>
                </a:lnTo>
                <a:lnTo>
                  <a:pt x="4082" y="802"/>
                </a:lnTo>
                <a:lnTo>
                  <a:pt x="4075" y="804"/>
                </a:lnTo>
                <a:lnTo>
                  <a:pt x="4068" y="804"/>
                </a:lnTo>
                <a:lnTo>
                  <a:pt x="4052" y="806"/>
                </a:lnTo>
                <a:close/>
                <a:moveTo>
                  <a:pt x="1669" y="1273"/>
                </a:moveTo>
                <a:lnTo>
                  <a:pt x="1669" y="1936"/>
                </a:lnTo>
                <a:lnTo>
                  <a:pt x="1604" y="1936"/>
                </a:lnTo>
                <a:lnTo>
                  <a:pt x="1604" y="1273"/>
                </a:lnTo>
                <a:lnTo>
                  <a:pt x="1506" y="1273"/>
                </a:lnTo>
                <a:lnTo>
                  <a:pt x="1506" y="1166"/>
                </a:lnTo>
                <a:lnTo>
                  <a:pt x="1767" y="1166"/>
                </a:lnTo>
                <a:lnTo>
                  <a:pt x="1767" y="1273"/>
                </a:lnTo>
                <a:lnTo>
                  <a:pt x="1669" y="1273"/>
                </a:lnTo>
                <a:close/>
                <a:moveTo>
                  <a:pt x="1832" y="1936"/>
                </a:moveTo>
                <a:lnTo>
                  <a:pt x="1832" y="1166"/>
                </a:lnTo>
                <a:lnTo>
                  <a:pt x="2060" y="1166"/>
                </a:lnTo>
                <a:lnTo>
                  <a:pt x="2060" y="1273"/>
                </a:lnTo>
                <a:lnTo>
                  <a:pt x="1897" y="1273"/>
                </a:lnTo>
                <a:lnTo>
                  <a:pt x="1897" y="1489"/>
                </a:lnTo>
                <a:lnTo>
                  <a:pt x="2030" y="1489"/>
                </a:lnTo>
                <a:lnTo>
                  <a:pt x="2030" y="1593"/>
                </a:lnTo>
                <a:lnTo>
                  <a:pt x="1897" y="1593"/>
                </a:lnTo>
                <a:lnTo>
                  <a:pt x="1897" y="1828"/>
                </a:lnTo>
                <a:lnTo>
                  <a:pt x="2060" y="1828"/>
                </a:lnTo>
                <a:lnTo>
                  <a:pt x="2060" y="1936"/>
                </a:lnTo>
                <a:lnTo>
                  <a:pt x="1832" y="1936"/>
                </a:lnTo>
                <a:close/>
                <a:moveTo>
                  <a:pt x="2260" y="1954"/>
                </a:moveTo>
                <a:lnTo>
                  <a:pt x="2251" y="1954"/>
                </a:lnTo>
                <a:lnTo>
                  <a:pt x="2242" y="1952"/>
                </a:lnTo>
                <a:lnTo>
                  <a:pt x="2234" y="1950"/>
                </a:lnTo>
                <a:lnTo>
                  <a:pt x="2226" y="1948"/>
                </a:lnTo>
                <a:lnTo>
                  <a:pt x="2218" y="1944"/>
                </a:lnTo>
                <a:lnTo>
                  <a:pt x="2211" y="1938"/>
                </a:lnTo>
                <a:lnTo>
                  <a:pt x="2204" y="1932"/>
                </a:lnTo>
                <a:lnTo>
                  <a:pt x="2197" y="1926"/>
                </a:lnTo>
                <a:lnTo>
                  <a:pt x="2190" y="1920"/>
                </a:lnTo>
                <a:lnTo>
                  <a:pt x="2184" y="1912"/>
                </a:lnTo>
                <a:lnTo>
                  <a:pt x="2178" y="1902"/>
                </a:lnTo>
                <a:lnTo>
                  <a:pt x="2172" y="1892"/>
                </a:lnTo>
                <a:lnTo>
                  <a:pt x="2166" y="1882"/>
                </a:lnTo>
                <a:lnTo>
                  <a:pt x="2161" y="1872"/>
                </a:lnTo>
                <a:lnTo>
                  <a:pt x="2156" y="1860"/>
                </a:lnTo>
                <a:lnTo>
                  <a:pt x="2151" y="1846"/>
                </a:lnTo>
                <a:lnTo>
                  <a:pt x="2147" y="1834"/>
                </a:lnTo>
                <a:lnTo>
                  <a:pt x="2143" y="1820"/>
                </a:lnTo>
                <a:lnTo>
                  <a:pt x="2139" y="1804"/>
                </a:lnTo>
                <a:lnTo>
                  <a:pt x="2135" y="1788"/>
                </a:lnTo>
                <a:lnTo>
                  <a:pt x="2132" y="1772"/>
                </a:lnTo>
                <a:lnTo>
                  <a:pt x="2129" y="1756"/>
                </a:lnTo>
                <a:lnTo>
                  <a:pt x="2126" y="1738"/>
                </a:lnTo>
                <a:lnTo>
                  <a:pt x="2124" y="1720"/>
                </a:lnTo>
                <a:lnTo>
                  <a:pt x="2121" y="1701"/>
                </a:lnTo>
                <a:lnTo>
                  <a:pt x="2120" y="1681"/>
                </a:lnTo>
                <a:lnTo>
                  <a:pt x="2118" y="1661"/>
                </a:lnTo>
                <a:lnTo>
                  <a:pt x="2117" y="1641"/>
                </a:lnTo>
                <a:lnTo>
                  <a:pt x="2115" y="1597"/>
                </a:lnTo>
                <a:lnTo>
                  <a:pt x="2114" y="1575"/>
                </a:lnTo>
                <a:lnTo>
                  <a:pt x="2114" y="1551"/>
                </a:lnTo>
                <a:lnTo>
                  <a:pt x="2115" y="1505"/>
                </a:lnTo>
                <a:lnTo>
                  <a:pt x="2117" y="1461"/>
                </a:lnTo>
                <a:lnTo>
                  <a:pt x="2118" y="1441"/>
                </a:lnTo>
                <a:lnTo>
                  <a:pt x="2120" y="1421"/>
                </a:lnTo>
                <a:lnTo>
                  <a:pt x="2124" y="1383"/>
                </a:lnTo>
                <a:lnTo>
                  <a:pt x="2126" y="1363"/>
                </a:lnTo>
                <a:lnTo>
                  <a:pt x="2129" y="1347"/>
                </a:lnTo>
                <a:lnTo>
                  <a:pt x="2135" y="1313"/>
                </a:lnTo>
                <a:lnTo>
                  <a:pt x="2139" y="1297"/>
                </a:lnTo>
                <a:lnTo>
                  <a:pt x="2143" y="1283"/>
                </a:lnTo>
                <a:lnTo>
                  <a:pt x="2147" y="1269"/>
                </a:lnTo>
                <a:lnTo>
                  <a:pt x="2151" y="1255"/>
                </a:lnTo>
                <a:lnTo>
                  <a:pt x="2156" y="1243"/>
                </a:lnTo>
                <a:lnTo>
                  <a:pt x="2161" y="1231"/>
                </a:lnTo>
                <a:lnTo>
                  <a:pt x="2166" y="1220"/>
                </a:lnTo>
                <a:lnTo>
                  <a:pt x="2172" y="1210"/>
                </a:lnTo>
                <a:lnTo>
                  <a:pt x="2178" y="1200"/>
                </a:lnTo>
                <a:lnTo>
                  <a:pt x="2184" y="1192"/>
                </a:lnTo>
                <a:lnTo>
                  <a:pt x="2197" y="1176"/>
                </a:lnTo>
                <a:lnTo>
                  <a:pt x="2204" y="1170"/>
                </a:lnTo>
                <a:lnTo>
                  <a:pt x="2211" y="1164"/>
                </a:lnTo>
                <a:lnTo>
                  <a:pt x="2218" y="1160"/>
                </a:lnTo>
                <a:lnTo>
                  <a:pt x="2226" y="1156"/>
                </a:lnTo>
                <a:lnTo>
                  <a:pt x="2234" y="1152"/>
                </a:lnTo>
                <a:lnTo>
                  <a:pt x="2242" y="1150"/>
                </a:lnTo>
                <a:lnTo>
                  <a:pt x="2251" y="1148"/>
                </a:lnTo>
                <a:lnTo>
                  <a:pt x="2260" y="1148"/>
                </a:lnTo>
                <a:lnTo>
                  <a:pt x="2268" y="1148"/>
                </a:lnTo>
                <a:lnTo>
                  <a:pt x="2277" y="1150"/>
                </a:lnTo>
                <a:lnTo>
                  <a:pt x="2285" y="1152"/>
                </a:lnTo>
                <a:lnTo>
                  <a:pt x="2293" y="1156"/>
                </a:lnTo>
                <a:lnTo>
                  <a:pt x="2301" y="1160"/>
                </a:lnTo>
                <a:lnTo>
                  <a:pt x="2308" y="1164"/>
                </a:lnTo>
                <a:lnTo>
                  <a:pt x="2316" y="1170"/>
                </a:lnTo>
                <a:lnTo>
                  <a:pt x="2323" y="1176"/>
                </a:lnTo>
                <a:lnTo>
                  <a:pt x="2329" y="1184"/>
                </a:lnTo>
                <a:lnTo>
                  <a:pt x="2336" y="1192"/>
                </a:lnTo>
                <a:lnTo>
                  <a:pt x="2342" y="1200"/>
                </a:lnTo>
                <a:lnTo>
                  <a:pt x="2348" y="1210"/>
                </a:lnTo>
                <a:lnTo>
                  <a:pt x="2353" y="1220"/>
                </a:lnTo>
                <a:lnTo>
                  <a:pt x="2359" y="1229"/>
                </a:lnTo>
                <a:lnTo>
                  <a:pt x="2364" y="1241"/>
                </a:lnTo>
                <a:lnTo>
                  <a:pt x="2368" y="1255"/>
                </a:lnTo>
                <a:lnTo>
                  <a:pt x="2377" y="1283"/>
                </a:lnTo>
                <a:lnTo>
                  <a:pt x="2381" y="1297"/>
                </a:lnTo>
                <a:lnTo>
                  <a:pt x="2385" y="1313"/>
                </a:lnTo>
                <a:lnTo>
                  <a:pt x="2391" y="1345"/>
                </a:lnTo>
                <a:lnTo>
                  <a:pt x="2394" y="1363"/>
                </a:lnTo>
                <a:lnTo>
                  <a:pt x="2396" y="1381"/>
                </a:lnTo>
                <a:lnTo>
                  <a:pt x="2398" y="1401"/>
                </a:lnTo>
                <a:lnTo>
                  <a:pt x="2400" y="1421"/>
                </a:lnTo>
                <a:lnTo>
                  <a:pt x="2402" y="1441"/>
                </a:lnTo>
                <a:lnTo>
                  <a:pt x="2403" y="1461"/>
                </a:lnTo>
                <a:lnTo>
                  <a:pt x="2404" y="1483"/>
                </a:lnTo>
                <a:lnTo>
                  <a:pt x="2405" y="1505"/>
                </a:lnTo>
                <a:lnTo>
                  <a:pt x="2405" y="1527"/>
                </a:lnTo>
                <a:lnTo>
                  <a:pt x="2406" y="1551"/>
                </a:lnTo>
                <a:lnTo>
                  <a:pt x="2405" y="1597"/>
                </a:lnTo>
                <a:lnTo>
                  <a:pt x="2403" y="1641"/>
                </a:lnTo>
                <a:lnTo>
                  <a:pt x="2402" y="1663"/>
                </a:lnTo>
                <a:lnTo>
                  <a:pt x="2400" y="1683"/>
                </a:lnTo>
                <a:lnTo>
                  <a:pt x="2396" y="1720"/>
                </a:lnTo>
                <a:lnTo>
                  <a:pt x="2394" y="1738"/>
                </a:lnTo>
                <a:lnTo>
                  <a:pt x="2391" y="1756"/>
                </a:lnTo>
                <a:lnTo>
                  <a:pt x="2388" y="1772"/>
                </a:lnTo>
                <a:lnTo>
                  <a:pt x="2385" y="1790"/>
                </a:lnTo>
                <a:lnTo>
                  <a:pt x="2381" y="1804"/>
                </a:lnTo>
                <a:lnTo>
                  <a:pt x="2377" y="1820"/>
                </a:lnTo>
                <a:lnTo>
                  <a:pt x="2373" y="1834"/>
                </a:lnTo>
                <a:lnTo>
                  <a:pt x="2368" y="1846"/>
                </a:lnTo>
                <a:lnTo>
                  <a:pt x="2364" y="1860"/>
                </a:lnTo>
                <a:lnTo>
                  <a:pt x="2359" y="1872"/>
                </a:lnTo>
                <a:lnTo>
                  <a:pt x="2353" y="1882"/>
                </a:lnTo>
                <a:lnTo>
                  <a:pt x="2348" y="1894"/>
                </a:lnTo>
                <a:lnTo>
                  <a:pt x="2342" y="1902"/>
                </a:lnTo>
                <a:lnTo>
                  <a:pt x="2336" y="1912"/>
                </a:lnTo>
                <a:lnTo>
                  <a:pt x="2329" y="1920"/>
                </a:lnTo>
                <a:lnTo>
                  <a:pt x="2323" y="1926"/>
                </a:lnTo>
                <a:lnTo>
                  <a:pt x="2316" y="1934"/>
                </a:lnTo>
                <a:lnTo>
                  <a:pt x="2308" y="1938"/>
                </a:lnTo>
                <a:lnTo>
                  <a:pt x="2301" y="1944"/>
                </a:lnTo>
                <a:lnTo>
                  <a:pt x="2293" y="1948"/>
                </a:lnTo>
                <a:lnTo>
                  <a:pt x="2285" y="1950"/>
                </a:lnTo>
                <a:lnTo>
                  <a:pt x="2277" y="1952"/>
                </a:lnTo>
                <a:lnTo>
                  <a:pt x="2268" y="1954"/>
                </a:lnTo>
                <a:lnTo>
                  <a:pt x="2260" y="1954"/>
                </a:lnTo>
                <a:close/>
                <a:moveTo>
                  <a:pt x="2260" y="1257"/>
                </a:moveTo>
                <a:lnTo>
                  <a:pt x="2251" y="1257"/>
                </a:lnTo>
                <a:lnTo>
                  <a:pt x="2246" y="1259"/>
                </a:lnTo>
                <a:lnTo>
                  <a:pt x="2242" y="1259"/>
                </a:lnTo>
                <a:lnTo>
                  <a:pt x="2234" y="1265"/>
                </a:lnTo>
                <a:lnTo>
                  <a:pt x="2227" y="1271"/>
                </a:lnTo>
                <a:lnTo>
                  <a:pt x="2223" y="1275"/>
                </a:lnTo>
                <a:lnTo>
                  <a:pt x="2220" y="1281"/>
                </a:lnTo>
                <a:lnTo>
                  <a:pt x="2216" y="1287"/>
                </a:lnTo>
                <a:lnTo>
                  <a:pt x="2213" y="1293"/>
                </a:lnTo>
                <a:lnTo>
                  <a:pt x="2210" y="1299"/>
                </a:lnTo>
                <a:lnTo>
                  <a:pt x="2207" y="1307"/>
                </a:lnTo>
                <a:lnTo>
                  <a:pt x="2201" y="1323"/>
                </a:lnTo>
                <a:lnTo>
                  <a:pt x="2199" y="1331"/>
                </a:lnTo>
                <a:lnTo>
                  <a:pt x="2196" y="1341"/>
                </a:lnTo>
                <a:lnTo>
                  <a:pt x="2192" y="1363"/>
                </a:lnTo>
                <a:lnTo>
                  <a:pt x="2188" y="1387"/>
                </a:lnTo>
                <a:lnTo>
                  <a:pt x="2187" y="1399"/>
                </a:lnTo>
                <a:lnTo>
                  <a:pt x="2185" y="1413"/>
                </a:lnTo>
                <a:lnTo>
                  <a:pt x="2183" y="1443"/>
                </a:lnTo>
                <a:lnTo>
                  <a:pt x="2181" y="1477"/>
                </a:lnTo>
                <a:lnTo>
                  <a:pt x="2180" y="1513"/>
                </a:lnTo>
                <a:lnTo>
                  <a:pt x="2180" y="1551"/>
                </a:lnTo>
                <a:lnTo>
                  <a:pt x="2180" y="1591"/>
                </a:lnTo>
                <a:lnTo>
                  <a:pt x="2181" y="1627"/>
                </a:lnTo>
                <a:lnTo>
                  <a:pt x="2183" y="1659"/>
                </a:lnTo>
                <a:lnTo>
                  <a:pt x="2185" y="1689"/>
                </a:lnTo>
                <a:lnTo>
                  <a:pt x="2188" y="1714"/>
                </a:lnTo>
                <a:lnTo>
                  <a:pt x="2192" y="1738"/>
                </a:lnTo>
                <a:lnTo>
                  <a:pt x="2196" y="1760"/>
                </a:lnTo>
                <a:lnTo>
                  <a:pt x="2201" y="1780"/>
                </a:lnTo>
                <a:lnTo>
                  <a:pt x="2207" y="1796"/>
                </a:lnTo>
                <a:lnTo>
                  <a:pt x="2213" y="1810"/>
                </a:lnTo>
                <a:lnTo>
                  <a:pt x="2220" y="1820"/>
                </a:lnTo>
                <a:lnTo>
                  <a:pt x="2227" y="1830"/>
                </a:lnTo>
                <a:lnTo>
                  <a:pt x="2234" y="1836"/>
                </a:lnTo>
                <a:lnTo>
                  <a:pt x="2242" y="1842"/>
                </a:lnTo>
                <a:lnTo>
                  <a:pt x="2251" y="1844"/>
                </a:lnTo>
                <a:lnTo>
                  <a:pt x="2260" y="1846"/>
                </a:lnTo>
                <a:lnTo>
                  <a:pt x="2269" y="1844"/>
                </a:lnTo>
                <a:lnTo>
                  <a:pt x="2273" y="1844"/>
                </a:lnTo>
                <a:lnTo>
                  <a:pt x="2277" y="1842"/>
                </a:lnTo>
                <a:lnTo>
                  <a:pt x="2285" y="1836"/>
                </a:lnTo>
                <a:lnTo>
                  <a:pt x="2293" y="1830"/>
                </a:lnTo>
                <a:lnTo>
                  <a:pt x="2296" y="1826"/>
                </a:lnTo>
                <a:lnTo>
                  <a:pt x="2300" y="1820"/>
                </a:lnTo>
                <a:lnTo>
                  <a:pt x="2306" y="1808"/>
                </a:lnTo>
                <a:lnTo>
                  <a:pt x="2309" y="1802"/>
                </a:lnTo>
                <a:lnTo>
                  <a:pt x="2312" y="1796"/>
                </a:lnTo>
                <a:lnTo>
                  <a:pt x="2318" y="1778"/>
                </a:lnTo>
                <a:lnTo>
                  <a:pt x="2320" y="1770"/>
                </a:lnTo>
                <a:lnTo>
                  <a:pt x="2323" y="1760"/>
                </a:lnTo>
                <a:lnTo>
                  <a:pt x="2327" y="1738"/>
                </a:lnTo>
                <a:lnTo>
                  <a:pt x="2331" y="1714"/>
                </a:lnTo>
                <a:lnTo>
                  <a:pt x="2332" y="1703"/>
                </a:lnTo>
                <a:lnTo>
                  <a:pt x="2334" y="1689"/>
                </a:lnTo>
                <a:lnTo>
                  <a:pt x="2336" y="1659"/>
                </a:lnTo>
                <a:lnTo>
                  <a:pt x="2338" y="1625"/>
                </a:lnTo>
                <a:lnTo>
                  <a:pt x="2339" y="1591"/>
                </a:lnTo>
                <a:lnTo>
                  <a:pt x="2340" y="1551"/>
                </a:lnTo>
                <a:lnTo>
                  <a:pt x="2339" y="1513"/>
                </a:lnTo>
                <a:lnTo>
                  <a:pt x="2338" y="1477"/>
                </a:lnTo>
                <a:lnTo>
                  <a:pt x="2336" y="1443"/>
                </a:lnTo>
                <a:lnTo>
                  <a:pt x="2334" y="1415"/>
                </a:lnTo>
                <a:lnTo>
                  <a:pt x="2331" y="1387"/>
                </a:lnTo>
                <a:lnTo>
                  <a:pt x="2327" y="1363"/>
                </a:lnTo>
                <a:lnTo>
                  <a:pt x="2323" y="1341"/>
                </a:lnTo>
                <a:lnTo>
                  <a:pt x="2318" y="1323"/>
                </a:lnTo>
                <a:lnTo>
                  <a:pt x="2312" y="1307"/>
                </a:lnTo>
                <a:lnTo>
                  <a:pt x="2306" y="1293"/>
                </a:lnTo>
                <a:lnTo>
                  <a:pt x="2300" y="1281"/>
                </a:lnTo>
                <a:lnTo>
                  <a:pt x="2293" y="1271"/>
                </a:lnTo>
                <a:lnTo>
                  <a:pt x="2285" y="1265"/>
                </a:lnTo>
                <a:lnTo>
                  <a:pt x="2277" y="1259"/>
                </a:lnTo>
                <a:lnTo>
                  <a:pt x="2273" y="1259"/>
                </a:lnTo>
                <a:lnTo>
                  <a:pt x="2269" y="1257"/>
                </a:lnTo>
                <a:lnTo>
                  <a:pt x="2260" y="1257"/>
                </a:lnTo>
                <a:close/>
                <a:moveTo>
                  <a:pt x="2485" y="1936"/>
                </a:moveTo>
                <a:lnTo>
                  <a:pt x="2485" y="1166"/>
                </a:lnTo>
                <a:lnTo>
                  <a:pt x="2549" y="1166"/>
                </a:lnTo>
                <a:lnTo>
                  <a:pt x="2549" y="1828"/>
                </a:lnTo>
                <a:lnTo>
                  <a:pt x="2709" y="1828"/>
                </a:lnTo>
                <a:lnTo>
                  <a:pt x="2709" y="1936"/>
                </a:lnTo>
                <a:lnTo>
                  <a:pt x="2485" y="1936"/>
                </a:lnTo>
                <a:close/>
                <a:moveTo>
                  <a:pt x="2769" y="1936"/>
                </a:moveTo>
                <a:lnTo>
                  <a:pt x="2769" y="1166"/>
                </a:lnTo>
                <a:lnTo>
                  <a:pt x="2835" y="1166"/>
                </a:lnTo>
                <a:lnTo>
                  <a:pt x="2835" y="1828"/>
                </a:lnTo>
                <a:lnTo>
                  <a:pt x="2994" y="1828"/>
                </a:lnTo>
                <a:lnTo>
                  <a:pt x="2994" y="1936"/>
                </a:lnTo>
                <a:lnTo>
                  <a:pt x="2769" y="1936"/>
                </a:lnTo>
                <a:close/>
                <a:moveTo>
                  <a:pt x="3055" y="1166"/>
                </a:moveTo>
                <a:lnTo>
                  <a:pt x="3120" y="1166"/>
                </a:lnTo>
                <a:lnTo>
                  <a:pt x="3120" y="1936"/>
                </a:lnTo>
                <a:lnTo>
                  <a:pt x="3055" y="1936"/>
                </a:lnTo>
                <a:lnTo>
                  <a:pt x="3055" y="1166"/>
                </a:lnTo>
                <a:close/>
                <a:moveTo>
                  <a:pt x="3337" y="1954"/>
                </a:moveTo>
                <a:lnTo>
                  <a:pt x="3321" y="1954"/>
                </a:lnTo>
                <a:lnTo>
                  <a:pt x="3305" y="1950"/>
                </a:lnTo>
                <a:lnTo>
                  <a:pt x="3291" y="1944"/>
                </a:lnTo>
                <a:lnTo>
                  <a:pt x="3284" y="1940"/>
                </a:lnTo>
                <a:lnTo>
                  <a:pt x="3278" y="1936"/>
                </a:lnTo>
                <a:lnTo>
                  <a:pt x="3266" y="1928"/>
                </a:lnTo>
                <a:lnTo>
                  <a:pt x="3260" y="1922"/>
                </a:lnTo>
                <a:lnTo>
                  <a:pt x="3255" y="1916"/>
                </a:lnTo>
                <a:lnTo>
                  <a:pt x="3245" y="1902"/>
                </a:lnTo>
                <a:lnTo>
                  <a:pt x="3241" y="1896"/>
                </a:lnTo>
                <a:lnTo>
                  <a:pt x="3236" y="1888"/>
                </a:lnTo>
                <a:lnTo>
                  <a:pt x="3232" y="1880"/>
                </a:lnTo>
                <a:lnTo>
                  <a:pt x="3229" y="1872"/>
                </a:lnTo>
                <a:lnTo>
                  <a:pt x="3225" y="1864"/>
                </a:lnTo>
                <a:lnTo>
                  <a:pt x="3222" y="1854"/>
                </a:lnTo>
                <a:lnTo>
                  <a:pt x="3216" y="1834"/>
                </a:lnTo>
                <a:lnTo>
                  <a:pt x="3211" y="1814"/>
                </a:lnTo>
                <a:lnTo>
                  <a:pt x="3210" y="1804"/>
                </a:lnTo>
                <a:lnTo>
                  <a:pt x="3208" y="1792"/>
                </a:lnTo>
                <a:lnTo>
                  <a:pt x="3205" y="1770"/>
                </a:lnTo>
                <a:lnTo>
                  <a:pt x="3203" y="1746"/>
                </a:lnTo>
                <a:lnTo>
                  <a:pt x="3203" y="1732"/>
                </a:lnTo>
                <a:lnTo>
                  <a:pt x="3203" y="1720"/>
                </a:lnTo>
                <a:lnTo>
                  <a:pt x="3265" y="1693"/>
                </a:lnTo>
                <a:lnTo>
                  <a:pt x="3266" y="1714"/>
                </a:lnTo>
                <a:lnTo>
                  <a:pt x="3267" y="1734"/>
                </a:lnTo>
                <a:lnTo>
                  <a:pt x="3269" y="1750"/>
                </a:lnTo>
                <a:lnTo>
                  <a:pt x="3271" y="1766"/>
                </a:lnTo>
                <a:lnTo>
                  <a:pt x="3273" y="1774"/>
                </a:lnTo>
                <a:lnTo>
                  <a:pt x="3274" y="1782"/>
                </a:lnTo>
                <a:lnTo>
                  <a:pt x="3278" y="1794"/>
                </a:lnTo>
                <a:lnTo>
                  <a:pt x="3282" y="1804"/>
                </a:lnTo>
                <a:lnTo>
                  <a:pt x="3286" y="1814"/>
                </a:lnTo>
                <a:lnTo>
                  <a:pt x="3291" y="1824"/>
                </a:lnTo>
                <a:lnTo>
                  <a:pt x="3297" y="1830"/>
                </a:lnTo>
                <a:lnTo>
                  <a:pt x="3303" y="1836"/>
                </a:lnTo>
                <a:lnTo>
                  <a:pt x="3310" y="1840"/>
                </a:lnTo>
                <a:lnTo>
                  <a:pt x="3317" y="1844"/>
                </a:lnTo>
                <a:lnTo>
                  <a:pt x="3324" y="1846"/>
                </a:lnTo>
                <a:lnTo>
                  <a:pt x="3332" y="1848"/>
                </a:lnTo>
                <a:lnTo>
                  <a:pt x="3341" y="1848"/>
                </a:lnTo>
                <a:lnTo>
                  <a:pt x="3348" y="1848"/>
                </a:lnTo>
                <a:lnTo>
                  <a:pt x="3355" y="1846"/>
                </a:lnTo>
                <a:lnTo>
                  <a:pt x="3362" y="1844"/>
                </a:lnTo>
                <a:lnTo>
                  <a:pt x="3368" y="1842"/>
                </a:lnTo>
                <a:lnTo>
                  <a:pt x="3374" y="1838"/>
                </a:lnTo>
                <a:lnTo>
                  <a:pt x="3380" y="1832"/>
                </a:lnTo>
                <a:lnTo>
                  <a:pt x="3385" y="1826"/>
                </a:lnTo>
                <a:lnTo>
                  <a:pt x="3390" y="1820"/>
                </a:lnTo>
                <a:lnTo>
                  <a:pt x="3394" y="1812"/>
                </a:lnTo>
                <a:lnTo>
                  <a:pt x="3398" y="1804"/>
                </a:lnTo>
                <a:lnTo>
                  <a:pt x="3401" y="1796"/>
                </a:lnTo>
                <a:lnTo>
                  <a:pt x="3404" y="1786"/>
                </a:lnTo>
                <a:lnTo>
                  <a:pt x="3406" y="1774"/>
                </a:lnTo>
                <a:lnTo>
                  <a:pt x="3407" y="1770"/>
                </a:lnTo>
                <a:lnTo>
                  <a:pt x="3408" y="1764"/>
                </a:lnTo>
                <a:lnTo>
                  <a:pt x="3409" y="1752"/>
                </a:lnTo>
                <a:lnTo>
                  <a:pt x="3409" y="1738"/>
                </a:lnTo>
                <a:lnTo>
                  <a:pt x="3409" y="1728"/>
                </a:lnTo>
                <a:lnTo>
                  <a:pt x="3408" y="1718"/>
                </a:lnTo>
                <a:lnTo>
                  <a:pt x="3407" y="1711"/>
                </a:lnTo>
                <a:lnTo>
                  <a:pt x="3406" y="1701"/>
                </a:lnTo>
                <a:lnTo>
                  <a:pt x="3404" y="1693"/>
                </a:lnTo>
                <a:lnTo>
                  <a:pt x="3402" y="1685"/>
                </a:lnTo>
                <a:lnTo>
                  <a:pt x="3400" y="1677"/>
                </a:lnTo>
                <a:lnTo>
                  <a:pt x="3396" y="1669"/>
                </a:lnTo>
                <a:lnTo>
                  <a:pt x="3389" y="1653"/>
                </a:lnTo>
                <a:lnTo>
                  <a:pt x="3385" y="1645"/>
                </a:lnTo>
                <a:lnTo>
                  <a:pt x="3380" y="1639"/>
                </a:lnTo>
                <a:lnTo>
                  <a:pt x="3369" y="1625"/>
                </a:lnTo>
                <a:lnTo>
                  <a:pt x="3356" y="1613"/>
                </a:lnTo>
                <a:lnTo>
                  <a:pt x="3292" y="1555"/>
                </a:lnTo>
                <a:lnTo>
                  <a:pt x="3282" y="1547"/>
                </a:lnTo>
                <a:lnTo>
                  <a:pt x="3273" y="1537"/>
                </a:lnTo>
                <a:lnTo>
                  <a:pt x="3257" y="1517"/>
                </a:lnTo>
                <a:lnTo>
                  <a:pt x="3243" y="1497"/>
                </a:lnTo>
                <a:lnTo>
                  <a:pt x="3237" y="1485"/>
                </a:lnTo>
                <a:lnTo>
                  <a:pt x="3232" y="1473"/>
                </a:lnTo>
                <a:lnTo>
                  <a:pt x="3227" y="1461"/>
                </a:lnTo>
                <a:lnTo>
                  <a:pt x="3223" y="1447"/>
                </a:lnTo>
                <a:lnTo>
                  <a:pt x="3220" y="1433"/>
                </a:lnTo>
                <a:lnTo>
                  <a:pt x="3217" y="1417"/>
                </a:lnTo>
                <a:lnTo>
                  <a:pt x="3215" y="1401"/>
                </a:lnTo>
                <a:lnTo>
                  <a:pt x="3214" y="1393"/>
                </a:lnTo>
                <a:lnTo>
                  <a:pt x="3213" y="1385"/>
                </a:lnTo>
                <a:lnTo>
                  <a:pt x="3212" y="1367"/>
                </a:lnTo>
                <a:lnTo>
                  <a:pt x="3212" y="1347"/>
                </a:lnTo>
                <a:lnTo>
                  <a:pt x="3212" y="1335"/>
                </a:lnTo>
                <a:lnTo>
                  <a:pt x="3213" y="1323"/>
                </a:lnTo>
                <a:lnTo>
                  <a:pt x="3214" y="1311"/>
                </a:lnTo>
                <a:lnTo>
                  <a:pt x="3215" y="1299"/>
                </a:lnTo>
                <a:lnTo>
                  <a:pt x="3216" y="1289"/>
                </a:lnTo>
                <a:lnTo>
                  <a:pt x="3218" y="1279"/>
                </a:lnTo>
                <a:lnTo>
                  <a:pt x="3222" y="1259"/>
                </a:lnTo>
                <a:lnTo>
                  <a:pt x="3225" y="1249"/>
                </a:lnTo>
                <a:lnTo>
                  <a:pt x="3228" y="1241"/>
                </a:lnTo>
                <a:lnTo>
                  <a:pt x="3234" y="1225"/>
                </a:lnTo>
                <a:lnTo>
                  <a:pt x="3241" y="1210"/>
                </a:lnTo>
                <a:lnTo>
                  <a:pt x="3245" y="1204"/>
                </a:lnTo>
                <a:lnTo>
                  <a:pt x="3250" y="1198"/>
                </a:lnTo>
                <a:lnTo>
                  <a:pt x="3259" y="1186"/>
                </a:lnTo>
                <a:lnTo>
                  <a:pt x="3269" y="1176"/>
                </a:lnTo>
                <a:lnTo>
                  <a:pt x="3279" y="1166"/>
                </a:lnTo>
                <a:lnTo>
                  <a:pt x="3290" y="1160"/>
                </a:lnTo>
                <a:lnTo>
                  <a:pt x="3302" y="1154"/>
                </a:lnTo>
                <a:lnTo>
                  <a:pt x="3314" y="1150"/>
                </a:lnTo>
                <a:lnTo>
                  <a:pt x="3327" y="1148"/>
                </a:lnTo>
                <a:lnTo>
                  <a:pt x="3340" y="1148"/>
                </a:lnTo>
                <a:lnTo>
                  <a:pt x="3355" y="1150"/>
                </a:lnTo>
                <a:lnTo>
                  <a:pt x="3370" y="1152"/>
                </a:lnTo>
                <a:lnTo>
                  <a:pt x="3383" y="1158"/>
                </a:lnTo>
                <a:lnTo>
                  <a:pt x="3389" y="1162"/>
                </a:lnTo>
                <a:lnTo>
                  <a:pt x="3395" y="1166"/>
                </a:lnTo>
                <a:lnTo>
                  <a:pt x="3407" y="1174"/>
                </a:lnTo>
                <a:lnTo>
                  <a:pt x="3417" y="1186"/>
                </a:lnTo>
                <a:lnTo>
                  <a:pt x="3426" y="1198"/>
                </a:lnTo>
                <a:lnTo>
                  <a:pt x="3434" y="1212"/>
                </a:lnTo>
                <a:lnTo>
                  <a:pt x="3438" y="1218"/>
                </a:lnTo>
                <a:lnTo>
                  <a:pt x="3441" y="1225"/>
                </a:lnTo>
                <a:lnTo>
                  <a:pt x="3444" y="1233"/>
                </a:lnTo>
                <a:lnTo>
                  <a:pt x="3447" y="1241"/>
                </a:lnTo>
                <a:lnTo>
                  <a:pt x="3452" y="1259"/>
                </a:lnTo>
                <a:lnTo>
                  <a:pt x="3457" y="1275"/>
                </a:lnTo>
                <a:lnTo>
                  <a:pt x="3460" y="1293"/>
                </a:lnTo>
                <a:lnTo>
                  <a:pt x="3462" y="1313"/>
                </a:lnTo>
                <a:lnTo>
                  <a:pt x="3464" y="1331"/>
                </a:lnTo>
                <a:lnTo>
                  <a:pt x="3464" y="1349"/>
                </a:lnTo>
                <a:lnTo>
                  <a:pt x="3402" y="1375"/>
                </a:lnTo>
                <a:lnTo>
                  <a:pt x="3402" y="1359"/>
                </a:lnTo>
                <a:lnTo>
                  <a:pt x="3400" y="1345"/>
                </a:lnTo>
                <a:lnTo>
                  <a:pt x="3399" y="1331"/>
                </a:lnTo>
                <a:lnTo>
                  <a:pt x="3397" y="1319"/>
                </a:lnTo>
                <a:lnTo>
                  <a:pt x="3394" y="1309"/>
                </a:lnTo>
                <a:lnTo>
                  <a:pt x="3391" y="1299"/>
                </a:lnTo>
                <a:lnTo>
                  <a:pt x="3388" y="1289"/>
                </a:lnTo>
                <a:lnTo>
                  <a:pt x="3384" y="1281"/>
                </a:lnTo>
                <a:lnTo>
                  <a:pt x="3380" y="1275"/>
                </a:lnTo>
                <a:lnTo>
                  <a:pt x="3375" y="1269"/>
                </a:lnTo>
                <a:lnTo>
                  <a:pt x="3370" y="1265"/>
                </a:lnTo>
                <a:lnTo>
                  <a:pt x="3364" y="1261"/>
                </a:lnTo>
                <a:lnTo>
                  <a:pt x="3358" y="1257"/>
                </a:lnTo>
                <a:lnTo>
                  <a:pt x="3352" y="1255"/>
                </a:lnTo>
                <a:lnTo>
                  <a:pt x="3345" y="1255"/>
                </a:lnTo>
                <a:lnTo>
                  <a:pt x="3337" y="1253"/>
                </a:lnTo>
                <a:lnTo>
                  <a:pt x="3325" y="1255"/>
                </a:lnTo>
                <a:lnTo>
                  <a:pt x="3313" y="1259"/>
                </a:lnTo>
                <a:lnTo>
                  <a:pt x="3308" y="1263"/>
                </a:lnTo>
                <a:lnTo>
                  <a:pt x="3303" y="1267"/>
                </a:lnTo>
                <a:lnTo>
                  <a:pt x="3298" y="1271"/>
                </a:lnTo>
                <a:lnTo>
                  <a:pt x="3294" y="1275"/>
                </a:lnTo>
                <a:lnTo>
                  <a:pt x="3290" y="1281"/>
                </a:lnTo>
                <a:lnTo>
                  <a:pt x="3287" y="1287"/>
                </a:lnTo>
                <a:lnTo>
                  <a:pt x="3284" y="1295"/>
                </a:lnTo>
                <a:lnTo>
                  <a:pt x="3281" y="1303"/>
                </a:lnTo>
                <a:lnTo>
                  <a:pt x="3279" y="1311"/>
                </a:lnTo>
                <a:lnTo>
                  <a:pt x="3278" y="1321"/>
                </a:lnTo>
                <a:lnTo>
                  <a:pt x="3277" y="1331"/>
                </a:lnTo>
                <a:lnTo>
                  <a:pt x="3276" y="1341"/>
                </a:lnTo>
                <a:lnTo>
                  <a:pt x="3277" y="1351"/>
                </a:lnTo>
                <a:lnTo>
                  <a:pt x="3277" y="1361"/>
                </a:lnTo>
                <a:lnTo>
                  <a:pt x="3278" y="1371"/>
                </a:lnTo>
                <a:lnTo>
                  <a:pt x="3279" y="1379"/>
                </a:lnTo>
                <a:lnTo>
                  <a:pt x="3281" y="1387"/>
                </a:lnTo>
                <a:lnTo>
                  <a:pt x="3283" y="1395"/>
                </a:lnTo>
                <a:lnTo>
                  <a:pt x="3286" y="1403"/>
                </a:lnTo>
                <a:lnTo>
                  <a:pt x="3288" y="1409"/>
                </a:lnTo>
                <a:lnTo>
                  <a:pt x="3292" y="1415"/>
                </a:lnTo>
                <a:lnTo>
                  <a:pt x="3295" y="1421"/>
                </a:lnTo>
                <a:lnTo>
                  <a:pt x="3304" y="1433"/>
                </a:lnTo>
                <a:lnTo>
                  <a:pt x="3314" y="1445"/>
                </a:lnTo>
                <a:lnTo>
                  <a:pt x="3326" y="1457"/>
                </a:lnTo>
                <a:lnTo>
                  <a:pt x="3388" y="1511"/>
                </a:lnTo>
                <a:lnTo>
                  <a:pt x="3398" y="1521"/>
                </a:lnTo>
                <a:lnTo>
                  <a:pt x="3408" y="1531"/>
                </a:lnTo>
                <a:lnTo>
                  <a:pt x="3418" y="1541"/>
                </a:lnTo>
                <a:lnTo>
                  <a:pt x="3426" y="1553"/>
                </a:lnTo>
                <a:lnTo>
                  <a:pt x="3434" y="1565"/>
                </a:lnTo>
                <a:lnTo>
                  <a:pt x="3441" y="1575"/>
                </a:lnTo>
                <a:lnTo>
                  <a:pt x="3447" y="1589"/>
                </a:lnTo>
                <a:lnTo>
                  <a:pt x="3453" y="1601"/>
                </a:lnTo>
                <a:lnTo>
                  <a:pt x="3458" y="1615"/>
                </a:lnTo>
                <a:lnTo>
                  <a:pt x="3462" y="1629"/>
                </a:lnTo>
                <a:lnTo>
                  <a:pt x="3466" y="1643"/>
                </a:lnTo>
                <a:lnTo>
                  <a:pt x="3469" y="1659"/>
                </a:lnTo>
                <a:lnTo>
                  <a:pt x="3471" y="1675"/>
                </a:lnTo>
                <a:lnTo>
                  <a:pt x="3472" y="1685"/>
                </a:lnTo>
                <a:lnTo>
                  <a:pt x="3472" y="1693"/>
                </a:lnTo>
                <a:lnTo>
                  <a:pt x="3473" y="1711"/>
                </a:lnTo>
                <a:lnTo>
                  <a:pt x="3474" y="1730"/>
                </a:lnTo>
                <a:lnTo>
                  <a:pt x="3473" y="1756"/>
                </a:lnTo>
                <a:lnTo>
                  <a:pt x="3471" y="1780"/>
                </a:lnTo>
                <a:lnTo>
                  <a:pt x="3470" y="1792"/>
                </a:lnTo>
                <a:lnTo>
                  <a:pt x="3468" y="1802"/>
                </a:lnTo>
                <a:lnTo>
                  <a:pt x="3466" y="1814"/>
                </a:lnTo>
                <a:lnTo>
                  <a:pt x="3464" y="1824"/>
                </a:lnTo>
                <a:lnTo>
                  <a:pt x="3461" y="1834"/>
                </a:lnTo>
                <a:lnTo>
                  <a:pt x="3459" y="1844"/>
                </a:lnTo>
                <a:lnTo>
                  <a:pt x="3452" y="1862"/>
                </a:lnTo>
                <a:lnTo>
                  <a:pt x="3449" y="1870"/>
                </a:lnTo>
                <a:lnTo>
                  <a:pt x="3445" y="1880"/>
                </a:lnTo>
                <a:lnTo>
                  <a:pt x="3437" y="1894"/>
                </a:lnTo>
                <a:lnTo>
                  <a:pt x="3432" y="1902"/>
                </a:lnTo>
                <a:lnTo>
                  <a:pt x="3427" y="1908"/>
                </a:lnTo>
                <a:lnTo>
                  <a:pt x="3422" y="1914"/>
                </a:lnTo>
                <a:lnTo>
                  <a:pt x="3417" y="1920"/>
                </a:lnTo>
                <a:lnTo>
                  <a:pt x="3406" y="1930"/>
                </a:lnTo>
                <a:lnTo>
                  <a:pt x="3394" y="1938"/>
                </a:lnTo>
                <a:lnTo>
                  <a:pt x="3381" y="1946"/>
                </a:lnTo>
                <a:lnTo>
                  <a:pt x="3367" y="1950"/>
                </a:lnTo>
                <a:lnTo>
                  <a:pt x="3360" y="1952"/>
                </a:lnTo>
                <a:lnTo>
                  <a:pt x="3353" y="1952"/>
                </a:lnTo>
                <a:lnTo>
                  <a:pt x="3337" y="1954"/>
                </a:lnTo>
                <a:close/>
                <a:moveTo>
                  <a:pt x="3582" y="1882"/>
                </a:moveTo>
                <a:lnTo>
                  <a:pt x="3574" y="1866"/>
                </a:lnTo>
                <a:lnTo>
                  <a:pt x="3567" y="1848"/>
                </a:lnTo>
                <a:lnTo>
                  <a:pt x="3562" y="1828"/>
                </a:lnTo>
                <a:lnTo>
                  <a:pt x="3559" y="1816"/>
                </a:lnTo>
                <a:lnTo>
                  <a:pt x="3557" y="1806"/>
                </a:lnTo>
                <a:lnTo>
                  <a:pt x="3554" y="1782"/>
                </a:lnTo>
                <a:lnTo>
                  <a:pt x="3551" y="1756"/>
                </a:lnTo>
                <a:lnTo>
                  <a:pt x="3550" y="1742"/>
                </a:lnTo>
                <a:lnTo>
                  <a:pt x="3550" y="1726"/>
                </a:lnTo>
                <a:lnTo>
                  <a:pt x="3549" y="1697"/>
                </a:lnTo>
                <a:lnTo>
                  <a:pt x="3549" y="1166"/>
                </a:lnTo>
                <a:lnTo>
                  <a:pt x="3615" y="1166"/>
                </a:lnTo>
                <a:lnTo>
                  <a:pt x="3615" y="1691"/>
                </a:lnTo>
                <a:lnTo>
                  <a:pt x="3615" y="1711"/>
                </a:lnTo>
                <a:lnTo>
                  <a:pt x="3616" y="1728"/>
                </a:lnTo>
                <a:lnTo>
                  <a:pt x="3617" y="1744"/>
                </a:lnTo>
                <a:lnTo>
                  <a:pt x="3618" y="1758"/>
                </a:lnTo>
                <a:lnTo>
                  <a:pt x="3620" y="1772"/>
                </a:lnTo>
                <a:lnTo>
                  <a:pt x="3623" y="1784"/>
                </a:lnTo>
                <a:lnTo>
                  <a:pt x="3625" y="1796"/>
                </a:lnTo>
                <a:lnTo>
                  <a:pt x="3629" y="1804"/>
                </a:lnTo>
                <a:lnTo>
                  <a:pt x="3633" y="1814"/>
                </a:lnTo>
                <a:lnTo>
                  <a:pt x="3637" y="1822"/>
                </a:lnTo>
                <a:lnTo>
                  <a:pt x="3643" y="1830"/>
                </a:lnTo>
                <a:lnTo>
                  <a:pt x="3649" y="1836"/>
                </a:lnTo>
                <a:lnTo>
                  <a:pt x="3652" y="1838"/>
                </a:lnTo>
                <a:lnTo>
                  <a:pt x="3655" y="1840"/>
                </a:lnTo>
                <a:lnTo>
                  <a:pt x="3662" y="1844"/>
                </a:lnTo>
                <a:lnTo>
                  <a:pt x="3670" y="1846"/>
                </a:lnTo>
                <a:lnTo>
                  <a:pt x="3678" y="1846"/>
                </a:lnTo>
                <a:lnTo>
                  <a:pt x="3686" y="1846"/>
                </a:lnTo>
                <a:lnTo>
                  <a:pt x="3694" y="1844"/>
                </a:lnTo>
                <a:lnTo>
                  <a:pt x="3701" y="1840"/>
                </a:lnTo>
                <a:lnTo>
                  <a:pt x="3708" y="1836"/>
                </a:lnTo>
                <a:lnTo>
                  <a:pt x="3713" y="1830"/>
                </a:lnTo>
                <a:lnTo>
                  <a:pt x="3719" y="1822"/>
                </a:lnTo>
                <a:lnTo>
                  <a:pt x="3723" y="1814"/>
                </a:lnTo>
                <a:lnTo>
                  <a:pt x="3728" y="1804"/>
                </a:lnTo>
                <a:lnTo>
                  <a:pt x="3731" y="1796"/>
                </a:lnTo>
                <a:lnTo>
                  <a:pt x="3734" y="1784"/>
                </a:lnTo>
                <a:lnTo>
                  <a:pt x="3736" y="1772"/>
                </a:lnTo>
                <a:lnTo>
                  <a:pt x="3738" y="1758"/>
                </a:lnTo>
                <a:lnTo>
                  <a:pt x="3740" y="1744"/>
                </a:lnTo>
                <a:lnTo>
                  <a:pt x="3741" y="1728"/>
                </a:lnTo>
                <a:lnTo>
                  <a:pt x="3741" y="1711"/>
                </a:lnTo>
                <a:lnTo>
                  <a:pt x="3741" y="1691"/>
                </a:lnTo>
                <a:lnTo>
                  <a:pt x="3741" y="1166"/>
                </a:lnTo>
                <a:lnTo>
                  <a:pt x="3807" y="1166"/>
                </a:lnTo>
                <a:lnTo>
                  <a:pt x="3807" y="1697"/>
                </a:lnTo>
                <a:lnTo>
                  <a:pt x="3806" y="1726"/>
                </a:lnTo>
                <a:lnTo>
                  <a:pt x="3805" y="1742"/>
                </a:lnTo>
                <a:lnTo>
                  <a:pt x="3805" y="1756"/>
                </a:lnTo>
                <a:lnTo>
                  <a:pt x="3802" y="1782"/>
                </a:lnTo>
                <a:lnTo>
                  <a:pt x="3798" y="1806"/>
                </a:lnTo>
                <a:lnTo>
                  <a:pt x="3796" y="1816"/>
                </a:lnTo>
                <a:lnTo>
                  <a:pt x="3794" y="1828"/>
                </a:lnTo>
                <a:lnTo>
                  <a:pt x="3788" y="1848"/>
                </a:lnTo>
                <a:lnTo>
                  <a:pt x="3785" y="1856"/>
                </a:lnTo>
                <a:lnTo>
                  <a:pt x="3782" y="1866"/>
                </a:lnTo>
                <a:lnTo>
                  <a:pt x="3779" y="1874"/>
                </a:lnTo>
                <a:lnTo>
                  <a:pt x="3775" y="1882"/>
                </a:lnTo>
                <a:lnTo>
                  <a:pt x="3771" y="1890"/>
                </a:lnTo>
                <a:lnTo>
                  <a:pt x="3766" y="1898"/>
                </a:lnTo>
                <a:lnTo>
                  <a:pt x="3756" y="1914"/>
                </a:lnTo>
                <a:lnTo>
                  <a:pt x="3745" y="1926"/>
                </a:lnTo>
                <a:lnTo>
                  <a:pt x="3739" y="1930"/>
                </a:lnTo>
                <a:lnTo>
                  <a:pt x="3733" y="1936"/>
                </a:lnTo>
                <a:lnTo>
                  <a:pt x="3720" y="1944"/>
                </a:lnTo>
                <a:lnTo>
                  <a:pt x="3714" y="1946"/>
                </a:lnTo>
                <a:lnTo>
                  <a:pt x="3707" y="1950"/>
                </a:lnTo>
                <a:lnTo>
                  <a:pt x="3693" y="1952"/>
                </a:lnTo>
                <a:lnTo>
                  <a:pt x="3685" y="1954"/>
                </a:lnTo>
                <a:lnTo>
                  <a:pt x="3678" y="1954"/>
                </a:lnTo>
                <a:lnTo>
                  <a:pt x="3663" y="1952"/>
                </a:lnTo>
                <a:lnTo>
                  <a:pt x="3649" y="1950"/>
                </a:lnTo>
                <a:lnTo>
                  <a:pt x="3643" y="1946"/>
                </a:lnTo>
                <a:lnTo>
                  <a:pt x="3636" y="1944"/>
                </a:lnTo>
                <a:lnTo>
                  <a:pt x="3624" y="1936"/>
                </a:lnTo>
                <a:lnTo>
                  <a:pt x="3612" y="1926"/>
                </a:lnTo>
                <a:lnTo>
                  <a:pt x="3601" y="1914"/>
                </a:lnTo>
                <a:lnTo>
                  <a:pt x="3591" y="1898"/>
                </a:lnTo>
                <a:lnTo>
                  <a:pt x="3586" y="1890"/>
                </a:lnTo>
                <a:lnTo>
                  <a:pt x="3582" y="1882"/>
                </a:lnTo>
                <a:close/>
                <a:moveTo>
                  <a:pt x="3934" y="1882"/>
                </a:moveTo>
                <a:lnTo>
                  <a:pt x="3927" y="1866"/>
                </a:lnTo>
                <a:lnTo>
                  <a:pt x="3920" y="1848"/>
                </a:lnTo>
                <a:lnTo>
                  <a:pt x="3915" y="1828"/>
                </a:lnTo>
                <a:lnTo>
                  <a:pt x="3912" y="1816"/>
                </a:lnTo>
                <a:lnTo>
                  <a:pt x="3910" y="1806"/>
                </a:lnTo>
                <a:lnTo>
                  <a:pt x="3907" y="1782"/>
                </a:lnTo>
                <a:lnTo>
                  <a:pt x="3904" y="1756"/>
                </a:lnTo>
                <a:lnTo>
                  <a:pt x="3903" y="1742"/>
                </a:lnTo>
                <a:lnTo>
                  <a:pt x="3903" y="1726"/>
                </a:lnTo>
                <a:lnTo>
                  <a:pt x="3902" y="1697"/>
                </a:lnTo>
                <a:lnTo>
                  <a:pt x="3902" y="1166"/>
                </a:lnTo>
                <a:lnTo>
                  <a:pt x="3968" y="1166"/>
                </a:lnTo>
                <a:lnTo>
                  <a:pt x="3968" y="1691"/>
                </a:lnTo>
                <a:lnTo>
                  <a:pt x="3968" y="1711"/>
                </a:lnTo>
                <a:lnTo>
                  <a:pt x="3969" y="1728"/>
                </a:lnTo>
                <a:lnTo>
                  <a:pt x="3970" y="1744"/>
                </a:lnTo>
                <a:lnTo>
                  <a:pt x="3972" y="1758"/>
                </a:lnTo>
                <a:lnTo>
                  <a:pt x="3973" y="1772"/>
                </a:lnTo>
                <a:lnTo>
                  <a:pt x="3976" y="1784"/>
                </a:lnTo>
                <a:lnTo>
                  <a:pt x="3979" y="1796"/>
                </a:lnTo>
                <a:lnTo>
                  <a:pt x="3982" y="1804"/>
                </a:lnTo>
                <a:lnTo>
                  <a:pt x="3986" y="1814"/>
                </a:lnTo>
                <a:lnTo>
                  <a:pt x="3991" y="1822"/>
                </a:lnTo>
                <a:lnTo>
                  <a:pt x="3996" y="1830"/>
                </a:lnTo>
                <a:lnTo>
                  <a:pt x="4002" y="1836"/>
                </a:lnTo>
                <a:lnTo>
                  <a:pt x="4005" y="1838"/>
                </a:lnTo>
                <a:lnTo>
                  <a:pt x="4008" y="1840"/>
                </a:lnTo>
                <a:lnTo>
                  <a:pt x="4015" y="1844"/>
                </a:lnTo>
                <a:lnTo>
                  <a:pt x="4023" y="1846"/>
                </a:lnTo>
                <a:lnTo>
                  <a:pt x="4031" y="1846"/>
                </a:lnTo>
                <a:lnTo>
                  <a:pt x="4040" y="1846"/>
                </a:lnTo>
                <a:lnTo>
                  <a:pt x="4047" y="1844"/>
                </a:lnTo>
                <a:lnTo>
                  <a:pt x="4054" y="1840"/>
                </a:lnTo>
                <a:lnTo>
                  <a:pt x="4061" y="1836"/>
                </a:lnTo>
                <a:lnTo>
                  <a:pt x="4067" y="1830"/>
                </a:lnTo>
                <a:lnTo>
                  <a:pt x="4072" y="1822"/>
                </a:lnTo>
                <a:lnTo>
                  <a:pt x="4077" y="1814"/>
                </a:lnTo>
                <a:lnTo>
                  <a:pt x="4081" y="1804"/>
                </a:lnTo>
                <a:lnTo>
                  <a:pt x="4084" y="1796"/>
                </a:lnTo>
                <a:lnTo>
                  <a:pt x="4087" y="1784"/>
                </a:lnTo>
                <a:lnTo>
                  <a:pt x="4090" y="1772"/>
                </a:lnTo>
                <a:lnTo>
                  <a:pt x="4091" y="1758"/>
                </a:lnTo>
                <a:lnTo>
                  <a:pt x="4093" y="1744"/>
                </a:lnTo>
                <a:lnTo>
                  <a:pt x="4094" y="1728"/>
                </a:lnTo>
                <a:lnTo>
                  <a:pt x="4094" y="1711"/>
                </a:lnTo>
                <a:lnTo>
                  <a:pt x="4094" y="1691"/>
                </a:lnTo>
                <a:lnTo>
                  <a:pt x="4094" y="1166"/>
                </a:lnTo>
                <a:lnTo>
                  <a:pt x="4160" y="1166"/>
                </a:lnTo>
                <a:lnTo>
                  <a:pt x="4160" y="1697"/>
                </a:lnTo>
                <a:lnTo>
                  <a:pt x="4159" y="1726"/>
                </a:lnTo>
                <a:lnTo>
                  <a:pt x="4159" y="1742"/>
                </a:lnTo>
                <a:lnTo>
                  <a:pt x="4158" y="1756"/>
                </a:lnTo>
                <a:lnTo>
                  <a:pt x="4155" y="1782"/>
                </a:lnTo>
                <a:lnTo>
                  <a:pt x="4152" y="1806"/>
                </a:lnTo>
                <a:lnTo>
                  <a:pt x="4149" y="1816"/>
                </a:lnTo>
                <a:lnTo>
                  <a:pt x="4147" y="1828"/>
                </a:lnTo>
                <a:lnTo>
                  <a:pt x="4142" y="1848"/>
                </a:lnTo>
                <a:lnTo>
                  <a:pt x="4139" y="1856"/>
                </a:lnTo>
                <a:lnTo>
                  <a:pt x="4135" y="1866"/>
                </a:lnTo>
                <a:lnTo>
                  <a:pt x="4132" y="1874"/>
                </a:lnTo>
                <a:lnTo>
                  <a:pt x="4128" y="1882"/>
                </a:lnTo>
                <a:lnTo>
                  <a:pt x="4124" y="1890"/>
                </a:lnTo>
                <a:lnTo>
                  <a:pt x="4119" y="1898"/>
                </a:lnTo>
                <a:lnTo>
                  <a:pt x="4109" y="1914"/>
                </a:lnTo>
                <a:lnTo>
                  <a:pt x="4098" y="1926"/>
                </a:lnTo>
                <a:lnTo>
                  <a:pt x="4092" y="1930"/>
                </a:lnTo>
                <a:lnTo>
                  <a:pt x="4086" y="1936"/>
                </a:lnTo>
                <a:lnTo>
                  <a:pt x="4073" y="1944"/>
                </a:lnTo>
                <a:lnTo>
                  <a:pt x="4067" y="1946"/>
                </a:lnTo>
                <a:lnTo>
                  <a:pt x="4060" y="1950"/>
                </a:lnTo>
                <a:lnTo>
                  <a:pt x="4046" y="1952"/>
                </a:lnTo>
                <a:lnTo>
                  <a:pt x="4039" y="1954"/>
                </a:lnTo>
                <a:lnTo>
                  <a:pt x="4031" y="1954"/>
                </a:lnTo>
                <a:lnTo>
                  <a:pt x="4017" y="1952"/>
                </a:lnTo>
                <a:lnTo>
                  <a:pt x="4003" y="1950"/>
                </a:lnTo>
                <a:lnTo>
                  <a:pt x="3996" y="1946"/>
                </a:lnTo>
                <a:lnTo>
                  <a:pt x="3989" y="1944"/>
                </a:lnTo>
                <a:lnTo>
                  <a:pt x="3977" y="1936"/>
                </a:lnTo>
                <a:lnTo>
                  <a:pt x="3965" y="1926"/>
                </a:lnTo>
                <a:lnTo>
                  <a:pt x="3954" y="1914"/>
                </a:lnTo>
                <a:lnTo>
                  <a:pt x="3943" y="1898"/>
                </a:lnTo>
                <a:lnTo>
                  <a:pt x="3938" y="1890"/>
                </a:lnTo>
                <a:lnTo>
                  <a:pt x="3934" y="1882"/>
                </a:lnTo>
                <a:close/>
                <a:moveTo>
                  <a:pt x="4370" y="1954"/>
                </a:moveTo>
                <a:lnTo>
                  <a:pt x="4354" y="1954"/>
                </a:lnTo>
                <a:lnTo>
                  <a:pt x="4339" y="1950"/>
                </a:lnTo>
                <a:lnTo>
                  <a:pt x="4324" y="1944"/>
                </a:lnTo>
                <a:lnTo>
                  <a:pt x="4317" y="1940"/>
                </a:lnTo>
                <a:lnTo>
                  <a:pt x="4310" y="1936"/>
                </a:lnTo>
                <a:lnTo>
                  <a:pt x="4298" y="1928"/>
                </a:lnTo>
                <a:lnTo>
                  <a:pt x="4292" y="1922"/>
                </a:lnTo>
                <a:lnTo>
                  <a:pt x="4287" y="1916"/>
                </a:lnTo>
                <a:lnTo>
                  <a:pt x="4277" y="1902"/>
                </a:lnTo>
                <a:lnTo>
                  <a:pt x="4273" y="1896"/>
                </a:lnTo>
                <a:lnTo>
                  <a:pt x="4268" y="1888"/>
                </a:lnTo>
                <a:lnTo>
                  <a:pt x="4264" y="1880"/>
                </a:lnTo>
                <a:lnTo>
                  <a:pt x="4261" y="1872"/>
                </a:lnTo>
                <a:lnTo>
                  <a:pt x="4257" y="1864"/>
                </a:lnTo>
                <a:lnTo>
                  <a:pt x="4254" y="1854"/>
                </a:lnTo>
                <a:lnTo>
                  <a:pt x="4248" y="1834"/>
                </a:lnTo>
                <a:lnTo>
                  <a:pt x="4244" y="1814"/>
                </a:lnTo>
                <a:lnTo>
                  <a:pt x="4242" y="1804"/>
                </a:lnTo>
                <a:lnTo>
                  <a:pt x="4240" y="1792"/>
                </a:lnTo>
                <a:lnTo>
                  <a:pt x="4237" y="1770"/>
                </a:lnTo>
                <a:lnTo>
                  <a:pt x="4236" y="1746"/>
                </a:lnTo>
                <a:lnTo>
                  <a:pt x="4235" y="1732"/>
                </a:lnTo>
                <a:lnTo>
                  <a:pt x="4235" y="1720"/>
                </a:lnTo>
                <a:lnTo>
                  <a:pt x="4298" y="1693"/>
                </a:lnTo>
                <a:lnTo>
                  <a:pt x="4298" y="1714"/>
                </a:lnTo>
                <a:lnTo>
                  <a:pt x="4299" y="1734"/>
                </a:lnTo>
                <a:lnTo>
                  <a:pt x="4301" y="1750"/>
                </a:lnTo>
                <a:lnTo>
                  <a:pt x="4303" y="1766"/>
                </a:lnTo>
                <a:lnTo>
                  <a:pt x="4305" y="1774"/>
                </a:lnTo>
                <a:lnTo>
                  <a:pt x="4306" y="1782"/>
                </a:lnTo>
                <a:lnTo>
                  <a:pt x="4310" y="1794"/>
                </a:lnTo>
                <a:lnTo>
                  <a:pt x="4314" y="1804"/>
                </a:lnTo>
                <a:lnTo>
                  <a:pt x="4318" y="1814"/>
                </a:lnTo>
                <a:lnTo>
                  <a:pt x="4324" y="1824"/>
                </a:lnTo>
                <a:lnTo>
                  <a:pt x="4330" y="1830"/>
                </a:lnTo>
                <a:lnTo>
                  <a:pt x="4336" y="1836"/>
                </a:lnTo>
                <a:lnTo>
                  <a:pt x="4343" y="1840"/>
                </a:lnTo>
                <a:lnTo>
                  <a:pt x="4350" y="1844"/>
                </a:lnTo>
                <a:lnTo>
                  <a:pt x="4357" y="1846"/>
                </a:lnTo>
                <a:lnTo>
                  <a:pt x="4365" y="1848"/>
                </a:lnTo>
                <a:lnTo>
                  <a:pt x="4374" y="1848"/>
                </a:lnTo>
                <a:lnTo>
                  <a:pt x="4381" y="1848"/>
                </a:lnTo>
                <a:lnTo>
                  <a:pt x="4388" y="1846"/>
                </a:lnTo>
                <a:lnTo>
                  <a:pt x="4395" y="1844"/>
                </a:lnTo>
                <a:lnTo>
                  <a:pt x="4401" y="1842"/>
                </a:lnTo>
                <a:lnTo>
                  <a:pt x="4407" y="1838"/>
                </a:lnTo>
                <a:lnTo>
                  <a:pt x="4413" y="1832"/>
                </a:lnTo>
                <a:lnTo>
                  <a:pt x="4418" y="1826"/>
                </a:lnTo>
                <a:lnTo>
                  <a:pt x="4423" y="1820"/>
                </a:lnTo>
                <a:lnTo>
                  <a:pt x="4427" y="1812"/>
                </a:lnTo>
                <a:lnTo>
                  <a:pt x="4431" y="1804"/>
                </a:lnTo>
                <a:lnTo>
                  <a:pt x="4434" y="1796"/>
                </a:lnTo>
                <a:lnTo>
                  <a:pt x="4437" y="1786"/>
                </a:lnTo>
                <a:lnTo>
                  <a:pt x="4439" y="1774"/>
                </a:lnTo>
                <a:lnTo>
                  <a:pt x="4440" y="1770"/>
                </a:lnTo>
                <a:lnTo>
                  <a:pt x="4441" y="1764"/>
                </a:lnTo>
                <a:lnTo>
                  <a:pt x="4442" y="1752"/>
                </a:lnTo>
                <a:lnTo>
                  <a:pt x="4442" y="1738"/>
                </a:lnTo>
                <a:lnTo>
                  <a:pt x="4442" y="1728"/>
                </a:lnTo>
                <a:lnTo>
                  <a:pt x="4442" y="1718"/>
                </a:lnTo>
                <a:lnTo>
                  <a:pt x="4441" y="1711"/>
                </a:lnTo>
                <a:lnTo>
                  <a:pt x="4439" y="1701"/>
                </a:lnTo>
                <a:lnTo>
                  <a:pt x="4437" y="1693"/>
                </a:lnTo>
                <a:lnTo>
                  <a:pt x="4435" y="1685"/>
                </a:lnTo>
                <a:lnTo>
                  <a:pt x="4433" y="1677"/>
                </a:lnTo>
                <a:lnTo>
                  <a:pt x="4430" y="1669"/>
                </a:lnTo>
                <a:lnTo>
                  <a:pt x="4422" y="1653"/>
                </a:lnTo>
                <a:lnTo>
                  <a:pt x="4418" y="1645"/>
                </a:lnTo>
                <a:lnTo>
                  <a:pt x="4413" y="1639"/>
                </a:lnTo>
                <a:lnTo>
                  <a:pt x="4402" y="1625"/>
                </a:lnTo>
                <a:lnTo>
                  <a:pt x="4389" y="1613"/>
                </a:lnTo>
                <a:lnTo>
                  <a:pt x="4325" y="1555"/>
                </a:lnTo>
                <a:lnTo>
                  <a:pt x="4315" y="1547"/>
                </a:lnTo>
                <a:lnTo>
                  <a:pt x="4305" y="1537"/>
                </a:lnTo>
                <a:lnTo>
                  <a:pt x="4289" y="1517"/>
                </a:lnTo>
                <a:lnTo>
                  <a:pt x="4275" y="1497"/>
                </a:lnTo>
                <a:lnTo>
                  <a:pt x="4270" y="1485"/>
                </a:lnTo>
                <a:lnTo>
                  <a:pt x="4264" y="1473"/>
                </a:lnTo>
                <a:lnTo>
                  <a:pt x="4260" y="1461"/>
                </a:lnTo>
                <a:lnTo>
                  <a:pt x="4255" y="1447"/>
                </a:lnTo>
                <a:lnTo>
                  <a:pt x="4252" y="1433"/>
                </a:lnTo>
                <a:lnTo>
                  <a:pt x="4249" y="1417"/>
                </a:lnTo>
                <a:lnTo>
                  <a:pt x="4247" y="1401"/>
                </a:lnTo>
                <a:lnTo>
                  <a:pt x="4246" y="1393"/>
                </a:lnTo>
                <a:lnTo>
                  <a:pt x="4245" y="1385"/>
                </a:lnTo>
                <a:lnTo>
                  <a:pt x="4244" y="1367"/>
                </a:lnTo>
                <a:lnTo>
                  <a:pt x="4244" y="1347"/>
                </a:lnTo>
                <a:lnTo>
                  <a:pt x="4244" y="1335"/>
                </a:lnTo>
                <a:lnTo>
                  <a:pt x="4245" y="1323"/>
                </a:lnTo>
                <a:lnTo>
                  <a:pt x="4246" y="1311"/>
                </a:lnTo>
                <a:lnTo>
                  <a:pt x="4247" y="1299"/>
                </a:lnTo>
                <a:lnTo>
                  <a:pt x="4248" y="1289"/>
                </a:lnTo>
                <a:lnTo>
                  <a:pt x="4250" y="1279"/>
                </a:lnTo>
                <a:lnTo>
                  <a:pt x="4254" y="1259"/>
                </a:lnTo>
                <a:lnTo>
                  <a:pt x="4257" y="1249"/>
                </a:lnTo>
                <a:lnTo>
                  <a:pt x="4260" y="1241"/>
                </a:lnTo>
                <a:lnTo>
                  <a:pt x="4266" y="1225"/>
                </a:lnTo>
                <a:lnTo>
                  <a:pt x="4273" y="1210"/>
                </a:lnTo>
                <a:lnTo>
                  <a:pt x="4277" y="1204"/>
                </a:lnTo>
                <a:lnTo>
                  <a:pt x="4282" y="1198"/>
                </a:lnTo>
                <a:lnTo>
                  <a:pt x="4291" y="1186"/>
                </a:lnTo>
                <a:lnTo>
                  <a:pt x="4301" y="1176"/>
                </a:lnTo>
                <a:lnTo>
                  <a:pt x="4311" y="1166"/>
                </a:lnTo>
                <a:lnTo>
                  <a:pt x="4323" y="1160"/>
                </a:lnTo>
                <a:lnTo>
                  <a:pt x="4335" y="1154"/>
                </a:lnTo>
                <a:lnTo>
                  <a:pt x="4347" y="1150"/>
                </a:lnTo>
                <a:lnTo>
                  <a:pt x="4360" y="1148"/>
                </a:lnTo>
                <a:lnTo>
                  <a:pt x="4373" y="1148"/>
                </a:lnTo>
                <a:lnTo>
                  <a:pt x="4388" y="1150"/>
                </a:lnTo>
                <a:lnTo>
                  <a:pt x="4403" y="1152"/>
                </a:lnTo>
                <a:lnTo>
                  <a:pt x="4416" y="1158"/>
                </a:lnTo>
                <a:lnTo>
                  <a:pt x="4422" y="1162"/>
                </a:lnTo>
                <a:lnTo>
                  <a:pt x="4428" y="1166"/>
                </a:lnTo>
                <a:lnTo>
                  <a:pt x="4440" y="1174"/>
                </a:lnTo>
                <a:lnTo>
                  <a:pt x="4450" y="1186"/>
                </a:lnTo>
                <a:lnTo>
                  <a:pt x="4459" y="1198"/>
                </a:lnTo>
                <a:lnTo>
                  <a:pt x="4467" y="1212"/>
                </a:lnTo>
                <a:lnTo>
                  <a:pt x="4471" y="1218"/>
                </a:lnTo>
                <a:lnTo>
                  <a:pt x="4474" y="1225"/>
                </a:lnTo>
                <a:lnTo>
                  <a:pt x="4477" y="1233"/>
                </a:lnTo>
                <a:lnTo>
                  <a:pt x="4480" y="1241"/>
                </a:lnTo>
                <a:lnTo>
                  <a:pt x="4485" y="1259"/>
                </a:lnTo>
                <a:lnTo>
                  <a:pt x="4490" y="1275"/>
                </a:lnTo>
                <a:lnTo>
                  <a:pt x="4493" y="1293"/>
                </a:lnTo>
                <a:lnTo>
                  <a:pt x="4495" y="1313"/>
                </a:lnTo>
                <a:lnTo>
                  <a:pt x="4497" y="1331"/>
                </a:lnTo>
                <a:lnTo>
                  <a:pt x="4497" y="1349"/>
                </a:lnTo>
                <a:lnTo>
                  <a:pt x="4435" y="1375"/>
                </a:lnTo>
                <a:lnTo>
                  <a:pt x="4435" y="1359"/>
                </a:lnTo>
                <a:lnTo>
                  <a:pt x="4433" y="1345"/>
                </a:lnTo>
                <a:lnTo>
                  <a:pt x="4432" y="1331"/>
                </a:lnTo>
                <a:lnTo>
                  <a:pt x="4430" y="1319"/>
                </a:lnTo>
                <a:lnTo>
                  <a:pt x="4427" y="1309"/>
                </a:lnTo>
                <a:lnTo>
                  <a:pt x="4426" y="1303"/>
                </a:lnTo>
                <a:lnTo>
                  <a:pt x="4424" y="1299"/>
                </a:lnTo>
                <a:lnTo>
                  <a:pt x="4421" y="1289"/>
                </a:lnTo>
                <a:lnTo>
                  <a:pt x="4417" y="1281"/>
                </a:lnTo>
                <a:lnTo>
                  <a:pt x="4413" y="1275"/>
                </a:lnTo>
                <a:lnTo>
                  <a:pt x="4408" y="1269"/>
                </a:lnTo>
                <a:lnTo>
                  <a:pt x="4403" y="1265"/>
                </a:lnTo>
                <a:lnTo>
                  <a:pt x="4397" y="1261"/>
                </a:lnTo>
                <a:lnTo>
                  <a:pt x="4391" y="1257"/>
                </a:lnTo>
                <a:lnTo>
                  <a:pt x="4385" y="1255"/>
                </a:lnTo>
                <a:lnTo>
                  <a:pt x="4378" y="1255"/>
                </a:lnTo>
                <a:lnTo>
                  <a:pt x="4370" y="1253"/>
                </a:lnTo>
                <a:lnTo>
                  <a:pt x="4358" y="1255"/>
                </a:lnTo>
                <a:lnTo>
                  <a:pt x="4346" y="1259"/>
                </a:lnTo>
                <a:lnTo>
                  <a:pt x="4341" y="1263"/>
                </a:lnTo>
                <a:lnTo>
                  <a:pt x="4336" y="1267"/>
                </a:lnTo>
                <a:lnTo>
                  <a:pt x="4331" y="1271"/>
                </a:lnTo>
                <a:lnTo>
                  <a:pt x="4327" y="1275"/>
                </a:lnTo>
                <a:lnTo>
                  <a:pt x="4323" y="1281"/>
                </a:lnTo>
                <a:lnTo>
                  <a:pt x="4319" y="1287"/>
                </a:lnTo>
                <a:lnTo>
                  <a:pt x="4316" y="1295"/>
                </a:lnTo>
                <a:lnTo>
                  <a:pt x="4313" y="1303"/>
                </a:lnTo>
                <a:lnTo>
                  <a:pt x="4311" y="1311"/>
                </a:lnTo>
                <a:lnTo>
                  <a:pt x="4310" y="1321"/>
                </a:lnTo>
                <a:lnTo>
                  <a:pt x="4309" y="1331"/>
                </a:lnTo>
                <a:lnTo>
                  <a:pt x="4308" y="1341"/>
                </a:lnTo>
                <a:lnTo>
                  <a:pt x="4309" y="1351"/>
                </a:lnTo>
                <a:lnTo>
                  <a:pt x="4309" y="1361"/>
                </a:lnTo>
                <a:lnTo>
                  <a:pt x="4310" y="1371"/>
                </a:lnTo>
                <a:lnTo>
                  <a:pt x="4311" y="1379"/>
                </a:lnTo>
                <a:lnTo>
                  <a:pt x="4313" y="1387"/>
                </a:lnTo>
                <a:lnTo>
                  <a:pt x="4315" y="1395"/>
                </a:lnTo>
                <a:lnTo>
                  <a:pt x="4318" y="1403"/>
                </a:lnTo>
                <a:lnTo>
                  <a:pt x="4321" y="1409"/>
                </a:lnTo>
                <a:lnTo>
                  <a:pt x="4325" y="1415"/>
                </a:lnTo>
                <a:lnTo>
                  <a:pt x="4328" y="1421"/>
                </a:lnTo>
                <a:lnTo>
                  <a:pt x="4337" y="1433"/>
                </a:lnTo>
                <a:lnTo>
                  <a:pt x="4347" y="1445"/>
                </a:lnTo>
                <a:lnTo>
                  <a:pt x="4359" y="1457"/>
                </a:lnTo>
                <a:lnTo>
                  <a:pt x="4421" y="1511"/>
                </a:lnTo>
                <a:lnTo>
                  <a:pt x="4431" y="1521"/>
                </a:lnTo>
                <a:lnTo>
                  <a:pt x="4442" y="1531"/>
                </a:lnTo>
                <a:lnTo>
                  <a:pt x="4451" y="1541"/>
                </a:lnTo>
                <a:lnTo>
                  <a:pt x="4459" y="1553"/>
                </a:lnTo>
                <a:lnTo>
                  <a:pt x="4467" y="1565"/>
                </a:lnTo>
                <a:lnTo>
                  <a:pt x="4474" y="1575"/>
                </a:lnTo>
                <a:lnTo>
                  <a:pt x="4480" y="1589"/>
                </a:lnTo>
                <a:lnTo>
                  <a:pt x="4486" y="1601"/>
                </a:lnTo>
                <a:lnTo>
                  <a:pt x="4491" y="1615"/>
                </a:lnTo>
                <a:lnTo>
                  <a:pt x="4495" y="1629"/>
                </a:lnTo>
                <a:lnTo>
                  <a:pt x="4499" y="1643"/>
                </a:lnTo>
                <a:lnTo>
                  <a:pt x="4502" y="1659"/>
                </a:lnTo>
                <a:lnTo>
                  <a:pt x="4504" y="1675"/>
                </a:lnTo>
                <a:lnTo>
                  <a:pt x="4505" y="1685"/>
                </a:lnTo>
                <a:lnTo>
                  <a:pt x="4505" y="1693"/>
                </a:lnTo>
                <a:lnTo>
                  <a:pt x="4506" y="1711"/>
                </a:lnTo>
                <a:lnTo>
                  <a:pt x="4507" y="1730"/>
                </a:lnTo>
                <a:lnTo>
                  <a:pt x="4506" y="1756"/>
                </a:lnTo>
                <a:lnTo>
                  <a:pt x="4504" y="1780"/>
                </a:lnTo>
                <a:lnTo>
                  <a:pt x="4503" y="1792"/>
                </a:lnTo>
                <a:lnTo>
                  <a:pt x="4501" y="1802"/>
                </a:lnTo>
                <a:lnTo>
                  <a:pt x="4499" y="1814"/>
                </a:lnTo>
                <a:lnTo>
                  <a:pt x="4497" y="1824"/>
                </a:lnTo>
                <a:lnTo>
                  <a:pt x="4494" y="1834"/>
                </a:lnTo>
                <a:lnTo>
                  <a:pt x="4492" y="1844"/>
                </a:lnTo>
                <a:lnTo>
                  <a:pt x="4485" y="1862"/>
                </a:lnTo>
                <a:lnTo>
                  <a:pt x="4482" y="1870"/>
                </a:lnTo>
                <a:lnTo>
                  <a:pt x="4478" y="1880"/>
                </a:lnTo>
                <a:lnTo>
                  <a:pt x="4470" y="1894"/>
                </a:lnTo>
                <a:lnTo>
                  <a:pt x="4465" y="1902"/>
                </a:lnTo>
                <a:lnTo>
                  <a:pt x="4460" y="1908"/>
                </a:lnTo>
                <a:lnTo>
                  <a:pt x="4455" y="1914"/>
                </a:lnTo>
                <a:lnTo>
                  <a:pt x="4450" y="1920"/>
                </a:lnTo>
                <a:lnTo>
                  <a:pt x="4439" y="1930"/>
                </a:lnTo>
                <a:lnTo>
                  <a:pt x="4427" y="1938"/>
                </a:lnTo>
                <a:lnTo>
                  <a:pt x="4414" y="1946"/>
                </a:lnTo>
                <a:lnTo>
                  <a:pt x="4400" y="1950"/>
                </a:lnTo>
                <a:lnTo>
                  <a:pt x="4393" y="1952"/>
                </a:lnTo>
                <a:lnTo>
                  <a:pt x="4386" y="1952"/>
                </a:lnTo>
                <a:lnTo>
                  <a:pt x="4370" y="1954"/>
                </a:lnTo>
                <a:close/>
              </a:path>
            </a:pathLst>
          </a:custGeom>
          <a:solidFill>
            <a:schemeClr val="bg1"/>
          </a:solidFill>
          <a:ln>
            <a:noFill/>
          </a:ln>
        </p:spPr>
        <p:txBody>
          <a:bodyPr vert="horz" wrap="square" lIns="0" tIns="0" rIns="0" bIns="0" numCol="1" anchor="t" anchorCtr="0" compatLnSpc="1">
            <a:prstTxWarp prst="textNoShape">
              <a:avLst/>
            </a:prstTxWarp>
            <a:noAutofit/>
          </a:bodyPr>
          <a:lstStyle/>
          <a:p>
            <a:endParaRPr lang="en-GB"/>
          </a:p>
        </p:txBody>
      </p:sp>
      <p:sp>
        <p:nvSpPr>
          <p:cNvPr id="12" name="Text Placeholder 10">
            <a:extLst>
              <a:ext uri="{FF2B5EF4-FFF2-40B4-BE49-F238E27FC236}">
                <a16:creationId xmlns:a16="http://schemas.microsoft.com/office/drawing/2014/main" id="{CF5A17A4-EA2D-AFFF-38DF-9699B925DCD5}"/>
              </a:ext>
            </a:extLst>
          </p:cNvPr>
          <p:cNvSpPr>
            <a:spLocks noGrp="1"/>
          </p:cNvSpPr>
          <p:nvPr>
            <p:ph type="body" sz="quarter" idx="14" hasCustomPrompt="1"/>
          </p:nvPr>
        </p:nvSpPr>
        <p:spPr>
          <a:xfrm>
            <a:off x="1198587" y="4797152"/>
            <a:ext cx="9793263" cy="1296144"/>
          </a:xfrm>
        </p:spPr>
        <p:txBody>
          <a:bodyPr anchor="b" anchorCtr="0"/>
          <a:lstStyle>
            <a:lvl1pPr marL="0" indent="0">
              <a:spcBef>
                <a:spcPts val="0"/>
              </a:spcBef>
              <a:buFontTx/>
              <a:buNone/>
              <a:defRPr sz="1600">
                <a:solidFill>
                  <a:schemeClr val="bg1"/>
                </a:solidFill>
              </a:defRPr>
            </a:lvl1pPr>
            <a:lvl2pPr marL="0" indent="0">
              <a:spcBef>
                <a:spcPts val="0"/>
              </a:spcBef>
              <a:buFontTx/>
              <a:buNone/>
              <a:defRPr sz="1600"/>
            </a:lvl2pPr>
            <a:lvl3pPr marL="0" indent="0">
              <a:spcBef>
                <a:spcPts val="0"/>
              </a:spcBef>
              <a:buFontTx/>
              <a:buNone/>
              <a:defRPr sz="1600"/>
            </a:lvl3pPr>
            <a:lvl4pPr marL="0" indent="0">
              <a:spcBef>
                <a:spcPts val="0"/>
              </a:spcBef>
              <a:buFontTx/>
              <a:buNone/>
              <a:defRPr sz="1600"/>
            </a:lvl4pPr>
            <a:lvl5pPr marL="0" indent="0">
              <a:spcBef>
                <a:spcPts val="0"/>
              </a:spcBef>
              <a:buFontTx/>
              <a:buNone/>
              <a:defRPr sz="1600"/>
            </a:lvl5pPr>
            <a:lvl6pPr marL="0" indent="0">
              <a:spcBef>
                <a:spcPts val="0"/>
              </a:spcBef>
              <a:buFontTx/>
              <a:buNone/>
              <a:defRPr sz="1600"/>
            </a:lvl6pPr>
            <a:lvl7pPr marL="0" indent="0">
              <a:spcBef>
                <a:spcPts val="0"/>
              </a:spcBef>
              <a:buFontTx/>
              <a:buNone/>
              <a:defRPr sz="1600"/>
            </a:lvl7pPr>
            <a:lvl8pPr marL="0" indent="0">
              <a:spcBef>
                <a:spcPts val="0"/>
              </a:spcBef>
              <a:buFontTx/>
              <a:buNone/>
              <a:defRPr sz="1600"/>
            </a:lvl8pPr>
            <a:lvl9pPr marL="0" indent="0">
              <a:spcBef>
                <a:spcPts val="0"/>
              </a:spcBef>
              <a:buFontTx/>
              <a:buNone/>
              <a:defRPr sz="1600"/>
            </a:lvl9pPr>
          </a:lstStyle>
          <a:p>
            <a:pPr lvl="0"/>
            <a:r>
              <a:rPr lang="fi-FI" noProof="0"/>
              <a:t>Yhteystiedot</a:t>
            </a:r>
          </a:p>
        </p:txBody>
      </p:sp>
    </p:spTree>
    <p:extLst>
      <p:ext uri="{BB962C8B-B14F-4D97-AF65-F5344CB8AC3E}">
        <p14:creationId xmlns:p14="http://schemas.microsoft.com/office/powerpoint/2010/main" val="256993368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56">
          <p15:clr>
            <a:srgbClr val="FBAE40"/>
          </p15:clr>
        </p15:guide>
        <p15:guide id="4" pos="6924">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Aloitusdia Kuvalla">
    <p:bg>
      <p:bgPr>
        <a:solidFill>
          <a:schemeClr val="tx2"/>
        </a:solidFill>
        <a:effectLst/>
      </p:bgPr>
    </p:bg>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39931121-A866-0128-FA48-AD9BBB412103}"/>
              </a:ext>
            </a:extLst>
          </p:cNvPr>
          <p:cNvSpPr>
            <a:spLocks noGrp="1"/>
          </p:cNvSpPr>
          <p:nvPr>
            <p:ph type="pic" sz="quarter" idx="20" hasCustomPrompt="1"/>
          </p:nvPr>
        </p:nvSpPr>
        <p:spPr>
          <a:xfrm>
            <a:off x="1" y="0"/>
            <a:ext cx="12192000" cy="6858000"/>
          </a:xfrm>
          <a:solidFill>
            <a:schemeClr val="tx2"/>
          </a:solidFill>
        </p:spPr>
        <p:txBody>
          <a:bodyPr/>
          <a:lstStyle>
            <a:lvl1pPr marL="0" indent="0">
              <a:buFontTx/>
              <a:buNone/>
              <a:defRPr sz="1000"/>
            </a:lvl1pPr>
          </a:lstStyle>
          <a:p>
            <a:r>
              <a:rPr lang="en-GB" err="1"/>
              <a:t>Lisää</a:t>
            </a:r>
            <a:r>
              <a:rPr lang="en-GB"/>
              <a:t> </a:t>
            </a:r>
            <a:r>
              <a:rPr lang="en-GB" err="1"/>
              <a:t>kuva</a:t>
            </a:r>
            <a:endParaRPr lang="en-GB"/>
          </a:p>
        </p:txBody>
      </p:sp>
      <p:sp>
        <p:nvSpPr>
          <p:cNvPr id="2" name="Title 1">
            <a:extLst>
              <a:ext uri="{FF2B5EF4-FFF2-40B4-BE49-F238E27FC236}">
                <a16:creationId xmlns:a16="http://schemas.microsoft.com/office/drawing/2014/main" id="{DAC89437-0A9F-6907-E834-ECE3DB625160}"/>
              </a:ext>
            </a:extLst>
          </p:cNvPr>
          <p:cNvSpPr>
            <a:spLocks noGrp="1"/>
          </p:cNvSpPr>
          <p:nvPr>
            <p:ph type="ctrTitle"/>
          </p:nvPr>
        </p:nvSpPr>
        <p:spPr>
          <a:xfrm>
            <a:off x="1200150" y="2060575"/>
            <a:ext cx="9791700" cy="738664"/>
          </a:xfrm>
        </p:spPr>
        <p:txBody>
          <a:bodyPr anchor="t" anchorCtr="0">
            <a:spAutoFit/>
          </a:bodyPr>
          <a:lstStyle>
            <a:lvl1pPr algn="l">
              <a:defRPr sz="4800">
                <a:solidFill>
                  <a:schemeClr val="bg1"/>
                </a:solidFill>
              </a:defRPr>
            </a:lvl1pPr>
          </a:lstStyle>
          <a:p>
            <a:r>
              <a:rPr lang="fi-FI" noProof="0"/>
              <a:t>Muokkaa ots. perustyyl. napsautt.</a:t>
            </a:r>
          </a:p>
        </p:txBody>
      </p:sp>
      <p:sp>
        <p:nvSpPr>
          <p:cNvPr id="3" name="Subtitle 2">
            <a:extLst>
              <a:ext uri="{FF2B5EF4-FFF2-40B4-BE49-F238E27FC236}">
                <a16:creationId xmlns:a16="http://schemas.microsoft.com/office/drawing/2014/main" id="{5BA9B7E5-3139-76AA-C2C3-60620F1D9B49}"/>
              </a:ext>
            </a:extLst>
          </p:cNvPr>
          <p:cNvSpPr>
            <a:spLocks noGrp="1"/>
          </p:cNvSpPr>
          <p:nvPr>
            <p:ph type="subTitle" idx="1"/>
          </p:nvPr>
        </p:nvSpPr>
        <p:spPr>
          <a:xfrm>
            <a:off x="1200150" y="4509120"/>
            <a:ext cx="9791700" cy="864096"/>
          </a:xfrm>
        </p:spPr>
        <p:txBody>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sp>
        <p:nvSpPr>
          <p:cNvPr id="4" name="Date Placeholder 3">
            <a:extLst>
              <a:ext uri="{FF2B5EF4-FFF2-40B4-BE49-F238E27FC236}">
                <a16:creationId xmlns:a16="http://schemas.microsoft.com/office/drawing/2014/main" id="{B9898F4D-E89B-8263-EB37-8F8B305D4370}"/>
              </a:ext>
            </a:extLst>
          </p:cNvPr>
          <p:cNvSpPr>
            <a:spLocks noGrp="1"/>
          </p:cNvSpPr>
          <p:nvPr>
            <p:ph type="dt" sz="half" idx="10"/>
          </p:nvPr>
        </p:nvSpPr>
        <p:spPr/>
        <p:txBody>
          <a:bodyPr/>
          <a:lstStyle>
            <a:lvl1pPr>
              <a:defRPr>
                <a:noFill/>
              </a:defRPr>
            </a:lvl1pPr>
          </a:lstStyle>
          <a:p>
            <a:fld id="{3A90494E-8956-4410-A03E-32C25E3E2206}" type="datetime1">
              <a:rPr lang="fi-FI" noProof="0" smtClean="0"/>
              <a:t>16.8.2024</a:t>
            </a:fld>
            <a:endParaRPr lang="fi-FI" noProof="0"/>
          </a:p>
        </p:txBody>
      </p:sp>
      <p:sp>
        <p:nvSpPr>
          <p:cNvPr id="5" name="Footer Placeholder 4">
            <a:extLst>
              <a:ext uri="{FF2B5EF4-FFF2-40B4-BE49-F238E27FC236}">
                <a16:creationId xmlns:a16="http://schemas.microsoft.com/office/drawing/2014/main" id="{AEAB5C31-D7B7-0A4A-9FF1-A8910751F711}"/>
              </a:ext>
            </a:extLst>
          </p:cNvPr>
          <p:cNvSpPr>
            <a:spLocks noGrp="1"/>
          </p:cNvSpPr>
          <p:nvPr>
            <p:ph type="ftr" sz="quarter" idx="11"/>
          </p:nvPr>
        </p:nvSpPr>
        <p:spPr/>
        <p:txBody>
          <a:bodyPr/>
          <a:lstStyle>
            <a:lvl1pPr>
              <a:defRPr>
                <a:noFill/>
              </a:defRPr>
            </a:lvl1pPr>
          </a:lstStyle>
          <a:p>
            <a:r>
              <a:rPr lang="en-US" noProof="0"/>
              <a:t>© Confederation of Finnish Construction Industries RT</a:t>
            </a:r>
            <a:endParaRPr lang="fi-FI" noProof="0"/>
          </a:p>
        </p:txBody>
      </p:sp>
      <p:sp>
        <p:nvSpPr>
          <p:cNvPr id="6" name="Slide Number Placeholder 5">
            <a:extLst>
              <a:ext uri="{FF2B5EF4-FFF2-40B4-BE49-F238E27FC236}">
                <a16:creationId xmlns:a16="http://schemas.microsoft.com/office/drawing/2014/main" id="{92B9B765-A518-625F-2D82-59131FF13DC6}"/>
              </a:ext>
            </a:extLst>
          </p:cNvPr>
          <p:cNvSpPr>
            <a:spLocks noGrp="1"/>
          </p:cNvSpPr>
          <p:nvPr>
            <p:ph type="sldNum" sz="quarter" idx="12"/>
          </p:nvPr>
        </p:nvSpPr>
        <p:spPr/>
        <p:txBody>
          <a:bodyPr/>
          <a:lstStyle>
            <a:lvl1pPr>
              <a:defRPr>
                <a:noFill/>
              </a:defRPr>
            </a:lvl1pPr>
          </a:lstStyle>
          <a:p>
            <a:fld id="{DFD61EF7-2460-4EE9-A031-27FEBC4F9A95}" type="slidenum">
              <a:rPr lang="fi-FI" noProof="0" smtClean="0"/>
              <a:pPr/>
              <a:t>‹#›</a:t>
            </a:fld>
            <a:endParaRPr lang="fi-FI" noProof="0"/>
          </a:p>
        </p:txBody>
      </p:sp>
      <p:sp>
        <p:nvSpPr>
          <p:cNvPr id="11" name="Text Placeholder 10">
            <a:extLst>
              <a:ext uri="{FF2B5EF4-FFF2-40B4-BE49-F238E27FC236}">
                <a16:creationId xmlns:a16="http://schemas.microsoft.com/office/drawing/2014/main" id="{897DE48D-705B-612C-7DFA-B303012D79EC}"/>
              </a:ext>
            </a:extLst>
          </p:cNvPr>
          <p:cNvSpPr>
            <a:spLocks noGrp="1"/>
          </p:cNvSpPr>
          <p:nvPr>
            <p:ph type="body" sz="quarter" idx="13"/>
          </p:nvPr>
        </p:nvSpPr>
        <p:spPr>
          <a:xfrm>
            <a:off x="1198587" y="5517232"/>
            <a:ext cx="9793263" cy="288032"/>
          </a:xfrm>
        </p:spPr>
        <p:txBody>
          <a:bodyPr/>
          <a:lstStyle>
            <a:lvl1pPr marL="0" indent="0">
              <a:spcBef>
                <a:spcPts val="0"/>
              </a:spcBef>
              <a:buFontTx/>
              <a:buNone/>
              <a:defRPr sz="1600">
                <a:solidFill>
                  <a:schemeClr val="bg1"/>
                </a:solidFill>
              </a:defRPr>
            </a:lvl1pPr>
            <a:lvl2pPr marL="0" indent="0">
              <a:spcBef>
                <a:spcPts val="0"/>
              </a:spcBef>
              <a:buFontTx/>
              <a:buNone/>
              <a:defRPr sz="1600"/>
            </a:lvl2pPr>
            <a:lvl3pPr marL="0" indent="0">
              <a:spcBef>
                <a:spcPts val="0"/>
              </a:spcBef>
              <a:buFontTx/>
              <a:buNone/>
              <a:defRPr sz="1600"/>
            </a:lvl3pPr>
            <a:lvl4pPr marL="0" indent="0">
              <a:spcBef>
                <a:spcPts val="0"/>
              </a:spcBef>
              <a:buFontTx/>
              <a:buNone/>
              <a:defRPr sz="1600"/>
            </a:lvl4pPr>
            <a:lvl5pPr marL="0" indent="0">
              <a:spcBef>
                <a:spcPts val="0"/>
              </a:spcBef>
              <a:buFontTx/>
              <a:buNone/>
              <a:defRPr sz="1600"/>
            </a:lvl5pPr>
            <a:lvl6pPr marL="0" indent="0">
              <a:spcBef>
                <a:spcPts val="0"/>
              </a:spcBef>
              <a:buFontTx/>
              <a:buNone/>
              <a:defRPr sz="1600"/>
            </a:lvl6pPr>
            <a:lvl7pPr marL="0" indent="0">
              <a:spcBef>
                <a:spcPts val="0"/>
              </a:spcBef>
              <a:buFontTx/>
              <a:buNone/>
              <a:defRPr sz="1600"/>
            </a:lvl7pPr>
            <a:lvl8pPr marL="0" indent="0">
              <a:spcBef>
                <a:spcPts val="0"/>
              </a:spcBef>
              <a:buFontTx/>
              <a:buNone/>
              <a:defRPr sz="1600"/>
            </a:lvl8pPr>
            <a:lvl9pPr marL="0" indent="0">
              <a:spcBef>
                <a:spcPts val="0"/>
              </a:spcBef>
              <a:buFontTx/>
              <a:buNone/>
              <a:defRPr sz="1600"/>
            </a:lvl9pPr>
          </a:lstStyle>
          <a:p>
            <a:pPr lvl="0"/>
            <a:r>
              <a:rPr lang="fi-FI" noProof="0"/>
              <a:t>Muokkaa tekstin perustyylejä napsauttamalla</a:t>
            </a:r>
          </a:p>
        </p:txBody>
      </p:sp>
      <p:sp>
        <p:nvSpPr>
          <p:cNvPr id="12" name="Text Placeholder 10">
            <a:extLst>
              <a:ext uri="{FF2B5EF4-FFF2-40B4-BE49-F238E27FC236}">
                <a16:creationId xmlns:a16="http://schemas.microsoft.com/office/drawing/2014/main" id="{CF5A17A4-EA2D-AFFF-38DF-9699B925DCD5}"/>
              </a:ext>
            </a:extLst>
          </p:cNvPr>
          <p:cNvSpPr>
            <a:spLocks noGrp="1"/>
          </p:cNvSpPr>
          <p:nvPr>
            <p:ph type="body" sz="quarter" idx="14"/>
          </p:nvPr>
        </p:nvSpPr>
        <p:spPr>
          <a:xfrm>
            <a:off x="1198587" y="5805264"/>
            <a:ext cx="9793263" cy="288032"/>
          </a:xfrm>
        </p:spPr>
        <p:txBody>
          <a:bodyPr/>
          <a:lstStyle>
            <a:lvl1pPr marL="0" indent="0">
              <a:spcBef>
                <a:spcPts val="0"/>
              </a:spcBef>
              <a:buFontTx/>
              <a:buNone/>
              <a:defRPr sz="1600">
                <a:solidFill>
                  <a:schemeClr val="bg1"/>
                </a:solidFill>
              </a:defRPr>
            </a:lvl1pPr>
            <a:lvl2pPr marL="0" indent="0">
              <a:spcBef>
                <a:spcPts val="0"/>
              </a:spcBef>
              <a:buFontTx/>
              <a:buNone/>
              <a:defRPr sz="1600"/>
            </a:lvl2pPr>
            <a:lvl3pPr marL="0" indent="0">
              <a:spcBef>
                <a:spcPts val="0"/>
              </a:spcBef>
              <a:buFontTx/>
              <a:buNone/>
              <a:defRPr sz="1600"/>
            </a:lvl3pPr>
            <a:lvl4pPr marL="0" indent="0">
              <a:spcBef>
                <a:spcPts val="0"/>
              </a:spcBef>
              <a:buFontTx/>
              <a:buNone/>
              <a:defRPr sz="1600"/>
            </a:lvl4pPr>
            <a:lvl5pPr marL="0" indent="0">
              <a:spcBef>
                <a:spcPts val="0"/>
              </a:spcBef>
              <a:buFontTx/>
              <a:buNone/>
              <a:defRPr sz="1600"/>
            </a:lvl5pPr>
            <a:lvl6pPr marL="0" indent="0">
              <a:spcBef>
                <a:spcPts val="0"/>
              </a:spcBef>
              <a:buFontTx/>
              <a:buNone/>
              <a:defRPr sz="1600"/>
            </a:lvl6pPr>
            <a:lvl7pPr marL="0" indent="0">
              <a:spcBef>
                <a:spcPts val="0"/>
              </a:spcBef>
              <a:buFontTx/>
              <a:buNone/>
              <a:defRPr sz="1600"/>
            </a:lvl7pPr>
            <a:lvl8pPr marL="0" indent="0">
              <a:spcBef>
                <a:spcPts val="0"/>
              </a:spcBef>
              <a:buFontTx/>
              <a:buNone/>
              <a:defRPr sz="1600"/>
            </a:lvl8pPr>
            <a:lvl9pPr marL="0" indent="0">
              <a:spcBef>
                <a:spcPts val="0"/>
              </a:spcBef>
              <a:buFontTx/>
              <a:buNone/>
              <a:defRPr sz="1600"/>
            </a:lvl9pPr>
          </a:lstStyle>
          <a:p>
            <a:pPr lvl="0"/>
            <a:r>
              <a:rPr lang="fi-FI" noProof="0"/>
              <a:t>Muokkaa tekstin perustyylejä napsauttamalla</a:t>
            </a:r>
          </a:p>
        </p:txBody>
      </p:sp>
      <p:sp>
        <p:nvSpPr>
          <p:cNvPr id="9" name="Text Placeholder 2">
            <a:extLst>
              <a:ext uri="{FF2B5EF4-FFF2-40B4-BE49-F238E27FC236}">
                <a16:creationId xmlns:a16="http://schemas.microsoft.com/office/drawing/2014/main" id="{50398102-3604-6A5F-7F35-09904E7C9F37}"/>
              </a:ext>
            </a:extLst>
          </p:cNvPr>
          <p:cNvSpPr>
            <a:spLocks noGrp="1"/>
          </p:cNvSpPr>
          <p:nvPr>
            <p:ph type="body" sz="quarter" idx="19"/>
          </p:nvPr>
        </p:nvSpPr>
        <p:spPr>
          <a:xfrm>
            <a:off x="407988" y="333375"/>
            <a:ext cx="2325600" cy="504000"/>
          </a:xfrm>
          <a:blipFill>
            <a:blip r:embed="rId2"/>
            <a:stretch>
              <a:fillRect/>
            </a:stretch>
          </a:blipFill>
        </p:spPr>
        <p:txBody>
          <a:bodyPr/>
          <a:lstStyle>
            <a:lvl1pPr>
              <a:defRPr sz="100">
                <a:noFill/>
              </a:defRPr>
            </a:lvl1pPr>
          </a:lstStyle>
          <a:p>
            <a:pPr lvl="0"/>
            <a:r>
              <a:rPr lang="fi-FI"/>
              <a:t>Muokkaa tekstin perustyylejä napsauttamalla</a:t>
            </a:r>
          </a:p>
        </p:txBody>
      </p:sp>
    </p:spTree>
    <p:extLst>
      <p:ext uri="{BB962C8B-B14F-4D97-AF65-F5344CB8AC3E}">
        <p14:creationId xmlns:p14="http://schemas.microsoft.com/office/powerpoint/2010/main" val="99791384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56">
          <p15:clr>
            <a:srgbClr val="FBAE40"/>
          </p15:clr>
        </p15:guide>
        <p15:guide id="4" pos="6924">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B9898F4D-E89B-8263-EB37-8F8B305D4370}"/>
              </a:ext>
            </a:extLst>
          </p:cNvPr>
          <p:cNvSpPr>
            <a:spLocks noGrp="1"/>
          </p:cNvSpPr>
          <p:nvPr>
            <p:ph type="dt" sz="half" idx="10"/>
          </p:nvPr>
        </p:nvSpPr>
        <p:spPr/>
        <p:txBody>
          <a:bodyPr/>
          <a:lstStyle>
            <a:lvl1pPr>
              <a:defRPr>
                <a:noFill/>
              </a:defRPr>
            </a:lvl1pPr>
          </a:lstStyle>
          <a:p>
            <a:fld id="{46E4E45A-0EE9-4920-99DA-7DA6C1FA06AC}" type="datetime1">
              <a:rPr lang="fi-FI" noProof="0" smtClean="0"/>
              <a:t>16.8.2024</a:t>
            </a:fld>
            <a:endParaRPr lang="fi-FI" noProof="0"/>
          </a:p>
        </p:txBody>
      </p:sp>
      <p:sp>
        <p:nvSpPr>
          <p:cNvPr id="5" name="Footer Placeholder 4">
            <a:extLst>
              <a:ext uri="{FF2B5EF4-FFF2-40B4-BE49-F238E27FC236}">
                <a16:creationId xmlns:a16="http://schemas.microsoft.com/office/drawing/2014/main" id="{AEAB5C31-D7B7-0A4A-9FF1-A8910751F711}"/>
              </a:ext>
            </a:extLst>
          </p:cNvPr>
          <p:cNvSpPr>
            <a:spLocks noGrp="1"/>
          </p:cNvSpPr>
          <p:nvPr>
            <p:ph type="ftr" sz="quarter" idx="11"/>
          </p:nvPr>
        </p:nvSpPr>
        <p:spPr/>
        <p:txBody>
          <a:bodyPr/>
          <a:lstStyle>
            <a:lvl1pPr>
              <a:defRPr>
                <a:noFill/>
              </a:defRPr>
            </a:lvl1pPr>
          </a:lstStyle>
          <a:p>
            <a:r>
              <a:rPr lang="en-US" noProof="0"/>
              <a:t>© Confederation of Finnish Construction Industries RT</a:t>
            </a:r>
            <a:endParaRPr lang="fi-FI" noProof="0"/>
          </a:p>
        </p:txBody>
      </p:sp>
      <p:sp>
        <p:nvSpPr>
          <p:cNvPr id="6" name="Slide Number Placeholder 5">
            <a:extLst>
              <a:ext uri="{FF2B5EF4-FFF2-40B4-BE49-F238E27FC236}">
                <a16:creationId xmlns:a16="http://schemas.microsoft.com/office/drawing/2014/main" id="{92B9B765-A518-625F-2D82-59131FF13DC6}"/>
              </a:ext>
            </a:extLst>
          </p:cNvPr>
          <p:cNvSpPr>
            <a:spLocks noGrp="1"/>
          </p:cNvSpPr>
          <p:nvPr>
            <p:ph type="sldNum" sz="quarter" idx="12"/>
          </p:nvPr>
        </p:nvSpPr>
        <p:spPr/>
        <p:txBody>
          <a:bodyPr/>
          <a:lstStyle>
            <a:lvl1pPr>
              <a:defRPr>
                <a:noFill/>
              </a:defRPr>
            </a:lvl1pPr>
          </a:lstStyle>
          <a:p>
            <a:fld id="{DFD61EF7-2460-4EE9-A031-27FEBC4F9A95}" type="slidenum">
              <a:rPr lang="fi-FI" noProof="0" smtClean="0"/>
              <a:pPr/>
              <a:t>‹#›</a:t>
            </a:fld>
            <a:endParaRPr lang="fi-FI" noProof="0"/>
          </a:p>
        </p:txBody>
      </p:sp>
      <p:sp>
        <p:nvSpPr>
          <p:cNvPr id="7" name="Freeform 5">
            <a:extLst>
              <a:ext uri="{FF2B5EF4-FFF2-40B4-BE49-F238E27FC236}">
                <a16:creationId xmlns:a16="http://schemas.microsoft.com/office/drawing/2014/main" id="{5CD5646D-347F-0693-85B7-82EEFAEE1F74}"/>
              </a:ext>
            </a:extLst>
          </p:cNvPr>
          <p:cNvSpPr>
            <a:spLocks noChangeAspect="1" noEditPoints="1"/>
          </p:cNvSpPr>
          <p:nvPr userDrawn="1"/>
        </p:nvSpPr>
        <p:spPr bwMode="auto">
          <a:xfrm>
            <a:off x="3106375" y="2780928"/>
            <a:ext cx="5979250" cy="1296144"/>
          </a:xfrm>
          <a:custGeom>
            <a:avLst/>
            <a:gdLst>
              <a:gd name="T0" fmla="*/ 11 w 4507"/>
              <a:gd name="T1" fmla="*/ 18 h 1954"/>
              <a:gd name="T2" fmla="*/ 659 w 4507"/>
              <a:gd name="T3" fmla="*/ 297 h 1954"/>
              <a:gd name="T4" fmla="*/ 666 w 4507"/>
              <a:gd name="T5" fmla="*/ 916 h 1954"/>
              <a:gd name="T6" fmla="*/ 347 w 4507"/>
              <a:gd name="T7" fmla="*/ 880 h 1954"/>
              <a:gd name="T8" fmla="*/ 471 w 4507"/>
              <a:gd name="T9" fmla="*/ 675 h 1954"/>
              <a:gd name="T10" fmla="*/ 375 w 4507"/>
              <a:gd name="T11" fmla="*/ 401 h 1954"/>
              <a:gd name="T12" fmla="*/ 1722 w 4507"/>
              <a:gd name="T13" fmla="*/ 26 h 1954"/>
              <a:gd name="T14" fmla="*/ 1804 w 4507"/>
              <a:gd name="T15" fmla="*/ 309 h 1954"/>
              <a:gd name="T16" fmla="*/ 1741 w 4507"/>
              <a:gd name="T17" fmla="*/ 269 h 1954"/>
              <a:gd name="T18" fmla="*/ 1854 w 4507"/>
              <a:gd name="T19" fmla="*/ 788 h 1954"/>
              <a:gd name="T20" fmla="*/ 2410 w 4507"/>
              <a:gd name="T21" fmla="*/ 18 h 1954"/>
              <a:gd name="T22" fmla="*/ 3053 w 4507"/>
              <a:gd name="T23" fmla="*/ 553 h 1954"/>
              <a:gd name="T24" fmla="*/ 3419 w 4507"/>
              <a:gd name="T25" fmla="*/ 539 h 1954"/>
              <a:gd name="T26" fmla="*/ 3595 w 4507"/>
              <a:gd name="T27" fmla="*/ 659 h 1954"/>
              <a:gd name="T28" fmla="*/ 3699 w 4507"/>
              <a:gd name="T29" fmla="*/ 697 h 1954"/>
              <a:gd name="T30" fmla="*/ 3842 w 4507"/>
              <a:gd name="T31" fmla="*/ 595 h 1954"/>
              <a:gd name="T32" fmla="*/ 3700 w 4507"/>
              <a:gd name="T33" fmla="*/ 806 h 1954"/>
              <a:gd name="T34" fmla="*/ 3943 w 4507"/>
              <a:gd name="T35" fmla="*/ 725 h 1954"/>
              <a:gd name="T36" fmla="*/ 4018 w 4507"/>
              <a:gd name="T37" fmla="*/ 689 h 1954"/>
              <a:gd name="T38" fmla="*/ 4124 w 4507"/>
              <a:gd name="T39" fmla="*/ 581 h 1954"/>
              <a:gd name="T40" fmla="*/ 3931 w 4507"/>
              <a:gd name="T41" fmla="*/ 269 h 1954"/>
              <a:gd name="T42" fmla="*/ 4017 w 4507"/>
              <a:gd name="T43" fmla="*/ 6 h 1954"/>
              <a:gd name="T44" fmla="*/ 4117 w 4507"/>
              <a:gd name="T45" fmla="*/ 228 h 1954"/>
              <a:gd name="T46" fmla="*/ 4005 w 4507"/>
              <a:gd name="T47" fmla="*/ 134 h 1954"/>
              <a:gd name="T48" fmla="*/ 4123 w 4507"/>
              <a:gd name="T49" fmla="*/ 383 h 1954"/>
              <a:gd name="T50" fmla="*/ 4174 w 4507"/>
              <a:gd name="T51" fmla="*/ 697 h 1954"/>
              <a:gd name="T52" fmla="*/ 1767 w 4507"/>
              <a:gd name="T53" fmla="*/ 1273 h 1954"/>
              <a:gd name="T54" fmla="*/ 2197 w 4507"/>
              <a:gd name="T55" fmla="*/ 1926 h 1954"/>
              <a:gd name="T56" fmla="*/ 2114 w 4507"/>
              <a:gd name="T57" fmla="*/ 1551 h 1954"/>
              <a:gd name="T58" fmla="*/ 2226 w 4507"/>
              <a:gd name="T59" fmla="*/ 1156 h 1954"/>
              <a:gd name="T60" fmla="*/ 2385 w 4507"/>
              <a:gd name="T61" fmla="*/ 1313 h 1954"/>
              <a:gd name="T62" fmla="*/ 2373 w 4507"/>
              <a:gd name="T63" fmla="*/ 1834 h 1954"/>
              <a:gd name="T64" fmla="*/ 2227 w 4507"/>
              <a:gd name="T65" fmla="*/ 1271 h 1954"/>
              <a:gd name="T66" fmla="*/ 2192 w 4507"/>
              <a:gd name="T67" fmla="*/ 1738 h 1954"/>
              <a:gd name="T68" fmla="*/ 2323 w 4507"/>
              <a:gd name="T69" fmla="*/ 1760 h 1954"/>
              <a:gd name="T70" fmla="*/ 2273 w 4507"/>
              <a:gd name="T71" fmla="*/ 1259 h 1954"/>
              <a:gd name="T72" fmla="*/ 3321 w 4507"/>
              <a:gd name="T73" fmla="*/ 1954 h 1954"/>
              <a:gd name="T74" fmla="*/ 3265 w 4507"/>
              <a:gd name="T75" fmla="*/ 1693 h 1954"/>
              <a:gd name="T76" fmla="*/ 3380 w 4507"/>
              <a:gd name="T77" fmla="*/ 1832 h 1954"/>
              <a:gd name="T78" fmla="*/ 3369 w 4507"/>
              <a:gd name="T79" fmla="*/ 1625 h 1954"/>
              <a:gd name="T80" fmla="*/ 3218 w 4507"/>
              <a:gd name="T81" fmla="*/ 1279 h 1954"/>
              <a:gd name="T82" fmla="*/ 3426 w 4507"/>
              <a:gd name="T83" fmla="*/ 1198 h 1954"/>
              <a:gd name="T84" fmla="*/ 3370 w 4507"/>
              <a:gd name="T85" fmla="*/ 1265 h 1954"/>
              <a:gd name="T86" fmla="*/ 3279 w 4507"/>
              <a:gd name="T87" fmla="*/ 1379 h 1954"/>
              <a:gd name="T88" fmla="*/ 3471 w 4507"/>
              <a:gd name="T89" fmla="*/ 1675 h 1954"/>
              <a:gd name="T90" fmla="*/ 3381 w 4507"/>
              <a:gd name="T91" fmla="*/ 1946 h 1954"/>
              <a:gd name="T92" fmla="*/ 3620 w 4507"/>
              <a:gd name="T93" fmla="*/ 1772 h 1954"/>
              <a:gd name="T94" fmla="*/ 3736 w 4507"/>
              <a:gd name="T95" fmla="*/ 1772 h 1954"/>
              <a:gd name="T96" fmla="*/ 3756 w 4507"/>
              <a:gd name="T97" fmla="*/ 1914 h 1954"/>
              <a:gd name="T98" fmla="*/ 3915 w 4507"/>
              <a:gd name="T99" fmla="*/ 1828 h 1954"/>
              <a:gd name="T100" fmla="*/ 4005 w 4507"/>
              <a:gd name="T101" fmla="*/ 1838 h 1954"/>
              <a:gd name="T102" fmla="*/ 4160 w 4507"/>
              <a:gd name="T103" fmla="*/ 1697 h 1954"/>
              <a:gd name="T104" fmla="*/ 4039 w 4507"/>
              <a:gd name="T105" fmla="*/ 1954 h 1954"/>
              <a:gd name="T106" fmla="*/ 4268 w 4507"/>
              <a:gd name="T107" fmla="*/ 1888 h 1954"/>
              <a:gd name="T108" fmla="*/ 4324 w 4507"/>
              <a:gd name="T109" fmla="*/ 1824 h 1954"/>
              <a:gd name="T110" fmla="*/ 4442 w 4507"/>
              <a:gd name="T111" fmla="*/ 1752 h 1954"/>
              <a:gd name="T112" fmla="*/ 4255 w 4507"/>
              <a:gd name="T113" fmla="*/ 1447 h 1954"/>
              <a:gd name="T114" fmla="*/ 4311 w 4507"/>
              <a:gd name="T115" fmla="*/ 1166 h 1954"/>
              <a:gd name="T116" fmla="*/ 4497 w 4507"/>
              <a:gd name="T117" fmla="*/ 1331 h 1954"/>
              <a:gd name="T118" fmla="*/ 4336 w 4507"/>
              <a:gd name="T119" fmla="*/ 1267 h 1954"/>
              <a:gd name="T120" fmla="*/ 4359 w 4507"/>
              <a:gd name="T121" fmla="*/ 1457 h 1954"/>
              <a:gd name="T122" fmla="*/ 4499 w 4507"/>
              <a:gd name="T123" fmla="*/ 1814 h 1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507" h="1954">
                <a:moveTo>
                  <a:pt x="4307" y="327"/>
                </a:moveTo>
                <a:lnTo>
                  <a:pt x="4377" y="327"/>
                </a:lnTo>
                <a:lnTo>
                  <a:pt x="4377" y="463"/>
                </a:lnTo>
                <a:lnTo>
                  <a:pt x="4307" y="463"/>
                </a:lnTo>
                <a:lnTo>
                  <a:pt x="4307" y="327"/>
                </a:lnTo>
                <a:close/>
                <a:moveTo>
                  <a:pt x="1248" y="18"/>
                </a:moveTo>
                <a:lnTo>
                  <a:pt x="1248" y="473"/>
                </a:lnTo>
                <a:lnTo>
                  <a:pt x="1051" y="473"/>
                </a:lnTo>
                <a:lnTo>
                  <a:pt x="1051" y="1936"/>
                </a:lnTo>
                <a:lnTo>
                  <a:pt x="821" y="1936"/>
                </a:lnTo>
                <a:lnTo>
                  <a:pt x="821" y="473"/>
                </a:lnTo>
                <a:lnTo>
                  <a:pt x="655" y="18"/>
                </a:lnTo>
                <a:lnTo>
                  <a:pt x="1248" y="18"/>
                </a:lnTo>
                <a:close/>
                <a:moveTo>
                  <a:pt x="0" y="1481"/>
                </a:moveTo>
                <a:lnTo>
                  <a:pt x="230" y="1481"/>
                </a:lnTo>
                <a:lnTo>
                  <a:pt x="230" y="1936"/>
                </a:lnTo>
                <a:lnTo>
                  <a:pt x="0" y="1936"/>
                </a:lnTo>
                <a:lnTo>
                  <a:pt x="0" y="1481"/>
                </a:lnTo>
                <a:close/>
                <a:moveTo>
                  <a:pt x="487" y="1186"/>
                </a:moveTo>
                <a:lnTo>
                  <a:pt x="752" y="1936"/>
                </a:lnTo>
                <a:lnTo>
                  <a:pt x="495" y="1936"/>
                </a:lnTo>
                <a:lnTo>
                  <a:pt x="11" y="559"/>
                </a:lnTo>
                <a:lnTo>
                  <a:pt x="11" y="18"/>
                </a:lnTo>
                <a:lnTo>
                  <a:pt x="309" y="18"/>
                </a:lnTo>
                <a:lnTo>
                  <a:pt x="335" y="18"/>
                </a:lnTo>
                <a:lnTo>
                  <a:pt x="359" y="20"/>
                </a:lnTo>
                <a:lnTo>
                  <a:pt x="382" y="24"/>
                </a:lnTo>
                <a:lnTo>
                  <a:pt x="404" y="30"/>
                </a:lnTo>
                <a:lnTo>
                  <a:pt x="426" y="36"/>
                </a:lnTo>
                <a:lnTo>
                  <a:pt x="447" y="44"/>
                </a:lnTo>
                <a:lnTo>
                  <a:pt x="467" y="52"/>
                </a:lnTo>
                <a:lnTo>
                  <a:pt x="476" y="58"/>
                </a:lnTo>
                <a:lnTo>
                  <a:pt x="486" y="62"/>
                </a:lnTo>
                <a:lnTo>
                  <a:pt x="504" y="74"/>
                </a:lnTo>
                <a:lnTo>
                  <a:pt x="521" y="88"/>
                </a:lnTo>
                <a:lnTo>
                  <a:pt x="538" y="102"/>
                </a:lnTo>
                <a:lnTo>
                  <a:pt x="553" y="116"/>
                </a:lnTo>
                <a:lnTo>
                  <a:pt x="569" y="132"/>
                </a:lnTo>
                <a:lnTo>
                  <a:pt x="583" y="150"/>
                </a:lnTo>
                <a:lnTo>
                  <a:pt x="596" y="168"/>
                </a:lnTo>
                <a:lnTo>
                  <a:pt x="609" y="188"/>
                </a:lnTo>
                <a:lnTo>
                  <a:pt x="620" y="208"/>
                </a:lnTo>
                <a:lnTo>
                  <a:pt x="631" y="230"/>
                </a:lnTo>
                <a:lnTo>
                  <a:pt x="641" y="251"/>
                </a:lnTo>
                <a:lnTo>
                  <a:pt x="650" y="273"/>
                </a:lnTo>
                <a:lnTo>
                  <a:pt x="659" y="297"/>
                </a:lnTo>
                <a:lnTo>
                  <a:pt x="666" y="323"/>
                </a:lnTo>
                <a:lnTo>
                  <a:pt x="673" y="349"/>
                </a:lnTo>
                <a:lnTo>
                  <a:pt x="680" y="375"/>
                </a:lnTo>
                <a:lnTo>
                  <a:pt x="685" y="401"/>
                </a:lnTo>
                <a:lnTo>
                  <a:pt x="690" y="429"/>
                </a:lnTo>
                <a:lnTo>
                  <a:pt x="694" y="459"/>
                </a:lnTo>
                <a:lnTo>
                  <a:pt x="697" y="487"/>
                </a:lnTo>
                <a:lnTo>
                  <a:pt x="699" y="517"/>
                </a:lnTo>
                <a:lnTo>
                  <a:pt x="701" y="547"/>
                </a:lnTo>
                <a:lnTo>
                  <a:pt x="702" y="579"/>
                </a:lnTo>
                <a:lnTo>
                  <a:pt x="703" y="611"/>
                </a:lnTo>
                <a:lnTo>
                  <a:pt x="702" y="661"/>
                </a:lnTo>
                <a:lnTo>
                  <a:pt x="701" y="687"/>
                </a:lnTo>
                <a:lnTo>
                  <a:pt x="699" y="711"/>
                </a:lnTo>
                <a:lnTo>
                  <a:pt x="697" y="735"/>
                </a:lnTo>
                <a:lnTo>
                  <a:pt x="695" y="758"/>
                </a:lnTo>
                <a:lnTo>
                  <a:pt x="692" y="782"/>
                </a:lnTo>
                <a:lnTo>
                  <a:pt x="689" y="806"/>
                </a:lnTo>
                <a:lnTo>
                  <a:pt x="685" y="830"/>
                </a:lnTo>
                <a:lnTo>
                  <a:pt x="681" y="852"/>
                </a:lnTo>
                <a:lnTo>
                  <a:pt x="677" y="874"/>
                </a:lnTo>
                <a:lnTo>
                  <a:pt x="672" y="896"/>
                </a:lnTo>
                <a:lnTo>
                  <a:pt x="666" y="916"/>
                </a:lnTo>
                <a:lnTo>
                  <a:pt x="661" y="938"/>
                </a:lnTo>
                <a:lnTo>
                  <a:pt x="655" y="958"/>
                </a:lnTo>
                <a:lnTo>
                  <a:pt x="648" y="976"/>
                </a:lnTo>
                <a:lnTo>
                  <a:pt x="641" y="996"/>
                </a:lnTo>
                <a:lnTo>
                  <a:pt x="634" y="1014"/>
                </a:lnTo>
                <a:lnTo>
                  <a:pt x="626" y="1030"/>
                </a:lnTo>
                <a:lnTo>
                  <a:pt x="618" y="1048"/>
                </a:lnTo>
                <a:lnTo>
                  <a:pt x="609" y="1064"/>
                </a:lnTo>
                <a:lnTo>
                  <a:pt x="600" y="1080"/>
                </a:lnTo>
                <a:lnTo>
                  <a:pt x="591" y="1094"/>
                </a:lnTo>
                <a:lnTo>
                  <a:pt x="581" y="1108"/>
                </a:lnTo>
                <a:lnTo>
                  <a:pt x="571" y="1120"/>
                </a:lnTo>
                <a:lnTo>
                  <a:pt x="559" y="1132"/>
                </a:lnTo>
                <a:lnTo>
                  <a:pt x="548" y="1144"/>
                </a:lnTo>
                <a:lnTo>
                  <a:pt x="537" y="1154"/>
                </a:lnTo>
                <a:lnTo>
                  <a:pt x="525" y="1164"/>
                </a:lnTo>
                <a:lnTo>
                  <a:pt x="513" y="1172"/>
                </a:lnTo>
                <a:lnTo>
                  <a:pt x="500" y="1180"/>
                </a:lnTo>
                <a:lnTo>
                  <a:pt x="487" y="1186"/>
                </a:lnTo>
                <a:close/>
                <a:moveTo>
                  <a:pt x="239" y="391"/>
                </a:moveTo>
                <a:lnTo>
                  <a:pt x="239" y="880"/>
                </a:lnTo>
                <a:lnTo>
                  <a:pt x="337" y="880"/>
                </a:lnTo>
                <a:lnTo>
                  <a:pt x="347" y="880"/>
                </a:lnTo>
                <a:lnTo>
                  <a:pt x="357" y="880"/>
                </a:lnTo>
                <a:lnTo>
                  <a:pt x="367" y="878"/>
                </a:lnTo>
                <a:lnTo>
                  <a:pt x="376" y="874"/>
                </a:lnTo>
                <a:lnTo>
                  <a:pt x="384" y="872"/>
                </a:lnTo>
                <a:lnTo>
                  <a:pt x="392" y="868"/>
                </a:lnTo>
                <a:lnTo>
                  <a:pt x="400" y="862"/>
                </a:lnTo>
                <a:lnTo>
                  <a:pt x="407" y="858"/>
                </a:lnTo>
                <a:lnTo>
                  <a:pt x="413" y="852"/>
                </a:lnTo>
                <a:lnTo>
                  <a:pt x="419" y="844"/>
                </a:lnTo>
                <a:lnTo>
                  <a:pt x="425" y="838"/>
                </a:lnTo>
                <a:lnTo>
                  <a:pt x="430" y="830"/>
                </a:lnTo>
                <a:lnTo>
                  <a:pt x="435" y="822"/>
                </a:lnTo>
                <a:lnTo>
                  <a:pt x="440" y="814"/>
                </a:lnTo>
                <a:lnTo>
                  <a:pt x="444" y="806"/>
                </a:lnTo>
                <a:lnTo>
                  <a:pt x="448" y="796"/>
                </a:lnTo>
                <a:lnTo>
                  <a:pt x="451" y="788"/>
                </a:lnTo>
                <a:lnTo>
                  <a:pt x="454" y="778"/>
                </a:lnTo>
                <a:lnTo>
                  <a:pt x="457" y="768"/>
                </a:lnTo>
                <a:lnTo>
                  <a:pt x="460" y="758"/>
                </a:lnTo>
                <a:lnTo>
                  <a:pt x="464" y="738"/>
                </a:lnTo>
                <a:lnTo>
                  <a:pt x="467" y="717"/>
                </a:lnTo>
                <a:lnTo>
                  <a:pt x="470" y="697"/>
                </a:lnTo>
                <a:lnTo>
                  <a:pt x="471" y="675"/>
                </a:lnTo>
                <a:lnTo>
                  <a:pt x="472" y="655"/>
                </a:lnTo>
                <a:lnTo>
                  <a:pt x="472" y="635"/>
                </a:lnTo>
                <a:lnTo>
                  <a:pt x="472" y="615"/>
                </a:lnTo>
                <a:lnTo>
                  <a:pt x="470" y="593"/>
                </a:lnTo>
                <a:lnTo>
                  <a:pt x="468" y="573"/>
                </a:lnTo>
                <a:lnTo>
                  <a:pt x="464" y="551"/>
                </a:lnTo>
                <a:lnTo>
                  <a:pt x="462" y="541"/>
                </a:lnTo>
                <a:lnTo>
                  <a:pt x="459" y="531"/>
                </a:lnTo>
                <a:lnTo>
                  <a:pt x="457" y="521"/>
                </a:lnTo>
                <a:lnTo>
                  <a:pt x="454" y="511"/>
                </a:lnTo>
                <a:lnTo>
                  <a:pt x="447" y="491"/>
                </a:lnTo>
                <a:lnTo>
                  <a:pt x="443" y="483"/>
                </a:lnTo>
                <a:lnTo>
                  <a:pt x="439" y="473"/>
                </a:lnTo>
                <a:lnTo>
                  <a:pt x="435" y="465"/>
                </a:lnTo>
                <a:lnTo>
                  <a:pt x="430" y="457"/>
                </a:lnTo>
                <a:lnTo>
                  <a:pt x="420" y="441"/>
                </a:lnTo>
                <a:lnTo>
                  <a:pt x="414" y="433"/>
                </a:lnTo>
                <a:lnTo>
                  <a:pt x="408" y="427"/>
                </a:lnTo>
                <a:lnTo>
                  <a:pt x="402" y="421"/>
                </a:lnTo>
                <a:lnTo>
                  <a:pt x="396" y="415"/>
                </a:lnTo>
                <a:lnTo>
                  <a:pt x="389" y="409"/>
                </a:lnTo>
                <a:lnTo>
                  <a:pt x="382" y="405"/>
                </a:lnTo>
                <a:lnTo>
                  <a:pt x="375" y="401"/>
                </a:lnTo>
                <a:lnTo>
                  <a:pt x="367" y="397"/>
                </a:lnTo>
                <a:lnTo>
                  <a:pt x="359" y="395"/>
                </a:lnTo>
                <a:lnTo>
                  <a:pt x="351" y="393"/>
                </a:lnTo>
                <a:lnTo>
                  <a:pt x="333" y="391"/>
                </a:lnTo>
                <a:lnTo>
                  <a:pt x="239" y="391"/>
                </a:lnTo>
                <a:close/>
                <a:moveTo>
                  <a:pt x="1780" y="395"/>
                </a:moveTo>
                <a:lnTo>
                  <a:pt x="1776" y="403"/>
                </a:lnTo>
                <a:lnTo>
                  <a:pt x="1772" y="411"/>
                </a:lnTo>
                <a:lnTo>
                  <a:pt x="1763" y="423"/>
                </a:lnTo>
                <a:lnTo>
                  <a:pt x="1754" y="433"/>
                </a:lnTo>
                <a:lnTo>
                  <a:pt x="1743" y="443"/>
                </a:lnTo>
                <a:lnTo>
                  <a:pt x="1814" y="788"/>
                </a:lnTo>
                <a:lnTo>
                  <a:pt x="1742" y="788"/>
                </a:lnTo>
                <a:lnTo>
                  <a:pt x="1683" y="465"/>
                </a:lnTo>
                <a:lnTo>
                  <a:pt x="1607" y="465"/>
                </a:lnTo>
                <a:lnTo>
                  <a:pt x="1607" y="788"/>
                </a:lnTo>
                <a:lnTo>
                  <a:pt x="1543" y="788"/>
                </a:lnTo>
                <a:lnTo>
                  <a:pt x="1543" y="18"/>
                </a:lnTo>
                <a:lnTo>
                  <a:pt x="1681" y="18"/>
                </a:lnTo>
                <a:lnTo>
                  <a:pt x="1696" y="18"/>
                </a:lnTo>
                <a:lnTo>
                  <a:pt x="1703" y="20"/>
                </a:lnTo>
                <a:lnTo>
                  <a:pt x="1710" y="22"/>
                </a:lnTo>
                <a:lnTo>
                  <a:pt x="1722" y="26"/>
                </a:lnTo>
                <a:lnTo>
                  <a:pt x="1734" y="32"/>
                </a:lnTo>
                <a:lnTo>
                  <a:pt x="1745" y="40"/>
                </a:lnTo>
                <a:lnTo>
                  <a:pt x="1755" y="50"/>
                </a:lnTo>
                <a:lnTo>
                  <a:pt x="1765" y="62"/>
                </a:lnTo>
                <a:lnTo>
                  <a:pt x="1769" y="68"/>
                </a:lnTo>
                <a:lnTo>
                  <a:pt x="1773" y="76"/>
                </a:lnTo>
                <a:lnTo>
                  <a:pt x="1781" y="92"/>
                </a:lnTo>
                <a:lnTo>
                  <a:pt x="1788" y="108"/>
                </a:lnTo>
                <a:lnTo>
                  <a:pt x="1791" y="118"/>
                </a:lnTo>
                <a:lnTo>
                  <a:pt x="1794" y="126"/>
                </a:lnTo>
                <a:lnTo>
                  <a:pt x="1799" y="146"/>
                </a:lnTo>
                <a:lnTo>
                  <a:pt x="1803" y="168"/>
                </a:lnTo>
                <a:lnTo>
                  <a:pt x="1805" y="178"/>
                </a:lnTo>
                <a:lnTo>
                  <a:pt x="1806" y="190"/>
                </a:lnTo>
                <a:lnTo>
                  <a:pt x="1807" y="200"/>
                </a:lnTo>
                <a:lnTo>
                  <a:pt x="1808" y="212"/>
                </a:lnTo>
                <a:lnTo>
                  <a:pt x="1808" y="224"/>
                </a:lnTo>
                <a:lnTo>
                  <a:pt x="1808" y="236"/>
                </a:lnTo>
                <a:lnTo>
                  <a:pt x="1808" y="263"/>
                </a:lnTo>
                <a:lnTo>
                  <a:pt x="1807" y="275"/>
                </a:lnTo>
                <a:lnTo>
                  <a:pt x="1806" y="287"/>
                </a:lnTo>
                <a:lnTo>
                  <a:pt x="1805" y="299"/>
                </a:lnTo>
                <a:lnTo>
                  <a:pt x="1804" y="309"/>
                </a:lnTo>
                <a:lnTo>
                  <a:pt x="1801" y="331"/>
                </a:lnTo>
                <a:lnTo>
                  <a:pt x="1797" y="349"/>
                </a:lnTo>
                <a:lnTo>
                  <a:pt x="1792" y="367"/>
                </a:lnTo>
                <a:lnTo>
                  <a:pt x="1786" y="381"/>
                </a:lnTo>
                <a:lnTo>
                  <a:pt x="1780" y="395"/>
                </a:lnTo>
                <a:close/>
                <a:moveTo>
                  <a:pt x="1678" y="122"/>
                </a:moveTo>
                <a:lnTo>
                  <a:pt x="1607" y="122"/>
                </a:lnTo>
                <a:lnTo>
                  <a:pt x="1607" y="365"/>
                </a:lnTo>
                <a:lnTo>
                  <a:pt x="1678" y="365"/>
                </a:lnTo>
                <a:lnTo>
                  <a:pt x="1686" y="363"/>
                </a:lnTo>
                <a:lnTo>
                  <a:pt x="1694" y="361"/>
                </a:lnTo>
                <a:lnTo>
                  <a:pt x="1700" y="359"/>
                </a:lnTo>
                <a:lnTo>
                  <a:pt x="1707" y="355"/>
                </a:lnTo>
                <a:lnTo>
                  <a:pt x="1712" y="351"/>
                </a:lnTo>
                <a:lnTo>
                  <a:pt x="1717" y="345"/>
                </a:lnTo>
                <a:lnTo>
                  <a:pt x="1722" y="339"/>
                </a:lnTo>
                <a:lnTo>
                  <a:pt x="1726" y="331"/>
                </a:lnTo>
                <a:lnTo>
                  <a:pt x="1730" y="323"/>
                </a:lnTo>
                <a:lnTo>
                  <a:pt x="1733" y="313"/>
                </a:lnTo>
                <a:lnTo>
                  <a:pt x="1736" y="303"/>
                </a:lnTo>
                <a:lnTo>
                  <a:pt x="1738" y="293"/>
                </a:lnTo>
                <a:lnTo>
                  <a:pt x="1740" y="281"/>
                </a:lnTo>
                <a:lnTo>
                  <a:pt x="1741" y="269"/>
                </a:lnTo>
                <a:lnTo>
                  <a:pt x="1742" y="257"/>
                </a:lnTo>
                <a:lnTo>
                  <a:pt x="1742" y="244"/>
                </a:lnTo>
                <a:lnTo>
                  <a:pt x="1742" y="230"/>
                </a:lnTo>
                <a:lnTo>
                  <a:pt x="1742" y="218"/>
                </a:lnTo>
                <a:lnTo>
                  <a:pt x="1740" y="206"/>
                </a:lnTo>
                <a:lnTo>
                  <a:pt x="1739" y="194"/>
                </a:lnTo>
                <a:lnTo>
                  <a:pt x="1737" y="184"/>
                </a:lnTo>
                <a:lnTo>
                  <a:pt x="1734" y="174"/>
                </a:lnTo>
                <a:lnTo>
                  <a:pt x="1731" y="164"/>
                </a:lnTo>
                <a:lnTo>
                  <a:pt x="1728" y="156"/>
                </a:lnTo>
                <a:lnTo>
                  <a:pt x="1723" y="148"/>
                </a:lnTo>
                <a:lnTo>
                  <a:pt x="1719" y="142"/>
                </a:lnTo>
                <a:lnTo>
                  <a:pt x="1713" y="136"/>
                </a:lnTo>
                <a:lnTo>
                  <a:pt x="1708" y="132"/>
                </a:lnTo>
                <a:lnTo>
                  <a:pt x="1701" y="128"/>
                </a:lnTo>
                <a:lnTo>
                  <a:pt x="1694" y="124"/>
                </a:lnTo>
                <a:lnTo>
                  <a:pt x="1686" y="122"/>
                </a:lnTo>
                <a:lnTo>
                  <a:pt x="1678" y="122"/>
                </a:lnTo>
                <a:close/>
                <a:moveTo>
                  <a:pt x="2090" y="788"/>
                </a:moveTo>
                <a:lnTo>
                  <a:pt x="2069" y="635"/>
                </a:lnTo>
                <a:lnTo>
                  <a:pt x="1942" y="635"/>
                </a:lnTo>
                <a:lnTo>
                  <a:pt x="1921" y="788"/>
                </a:lnTo>
                <a:lnTo>
                  <a:pt x="1854" y="788"/>
                </a:lnTo>
                <a:lnTo>
                  <a:pt x="1975" y="18"/>
                </a:lnTo>
                <a:lnTo>
                  <a:pt x="2037" y="18"/>
                </a:lnTo>
                <a:lnTo>
                  <a:pt x="2160" y="788"/>
                </a:lnTo>
                <a:lnTo>
                  <a:pt x="2090" y="788"/>
                </a:lnTo>
                <a:close/>
                <a:moveTo>
                  <a:pt x="2026" y="323"/>
                </a:moveTo>
                <a:lnTo>
                  <a:pt x="2015" y="250"/>
                </a:lnTo>
                <a:lnTo>
                  <a:pt x="2010" y="210"/>
                </a:lnTo>
                <a:lnTo>
                  <a:pt x="2006" y="170"/>
                </a:lnTo>
                <a:lnTo>
                  <a:pt x="2001" y="210"/>
                </a:lnTo>
                <a:lnTo>
                  <a:pt x="1996" y="250"/>
                </a:lnTo>
                <a:lnTo>
                  <a:pt x="1986" y="325"/>
                </a:lnTo>
                <a:lnTo>
                  <a:pt x="1957" y="529"/>
                </a:lnTo>
                <a:lnTo>
                  <a:pt x="2053" y="529"/>
                </a:lnTo>
                <a:lnTo>
                  <a:pt x="2026" y="323"/>
                </a:lnTo>
                <a:close/>
                <a:moveTo>
                  <a:pt x="2419" y="788"/>
                </a:moveTo>
                <a:lnTo>
                  <a:pt x="2323" y="431"/>
                </a:lnTo>
                <a:lnTo>
                  <a:pt x="2285" y="527"/>
                </a:lnTo>
                <a:lnTo>
                  <a:pt x="2285" y="788"/>
                </a:lnTo>
                <a:lnTo>
                  <a:pt x="2220" y="788"/>
                </a:lnTo>
                <a:lnTo>
                  <a:pt x="2220" y="18"/>
                </a:lnTo>
                <a:lnTo>
                  <a:pt x="2285" y="18"/>
                </a:lnTo>
                <a:lnTo>
                  <a:pt x="2285" y="347"/>
                </a:lnTo>
                <a:lnTo>
                  <a:pt x="2410" y="18"/>
                </a:lnTo>
                <a:lnTo>
                  <a:pt x="2492" y="18"/>
                </a:lnTo>
                <a:lnTo>
                  <a:pt x="2363" y="333"/>
                </a:lnTo>
                <a:lnTo>
                  <a:pt x="2498" y="788"/>
                </a:lnTo>
                <a:lnTo>
                  <a:pt x="2419" y="788"/>
                </a:lnTo>
                <a:close/>
                <a:moveTo>
                  <a:pt x="2558" y="788"/>
                </a:moveTo>
                <a:lnTo>
                  <a:pt x="2558" y="18"/>
                </a:lnTo>
                <a:lnTo>
                  <a:pt x="2786" y="18"/>
                </a:lnTo>
                <a:lnTo>
                  <a:pt x="2786" y="126"/>
                </a:lnTo>
                <a:lnTo>
                  <a:pt x="2623" y="126"/>
                </a:lnTo>
                <a:lnTo>
                  <a:pt x="2623" y="341"/>
                </a:lnTo>
                <a:lnTo>
                  <a:pt x="2756" y="341"/>
                </a:lnTo>
                <a:lnTo>
                  <a:pt x="2756" y="445"/>
                </a:lnTo>
                <a:lnTo>
                  <a:pt x="2623" y="445"/>
                </a:lnTo>
                <a:lnTo>
                  <a:pt x="2623" y="683"/>
                </a:lnTo>
                <a:lnTo>
                  <a:pt x="2786" y="683"/>
                </a:lnTo>
                <a:lnTo>
                  <a:pt x="2786" y="788"/>
                </a:lnTo>
                <a:lnTo>
                  <a:pt x="2558" y="788"/>
                </a:lnTo>
                <a:close/>
                <a:moveTo>
                  <a:pt x="2939" y="18"/>
                </a:moveTo>
                <a:lnTo>
                  <a:pt x="3030" y="439"/>
                </a:lnTo>
                <a:lnTo>
                  <a:pt x="3038" y="477"/>
                </a:lnTo>
                <a:lnTo>
                  <a:pt x="3042" y="495"/>
                </a:lnTo>
                <a:lnTo>
                  <a:pt x="3046" y="515"/>
                </a:lnTo>
                <a:lnTo>
                  <a:pt x="3053" y="553"/>
                </a:lnTo>
                <a:lnTo>
                  <a:pt x="3060" y="595"/>
                </a:lnTo>
                <a:lnTo>
                  <a:pt x="3060" y="509"/>
                </a:lnTo>
                <a:lnTo>
                  <a:pt x="3059" y="421"/>
                </a:lnTo>
                <a:lnTo>
                  <a:pt x="3059" y="18"/>
                </a:lnTo>
                <a:lnTo>
                  <a:pt x="3124" y="18"/>
                </a:lnTo>
                <a:lnTo>
                  <a:pt x="3124" y="788"/>
                </a:lnTo>
                <a:lnTo>
                  <a:pt x="3046" y="788"/>
                </a:lnTo>
                <a:lnTo>
                  <a:pt x="2954" y="369"/>
                </a:lnTo>
                <a:lnTo>
                  <a:pt x="2946" y="331"/>
                </a:lnTo>
                <a:lnTo>
                  <a:pt x="2938" y="293"/>
                </a:lnTo>
                <a:lnTo>
                  <a:pt x="2931" y="255"/>
                </a:lnTo>
                <a:lnTo>
                  <a:pt x="2923" y="214"/>
                </a:lnTo>
                <a:lnTo>
                  <a:pt x="2924" y="389"/>
                </a:lnTo>
                <a:lnTo>
                  <a:pt x="2924" y="790"/>
                </a:lnTo>
                <a:lnTo>
                  <a:pt x="2859" y="790"/>
                </a:lnTo>
                <a:lnTo>
                  <a:pt x="2859" y="18"/>
                </a:lnTo>
                <a:lnTo>
                  <a:pt x="2939" y="18"/>
                </a:lnTo>
                <a:close/>
                <a:moveTo>
                  <a:pt x="3306" y="18"/>
                </a:moveTo>
                <a:lnTo>
                  <a:pt x="3396" y="425"/>
                </a:lnTo>
                <a:lnTo>
                  <a:pt x="3404" y="463"/>
                </a:lnTo>
                <a:lnTo>
                  <a:pt x="3408" y="481"/>
                </a:lnTo>
                <a:lnTo>
                  <a:pt x="3412" y="501"/>
                </a:lnTo>
                <a:lnTo>
                  <a:pt x="3419" y="539"/>
                </a:lnTo>
                <a:lnTo>
                  <a:pt x="3426" y="581"/>
                </a:lnTo>
                <a:lnTo>
                  <a:pt x="3426" y="495"/>
                </a:lnTo>
                <a:lnTo>
                  <a:pt x="3426" y="407"/>
                </a:lnTo>
                <a:lnTo>
                  <a:pt x="3426" y="18"/>
                </a:lnTo>
                <a:lnTo>
                  <a:pt x="3491" y="18"/>
                </a:lnTo>
                <a:lnTo>
                  <a:pt x="3491" y="788"/>
                </a:lnTo>
                <a:lnTo>
                  <a:pt x="3412" y="788"/>
                </a:lnTo>
                <a:lnTo>
                  <a:pt x="3320" y="383"/>
                </a:lnTo>
                <a:lnTo>
                  <a:pt x="3312" y="345"/>
                </a:lnTo>
                <a:lnTo>
                  <a:pt x="3305" y="307"/>
                </a:lnTo>
                <a:lnTo>
                  <a:pt x="3297" y="269"/>
                </a:lnTo>
                <a:lnTo>
                  <a:pt x="3290" y="228"/>
                </a:lnTo>
                <a:lnTo>
                  <a:pt x="3290" y="403"/>
                </a:lnTo>
                <a:lnTo>
                  <a:pt x="3290" y="788"/>
                </a:lnTo>
                <a:lnTo>
                  <a:pt x="3226" y="788"/>
                </a:lnTo>
                <a:lnTo>
                  <a:pt x="3226" y="18"/>
                </a:lnTo>
                <a:lnTo>
                  <a:pt x="3306" y="18"/>
                </a:lnTo>
                <a:close/>
                <a:moveTo>
                  <a:pt x="3618" y="735"/>
                </a:moveTo>
                <a:lnTo>
                  <a:pt x="3611" y="719"/>
                </a:lnTo>
                <a:lnTo>
                  <a:pt x="3605" y="701"/>
                </a:lnTo>
                <a:lnTo>
                  <a:pt x="3599" y="681"/>
                </a:lnTo>
                <a:lnTo>
                  <a:pt x="3597" y="669"/>
                </a:lnTo>
                <a:lnTo>
                  <a:pt x="3595" y="659"/>
                </a:lnTo>
                <a:lnTo>
                  <a:pt x="3591" y="635"/>
                </a:lnTo>
                <a:lnTo>
                  <a:pt x="3589" y="609"/>
                </a:lnTo>
                <a:lnTo>
                  <a:pt x="3588" y="595"/>
                </a:lnTo>
                <a:lnTo>
                  <a:pt x="3587" y="581"/>
                </a:lnTo>
                <a:lnTo>
                  <a:pt x="3587" y="549"/>
                </a:lnTo>
                <a:lnTo>
                  <a:pt x="3587" y="18"/>
                </a:lnTo>
                <a:lnTo>
                  <a:pt x="3652" y="18"/>
                </a:lnTo>
                <a:lnTo>
                  <a:pt x="3652" y="543"/>
                </a:lnTo>
                <a:lnTo>
                  <a:pt x="3652" y="563"/>
                </a:lnTo>
                <a:lnTo>
                  <a:pt x="3652" y="581"/>
                </a:lnTo>
                <a:lnTo>
                  <a:pt x="3653" y="597"/>
                </a:lnTo>
                <a:lnTo>
                  <a:pt x="3655" y="611"/>
                </a:lnTo>
                <a:lnTo>
                  <a:pt x="3657" y="625"/>
                </a:lnTo>
                <a:lnTo>
                  <a:pt x="3659" y="637"/>
                </a:lnTo>
                <a:lnTo>
                  <a:pt x="3662" y="649"/>
                </a:lnTo>
                <a:lnTo>
                  <a:pt x="3665" y="659"/>
                </a:lnTo>
                <a:lnTo>
                  <a:pt x="3669" y="667"/>
                </a:lnTo>
                <a:lnTo>
                  <a:pt x="3674" y="675"/>
                </a:lnTo>
                <a:lnTo>
                  <a:pt x="3679" y="683"/>
                </a:lnTo>
                <a:lnTo>
                  <a:pt x="3685" y="689"/>
                </a:lnTo>
                <a:lnTo>
                  <a:pt x="3688" y="691"/>
                </a:lnTo>
                <a:lnTo>
                  <a:pt x="3692" y="693"/>
                </a:lnTo>
                <a:lnTo>
                  <a:pt x="3699" y="697"/>
                </a:lnTo>
                <a:lnTo>
                  <a:pt x="3706" y="699"/>
                </a:lnTo>
                <a:lnTo>
                  <a:pt x="3715" y="699"/>
                </a:lnTo>
                <a:lnTo>
                  <a:pt x="3723" y="699"/>
                </a:lnTo>
                <a:lnTo>
                  <a:pt x="3731" y="697"/>
                </a:lnTo>
                <a:lnTo>
                  <a:pt x="3738" y="693"/>
                </a:lnTo>
                <a:lnTo>
                  <a:pt x="3744" y="689"/>
                </a:lnTo>
                <a:lnTo>
                  <a:pt x="3750" y="683"/>
                </a:lnTo>
                <a:lnTo>
                  <a:pt x="3755" y="675"/>
                </a:lnTo>
                <a:lnTo>
                  <a:pt x="3760" y="667"/>
                </a:lnTo>
                <a:lnTo>
                  <a:pt x="3764" y="659"/>
                </a:lnTo>
                <a:lnTo>
                  <a:pt x="3768" y="649"/>
                </a:lnTo>
                <a:lnTo>
                  <a:pt x="3770" y="637"/>
                </a:lnTo>
                <a:lnTo>
                  <a:pt x="3773" y="625"/>
                </a:lnTo>
                <a:lnTo>
                  <a:pt x="3775" y="613"/>
                </a:lnTo>
                <a:lnTo>
                  <a:pt x="3776" y="597"/>
                </a:lnTo>
                <a:lnTo>
                  <a:pt x="3777" y="581"/>
                </a:lnTo>
                <a:lnTo>
                  <a:pt x="3778" y="563"/>
                </a:lnTo>
                <a:lnTo>
                  <a:pt x="3778" y="543"/>
                </a:lnTo>
                <a:lnTo>
                  <a:pt x="3778" y="18"/>
                </a:lnTo>
                <a:lnTo>
                  <a:pt x="3843" y="18"/>
                </a:lnTo>
                <a:lnTo>
                  <a:pt x="3843" y="549"/>
                </a:lnTo>
                <a:lnTo>
                  <a:pt x="3843" y="581"/>
                </a:lnTo>
                <a:lnTo>
                  <a:pt x="3842" y="595"/>
                </a:lnTo>
                <a:lnTo>
                  <a:pt x="3841" y="609"/>
                </a:lnTo>
                <a:lnTo>
                  <a:pt x="3838" y="635"/>
                </a:lnTo>
                <a:lnTo>
                  <a:pt x="3835" y="659"/>
                </a:lnTo>
                <a:lnTo>
                  <a:pt x="3833" y="669"/>
                </a:lnTo>
                <a:lnTo>
                  <a:pt x="3830" y="681"/>
                </a:lnTo>
                <a:lnTo>
                  <a:pt x="3825" y="701"/>
                </a:lnTo>
                <a:lnTo>
                  <a:pt x="3822" y="709"/>
                </a:lnTo>
                <a:lnTo>
                  <a:pt x="3819" y="719"/>
                </a:lnTo>
                <a:lnTo>
                  <a:pt x="3815" y="727"/>
                </a:lnTo>
                <a:lnTo>
                  <a:pt x="3812" y="735"/>
                </a:lnTo>
                <a:lnTo>
                  <a:pt x="3807" y="744"/>
                </a:lnTo>
                <a:lnTo>
                  <a:pt x="3802" y="752"/>
                </a:lnTo>
                <a:lnTo>
                  <a:pt x="3792" y="766"/>
                </a:lnTo>
                <a:lnTo>
                  <a:pt x="3781" y="778"/>
                </a:lnTo>
                <a:lnTo>
                  <a:pt x="3775" y="784"/>
                </a:lnTo>
                <a:lnTo>
                  <a:pt x="3769" y="788"/>
                </a:lnTo>
                <a:lnTo>
                  <a:pt x="3757" y="796"/>
                </a:lnTo>
                <a:lnTo>
                  <a:pt x="3750" y="800"/>
                </a:lnTo>
                <a:lnTo>
                  <a:pt x="3743" y="802"/>
                </a:lnTo>
                <a:lnTo>
                  <a:pt x="3729" y="806"/>
                </a:lnTo>
                <a:lnTo>
                  <a:pt x="3722" y="806"/>
                </a:lnTo>
                <a:lnTo>
                  <a:pt x="3715" y="806"/>
                </a:lnTo>
                <a:lnTo>
                  <a:pt x="3700" y="806"/>
                </a:lnTo>
                <a:lnTo>
                  <a:pt x="3686" y="802"/>
                </a:lnTo>
                <a:lnTo>
                  <a:pt x="3679" y="800"/>
                </a:lnTo>
                <a:lnTo>
                  <a:pt x="3673" y="796"/>
                </a:lnTo>
                <a:lnTo>
                  <a:pt x="3660" y="788"/>
                </a:lnTo>
                <a:lnTo>
                  <a:pt x="3648" y="778"/>
                </a:lnTo>
                <a:lnTo>
                  <a:pt x="3637" y="766"/>
                </a:lnTo>
                <a:lnTo>
                  <a:pt x="3627" y="750"/>
                </a:lnTo>
                <a:lnTo>
                  <a:pt x="3623" y="742"/>
                </a:lnTo>
                <a:lnTo>
                  <a:pt x="3618" y="735"/>
                </a:lnTo>
                <a:close/>
                <a:moveTo>
                  <a:pt x="4052" y="806"/>
                </a:moveTo>
                <a:lnTo>
                  <a:pt x="4036" y="806"/>
                </a:lnTo>
                <a:lnTo>
                  <a:pt x="4020" y="802"/>
                </a:lnTo>
                <a:lnTo>
                  <a:pt x="4006" y="796"/>
                </a:lnTo>
                <a:lnTo>
                  <a:pt x="4000" y="792"/>
                </a:lnTo>
                <a:lnTo>
                  <a:pt x="3993" y="788"/>
                </a:lnTo>
                <a:lnTo>
                  <a:pt x="3981" y="780"/>
                </a:lnTo>
                <a:lnTo>
                  <a:pt x="3975" y="774"/>
                </a:lnTo>
                <a:lnTo>
                  <a:pt x="3970" y="768"/>
                </a:lnTo>
                <a:lnTo>
                  <a:pt x="3960" y="756"/>
                </a:lnTo>
                <a:lnTo>
                  <a:pt x="3956" y="748"/>
                </a:lnTo>
                <a:lnTo>
                  <a:pt x="3951" y="740"/>
                </a:lnTo>
                <a:lnTo>
                  <a:pt x="3947" y="733"/>
                </a:lnTo>
                <a:lnTo>
                  <a:pt x="3943" y="725"/>
                </a:lnTo>
                <a:lnTo>
                  <a:pt x="3939" y="717"/>
                </a:lnTo>
                <a:lnTo>
                  <a:pt x="3936" y="707"/>
                </a:lnTo>
                <a:lnTo>
                  <a:pt x="3930" y="687"/>
                </a:lnTo>
                <a:lnTo>
                  <a:pt x="3926" y="667"/>
                </a:lnTo>
                <a:lnTo>
                  <a:pt x="3924" y="657"/>
                </a:lnTo>
                <a:lnTo>
                  <a:pt x="3922" y="645"/>
                </a:lnTo>
                <a:lnTo>
                  <a:pt x="3919" y="623"/>
                </a:lnTo>
                <a:lnTo>
                  <a:pt x="3918" y="599"/>
                </a:lnTo>
                <a:lnTo>
                  <a:pt x="3917" y="585"/>
                </a:lnTo>
                <a:lnTo>
                  <a:pt x="3917" y="573"/>
                </a:lnTo>
                <a:lnTo>
                  <a:pt x="3980" y="545"/>
                </a:lnTo>
                <a:lnTo>
                  <a:pt x="3981" y="567"/>
                </a:lnTo>
                <a:lnTo>
                  <a:pt x="3982" y="587"/>
                </a:lnTo>
                <a:lnTo>
                  <a:pt x="3984" y="603"/>
                </a:lnTo>
                <a:lnTo>
                  <a:pt x="3986" y="619"/>
                </a:lnTo>
                <a:lnTo>
                  <a:pt x="3988" y="627"/>
                </a:lnTo>
                <a:lnTo>
                  <a:pt x="3989" y="635"/>
                </a:lnTo>
                <a:lnTo>
                  <a:pt x="3993" y="647"/>
                </a:lnTo>
                <a:lnTo>
                  <a:pt x="3997" y="659"/>
                </a:lnTo>
                <a:lnTo>
                  <a:pt x="4001" y="667"/>
                </a:lnTo>
                <a:lnTo>
                  <a:pt x="4006" y="677"/>
                </a:lnTo>
                <a:lnTo>
                  <a:pt x="4012" y="683"/>
                </a:lnTo>
                <a:lnTo>
                  <a:pt x="4018" y="689"/>
                </a:lnTo>
                <a:lnTo>
                  <a:pt x="4025" y="693"/>
                </a:lnTo>
                <a:lnTo>
                  <a:pt x="4032" y="697"/>
                </a:lnTo>
                <a:lnTo>
                  <a:pt x="4039" y="699"/>
                </a:lnTo>
                <a:lnTo>
                  <a:pt x="4047" y="701"/>
                </a:lnTo>
                <a:lnTo>
                  <a:pt x="4056" y="701"/>
                </a:lnTo>
                <a:lnTo>
                  <a:pt x="4063" y="701"/>
                </a:lnTo>
                <a:lnTo>
                  <a:pt x="4070" y="699"/>
                </a:lnTo>
                <a:lnTo>
                  <a:pt x="4077" y="697"/>
                </a:lnTo>
                <a:lnTo>
                  <a:pt x="4083" y="695"/>
                </a:lnTo>
                <a:lnTo>
                  <a:pt x="4089" y="691"/>
                </a:lnTo>
                <a:lnTo>
                  <a:pt x="4095" y="685"/>
                </a:lnTo>
                <a:lnTo>
                  <a:pt x="4100" y="679"/>
                </a:lnTo>
                <a:lnTo>
                  <a:pt x="4105" y="673"/>
                </a:lnTo>
                <a:lnTo>
                  <a:pt x="4109" y="665"/>
                </a:lnTo>
                <a:lnTo>
                  <a:pt x="4113" y="657"/>
                </a:lnTo>
                <a:lnTo>
                  <a:pt x="4116" y="649"/>
                </a:lnTo>
                <a:lnTo>
                  <a:pt x="4119" y="639"/>
                </a:lnTo>
                <a:lnTo>
                  <a:pt x="4121" y="627"/>
                </a:lnTo>
                <a:lnTo>
                  <a:pt x="4122" y="623"/>
                </a:lnTo>
                <a:lnTo>
                  <a:pt x="4123" y="617"/>
                </a:lnTo>
                <a:lnTo>
                  <a:pt x="4124" y="605"/>
                </a:lnTo>
                <a:lnTo>
                  <a:pt x="4124" y="591"/>
                </a:lnTo>
                <a:lnTo>
                  <a:pt x="4124" y="581"/>
                </a:lnTo>
                <a:lnTo>
                  <a:pt x="4123" y="571"/>
                </a:lnTo>
                <a:lnTo>
                  <a:pt x="4122" y="563"/>
                </a:lnTo>
                <a:lnTo>
                  <a:pt x="4121" y="553"/>
                </a:lnTo>
                <a:lnTo>
                  <a:pt x="4119" y="545"/>
                </a:lnTo>
                <a:lnTo>
                  <a:pt x="4117" y="537"/>
                </a:lnTo>
                <a:lnTo>
                  <a:pt x="4115" y="529"/>
                </a:lnTo>
                <a:lnTo>
                  <a:pt x="4112" y="521"/>
                </a:lnTo>
                <a:lnTo>
                  <a:pt x="4104" y="505"/>
                </a:lnTo>
                <a:lnTo>
                  <a:pt x="4100" y="497"/>
                </a:lnTo>
                <a:lnTo>
                  <a:pt x="4095" y="491"/>
                </a:lnTo>
                <a:lnTo>
                  <a:pt x="4084" y="477"/>
                </a:lnTo>
                <a:lnTo>
                  <a:pt x="4071" y="465"/>
                </a:lnTo>
                <a:lnTo>
                  <a:pt x="4007" y="407"/>
                </a:lnTo>
                <a:lnTo>
                  <a:pt x="3998" y="399"/>
                </a:lnTo>
                <a:lnTo>
                  <a:pt x="3988" y="389"/>
                </a:lnTo>
                <a:lnTo>
                  <a:pt x="3972" y="369"/>
                </a:lnTo>
                <a:lnTo>
                  <a:pt x="3958" y="349"/>
                </a:lnTo>
                <a:lnTo>
                  <a:pt x="3953" y="337"/>
                </a:lnTo>
                <a:lnTo>
                  <a:pt x="3947" y="325"/>
                </a:lnTo>
                <a:lnTo>
                  <a:pt x="3942" y="313"/>
                </a:lnTo>
                <a:lnTo>
                  <a:pt x="3937" y="299"/>
                </a:lnTo>
                <a:lnTo>
                  <a:pt x="3934" y="285"/>
                </a:lnTo>
                <a:lnTo>
                  <a:pt x="3931" y="269"/>
                </a:lnTo>
                <a:lnTo>
                  <a:pt x="3929" y="253"/>
                </a:lnTo>
                <a:lnTo>
                  <a:pt x="3928" y="246"/>
                </a:lnTo>
                <a:lnTo>
                  <a:pt x="3927" y="238"/>
                </a:lnTo>
                <a:lnTo>
                  <a:pt x="3927" y="220"/>
                </a:lnTo>
                <a:lnTo>
                  <a:pt x="3926" y="200"/>
                </a:lnTo>
                <a:lnTo>
                  <a:pt x="3926" y="188"/>
                </a:lnTo>
                <a:lnTo>
                  <a:pt x="3927" y="176"/>
                </a:lnTo>
                <a:lnTo>
                  <a:pt x="3928" y="164"/>
                </a:lnTo>
                <a:lnTo>
                  <a:pt x="3929" y="152"/>
                </a:lnTo>
                <a:lnTo>
                  <a:pt x="3930" y="142"/>
                </a:lnTo>
                <a:lnTo>
                  <a:pt x="3932" y="132"/>
                </a:lnTo>
                <a:lnTo>
                  <a:pt x="3936" y="112"/>
                </a:lnTo>
                <a:lnTo>
                  <a:pt x="3939" y="102"/>
                </a:lnTo>
                <a:lnTo>
                  <a:pt x="3942" y="94"/>
                </a:lnTo>
                <a:lnTo>
                  <a:pt x="3949" y="78"/>
                </a:lnTo>
                <a:lnTo>
                  <a:pt x="3957" y="62"/>
                </a:lnTo>
                <a:lnTo>
                  <a:pt x="3961" y="56"/>
                </a:lnTo>
                <a:lnTo>
                  <a:pt x="3965" y="50"/>
                </a:lnTo>
                <a:lnTo>
                  <a:pt x="3974" y="38"/>
                </a:lnTo>
                <a:lnTo>
                  <a:pt x="3984" y="28"/>
                </a:lnTo>
                <a:lnTo>
                  <a:pt x="3994" y="20"/>
                </a:lnTo>
                <a:lnTo>
                  <a:pt x="4005" y="12"/>
                </a:lnTo>
                <a:lnTo>
                  <a:pt x="4017" y="6"/>
                </a:lnTo>
                <a:lnTo>
                  <a:pt x="4029" y="4"/>
                </a:lnTo>
                <a:lnTo>
                  <a:pt x="4042" y="0"/>
                </a:lnTo>
                <a:lnTo>
                  <a:pt x="4055" y="0"/>
                </a:lnTo>
                <a:lnTo>
                  <a:pt x="4070" y="2"/>
                </a:lnTo>
                <a:lnTo>
                  <a:pt x="4085" y="4"/>
                </a:lnTo>
                <a:lnTo>
                  <a:pt x="4098" y="10"/>
                </a:lnTo>
                <a:lnTo>
                  <a:pt x="4104" y="14"/>
                </a:lnTo>
                <a:lnTo>
                  <a:pt x="4110" y="18"/>
                </a:lnTo>
                <a:lnTo>
                  <a:pt x="4122" y="26"/>
                </a:lnTo>
                <a:lnTo>
                  <a:pt x="4132" y="38"/>
                </a:lnTo>
                <a:lnTo>
                  <a:pt x="4141" y="50"/>
                </a:lnTo>
                <a:lnTo>
                  <a:pt x="4149" y="64"/>
                </a:lnTo>
                <a:lnTo>
                  <a:pt x="4153" y="72"/>
                </a:lnTo>
                <a:lnTo>
                  <a:pt x="4156" y="78"/>
                </a:lnTo>
                <a:lnTo>
                  <a:pt x="4159" y="86"/>
                </a:lnTo>
                <a:lnTo>
                  <a:pt x="4162" y="94"/>
                </a:lnTo>
                <a:lnTo>
                  <a:pt x="4167" y="112"/>
                </a:lnTo>
                <a:lnTo>
                  <a:pt x="4172" y="128"/>
                </a:lnTo>
                <a:lnTo>
                  <a:pt x="4175" y="146"/>
                </a:lnTo>
                <a:lnTo>
                  <a:pt x="4177" y="166"/>
                </a:lnTo>
                <a:lnTo>
                  <a:pt x="4179" y="184"/>
                </a:lnTo>
                <a:lnTo>
                  <a:pt x="4179" y="202"/>
                </a:lnTo>
                <a:lnTo>
                  <a:pt x="4117" y="228"/>
                </a:lnTo>
                <a:lnTo>
                  <a:pt x="4117" y="212"/>
                </a:lnTo>
                <a:lnTo>
                  <a:pt x="4115" y="198"/>
                </a:lnTo>
                <a:lnTo>
                  <a:pt x="4114" y="186"/>
                </a:lnTo>
                <a:lnTo>
                  <a:pt x="4112" y="172"/>
                </a:lnTo>
                <a:lnTo>
                  <a:pt x="4109" y="162"/>
                </a:lnTo>
                <a:lnTo>
                  <a:pt x="4106" y="152"/>
                </a:lnTo>
                <a:lnTo>
                  <a:pt x="4103" y="142"/>
                </a:lnTo>
                <a:lnTo>
                  <a:pt x="4099" y="136"/>
                </a:lnTo>
                <a:lnTo>
                  <a:pt x="4095" y="128"/>
                </a:lnTo>
                <a:lnTo>
                  <a:pt x="4090" y="122"/>
                </a:lnTo>
                <a:lnTo>
                  <a:pt x="4085" y="118"/>
                </a:lnTo>
                <a:lnTo>
                  <a:pt x="4079" y="114"/>
                </a:lnTo>
                <a:lnTo>
                  <a:pt x="4073" y="110"/>
                </a:lnTo>
                <a:lnTo>
                  <a:pt x="4067" y="108"/>
                </a:lnTo>
                <a:lnTo>
                  <a:pt x="4060" y="108"/>
                </a:lnTo>
                <a:lnTo>
                  <a:pt x="4052" y="106"/>
                </a:lnTo>
                <a:lnTo>
                  <a:pt x="4040" y="108"/>
                </a:lnTo>
                <a:lnTo>
                  <a:pt x="4028" y="112"/>
                </a:lnTo>
                <a:lnTo>
                  <a:pt x="4023" y="116"/>
                </a:lnTo>
                <a:lnTo>
                  <a:pt x="4018" y="120"/>
                </a:lnTo>
                <a:lnTo>
                  <a:pt x="4013" y="124"/>
                </a:lnTo>
                <a:lnTo>
                  <a:pt x="4009" y="128"/>
                </a:lnTo>
                <a:lnTo>
                  <a:pt x="4005" y="134"/>
                </a:lnTo>
                <a:lnTo>
                  <a:pt x="4002" y="140"/>
                </a:lnTo>
                <a:lnTo>
                  <a:pt x="3999" y="148"/>
                </a:lnTo>
                <a:lnTo>
                  <a:pt x="3996" y="156"/>
                </a:lnTo>
                <a:lnTo>
                  <a:pt x="3994" y="164"/>
                </a:lnTo>
                <a:lnTo>
                  <a:pt x="3993" y="174"/>
                </a:lnTo>
                <a:lnTo>
                  <a:pt x="3992" y="184"/>
                </a:lnTo>
                <a:lnTo>
                  <a:pt x="3992" y="194"/>
                </a:lnTo>
                <a:lnTo>
                  <a:pt x="3992" y="204"/>
                </a:lnTo>
                <a:lnTo>
                  <a:pt x="3992" y="214"/>
                </a:lnTo>
                <a:lnTo>
                  <a:pt x="3993" y="224"/>
                </a:lnTo>
                <a:lnTo>
                  <a:pt x="3994" y="232"/>
                </a:lnTo>
                <a:lnTo>
                  <a:pt x="3996" y="240"/>
                </a:lnTo>
                <a:lnTo>
                  <a:pt x="3998" y="248"/>
                </a:lnTo>
                <a:lnTo>
                  <a:pt x="4001" y="255"/>
                </a:lnTo>
                <a:lnTo>
                  <a:pt x="4003" y="261"/>
                </a:lnTo>
                <a:lnTo>
                  <a:pt x="4007" y="267"/>
                </a:lnTo>
                <a:lnTo>
                  <a:pt x="4010" y="273"/>
                </a:lnTo>
                <a:lnTo>
                  <a:pt x="4019" y="285"/>
                </a:lnTo>
                <a:lnTo>
                  <a:pt x="4029" y="297"/>
                </a:lnTo>
                <a:lnTo>
                  <a:pt x="4041" y="309"/>
                </a:lnTo>
                <a:lnTo>
                  <a:pt x="4103" y="363"/>
                </a:lnTo>
                <a:lnTo>
                  <a:pt x="4113" y="373"/>
                </a:lnTo>
                <a:lnTo>
                  <a:pt x="4123" y="383"/>
                </a:lnTo>
                <a:lnTo>
                  <a:pt x="4133" y="393"/>
                </a:lnTo>
                <a:lnTo>
                  <a:pt x="4141" y="405"/>
                </a:lnTo>
                <a:lnTo>
                  <a:pt x="4149" y="417"/>
                </a:lnTo>
                <a:lnTo>
                  <a:pt x="4156" y="427"/>
                </a:lnTo>
                <a:lnTo>
                  <a:pt x="4162" y="441"/>
                </a:lnTo>
                <a:lnTo>
                  <a:pt x="4168" y="453"/>
                </a:lnTo>
                <a:lnTo>
                  <a:pt x="4173" y="467"/>
                </a:lnTo>
                <a:lnTo>
                  <a:pt x="4177" y="481"/>
                </a:lnTo>
                <a:lnTo>
                  <a:pt x="4181" y="495"/>
                </a:lnTo>
                <a:lnTo>
                  <a:pt x="4184" y="511"/>
                </a:lnTo>
                <a:lnTo>
                  <a:pt x="4186" y="527"/>
                </a:lnTo>
                <a:lnTo>
                  <a:pt x="4187" y="537"/>
                </a:lnTo>
                <a:lnTo>
                  <a:pt x="4187" y="545"/>
                </a:lnTo>
                <a:lnTo>
                  <a:pt x="4188" y="563"/>
                </a:lnTo>
                <a:lnTo>
                  <a:pt x="4189" y="583"/>
                </a:lnTo>
                <a:lnTo>
                  <a:pt x="4188" y="609"/>
                </a:lnTo>
                <a:lnTo>
                  <a:pt x="4186" y="633"/>
                </a:lnTo>
                <a:lnTo>
                  <a:pt x="4185" y="645"/>
                </a:lnTo>
                <a:lnTo>
                  <a:pt x="4183" y="655"/>
                </a:lnTo>
                <a:lnTo>
                  <a:pt x="4181" y="667"/>
                </a:lnTo>
                <a:lnTo>
                  <a:pt x="4179" y="677"/>
                </a:lnTo>
                <a:lnTo>
                  <a:pt x="4177" y="687"/>
                </a:lnTo>
                <a:lnTo>
                  <a:pt x="4174" y="697"/>
                </a:lnTo>
                <a:lnTo>
                  <a:pt x="4167" y="715"/>
                </a:lnTo>
                <a:lnTo>
                  <a:pt x="4164" y="723"/>
                </a:lnTo>
                <a:lnTo>
                  <a:pt x="4160" y="733"/>
                </a:lnTo>
                <a:lnTo>
                  <a:pt x="4152" y="746"/>
                </a:lnTo>
                <a:lnTo>
                  <a:pt x="4147" y="754"/>
                </a:lnTo>
                <a:lnTo>
                  <a:pt x="4142" y="760"/>
                </a:lnTo>
                <a:lnTo>
                  <a:pt x="4137" y="766"/>
                </a:lnTo>
                <a:lnTo>
                  <a:pt x="4132" y="772"/>
                </a:lnTo>
                <a:lnTo>
                  <a:pt x="4121" y="782"/>
                </a:lnTo>
                <a:lnTo>
                  <a:pt x="4109" y="790"/>
                </a:lnTo>
                <a:lnTo>
                  <a:pt x="4096" y="798"/>
                </a:lnTo>
                <a:lnTo>
                  <a:pt x="4082" y="802"/>
                </a:lnTo>
                <a:lnTo>
                  <a:pt x="4075" y="804"/>
                </a:lnTo>
                <a:lnTo>
                  <a:pt x="4068" y="804"/>
                </a:lnTo>
                <a:lnTo>
                  <a:pt x="4052" y="806"/>
                </a:lnTo>
                <a:close/>
                <a:moveTo>
                  <a:pt x="1669" y="1273"/>
                </a:moveTo>
                <a:lnTo>
                  <a:pt x="1669" y="1936"/>
                </a:lnTo>
                <a:lnTo>
                  <a:pt x="1604" y="1936"/>
                </a:lnTo>
                <a:lnTo>
                  <a:pt x="1604" y="1273"/>
                </a:lnTo>
                <a:lnTo>
                  <a:pt x="1506" y="1273"/>
                </a:lnTo>
                <a:lnTo>
                  <a:pt x="1506" y="1166"/>
                </a:lnTo>
                <a:lnTo>
                  <a:pt x="1767" y="1166"/>
                </a:lnTo>
                <a:lnTo>
                  <a:pt x="1767" y="1273"/>
                </a:lnTo>
                <a:lnTo>
                  <a:pt x="1669" y="1273"/>
                </a:lnTo>
                <a:close/>
                <a:moveTo>
                  <a:pt x="1832" y="1936"/>
                </a:moveTo>
                <a:lnTo>
                  <a:pt x="1832" y="1166"/>
                </a:lnTo>
                <a:lnTo>
                  <a:pt x="2060" y="1166"/>
                </a:lnTo>
                <a:lnTo>
                  <a:pt x="2060" y="1273"/>
                </a:lnTo>
                <a:lnTo>
                  <a:pt x="1897" y="1273"/>
                </a:lnTo>
                <a:lnTo>
                  <a:pt x="1897" y="1489"/>
                </a:lnTo>
                <a:lnTo>
                  <a:pt x="2030" y="1489"/>
                </a:lnTo>
                <a:lnTo>
                  <a:pt x="2030" y="1593"/>
                </a:lnTo>
                <a:lnTo>
                  <a:pt x="1897" y="1593"/>
                </a:lnTo>
                <a:lnTo>
                  <a:pt x="1897" y="1828"/>
                </a:lnTo>
                <a:lnTo>
                  <a:pt x="2060" y="1828"/>
                </a:lnTo>
                <a:lnTo>
                  <a:pt x="2060" y="1936"/>
                </a:lnTo>
                <a:lnTo>
                  <a:pt x="1832" y="1936"/>
                </a:lnTo>
                <a:close/>
                <a:moveTo>
                  <a:pt x="2260" y="1954"/>
                </a:moveTo>
                <a:lnTo>
                  <a:pt x="2251" y="1954"/>
                </a:lnTo>
                <a:lnTo>
                  <a:pt x="2242" y="1952"/>
                </a:lnTo>
                <a:lnTo>
                  <a:pt x="2234" y="1950"/>
                </a:lnTo>
                <a:lnTo>
                  <a:pt x="2226" y="1948"/>
                </a:lnTo>
                <a:lnTo>
                  <a:pt x="2218" y="1944"/>
                </a:lnTo>
                <a:lnTo>
                  <a:pt x="2211" y="1938"/>
                </a:lnTo>
                <a:lnTo>
                  <a:pt x="2204" y="1932"/>
                </a:lnTo>
                <a:lnTo>
                  <a:pt x="2197" y="1926"/>
                </a:lnTo>
                <a:lnTo>
                  <a:pt x="2190" y="1920"/>
                </a:lnTo>
                <a:lnTo>
                  <a:pt x="2184" y="1912"/>
                </a:lnTo>
                <a:lnTo>
                  <a:pt x="2178" y="1902"/>
                </a:lnTo>
                <a:lnTo>
                  <a:pt x="2172" y="1892"/>
                </a:lnTo>
                <a:lnTo>
                  <a:pt x="2166" y="1882"/>
                </a:lnTo>
                <a:lnTo>
                  <a:pt x="2161" y="1872"/>
                </a:lnTo>
                <a:lnTo>
                  <a:pt x="2156" y="1860"/>
                </a:lnTo>
                <a:lnTo>
                  <a:pt x="2151" y="1846"/>
                </a:lnTo>
                <a:lnTo>
                  <a:pt x="2147" y="1834"/>
                </a:lnTo>
                <a:lnTo>
                  <a:pt x="2143" y="1820"/>
                </a:lnTo>
                <a:lnTo>
                  <a:pt x="2139" y="1804"/>
                </a:lnTo>
                <a:lnTo>
                  <a:pt x="2135" y="1788"/>
                </a:lnTo>
                <a:lnTo>
                  <a:pt x="2132" y="1772"/>
                </a:lnTo>
                <a:lnTo>
                  <a:pt x="2129" y="1756"/>
                </a:lnTo>
                <a:lnTo>
                  <a:pt x="2126" y="1738"/>
                </a:lnTo>
                <a:lnTo>
                  <a:pt x="2124" y="1720"/>
                </a:lnTo>
                <a:lnTo>
                  <a:pt x="2121" y="1701"/>
                </a:lnTo>
                <a:lnTo>
                  <a:pt x="2120" y="1681"/>
                </a:lnTo>
                <a:lnTo>
                  <a:pt x="2118" y="1661"/>
                </a:lnTo>
                <a:lnTo>
                  <a:pt x="2117" y="1641"/>
                </a:lnTo>
                <a:lnTo>
                  <a:pt x="2115" y="1597"/>
                </a:lnTo>
                <a:lnTo>
                  <a:pt x="2114" y="1575"/>
                </a:lnTo>
                <a:lnTo>
                  <a:pt x="2114" y="1551"/>
                </a:lnTo>
                <a:lnTo>
                  <a:pt x="2115" y="1505"/>
                </a:lnTo>
                <a:lnTo>
                  <a:pt x="2117" y="1461"/>
                </a:lnTo>
                <a:lnTo>
                  <a:pt x="2118" y="1441"/>
                </a:lnTo>
                <a:lnTo>
                  <a:pt x="2120" y="1421"/>
                </a:lnTo>
                <a:lnTo>
                  <a:pt x="2124" y="1383"/>
                </a:lnTo>
                <a:lnTo>
                  <a:pt x="2126" y="1363"/>
                </a:lnTo>
                <a:lnTo>
                  <a:pt x="2129" y="1347"/>
                </a:lnTo>
                <a:lnTo>
                  <a:pt x="2135" y="1313"/>
                </a:lnTo>
                <a:lnTo>
                  <a:pt x="2139" y="1297"/>
                </a:lnTo>
                <a:lnTo>
                  <a:pt x="2143" y="1283"/>
                </a:lnTo>
                <a:lnTo>
                  <a:pt x="2147" y="1269"/>
                </a:lnTo>
                <a:lnTo>
                  <a:pt x="2151" y="1255"/>
                </a:lnTo>
                <a:lnTo>
                  <a:pt x="2156" y="1243"/>
                </a:lnTo>
                <a:lnTo>
                  <a:pt x="2161" y="1231"/>
                </a:lnTo>
                <a:lnTo>
                  <a:pt x="2166" y="1220"/>
                </a:lnTo>
                <a:lnTo>
                  <a:pt x="2172" y="1210"/>
                </a:lnTo>
                <a:lnTo>
                  <a:pt x="2178" y="1200"/>
                </a:lnTo>
                <a:lnTo>
                  <a:pt x="2184" y="1192"/>
                </a:lnTo>
                <a:lnTo>
                  <a:pt x="2197" y="1176"/>
                </a:lnTo>
                <a:lnTo>
                  <a:pt x="2204" y="1170"/>
                </a:lnTo>
                <a:lnTo>
                  <a:pt x="2211" y="1164"/>
                </a:lnTo>
                <a:lnTo>
                  <a:pt x="2218" y="1160"/>
                </a:lnTo>
                <a:lnTo>
                  <a:pt x="2226" y="1156"/>
                </a:lnTo>
                <a:lnTo>
                  <a:pt x="2234" y="1152"/>
                </a:lnTo>
                <a:lnTo>
                  <a:pt x="2242" y="1150"/>
                </a:lnTo>
                <a:lnTo>
                  <a:pt x="2251" y="1148"/>
                </a:lnTo>
                <a:lnTo>
                  <a:pt x="2260" y="1148"/>
                </a:lnTo>
                <a:lnTo>
                  <a:pt x="2268" y="1148"/>
                </a:lnTo>
                <a:lnTo>
                  <a:pt x="2277" y="1150"/>
                </a:lnTo>
                <a:lnTo>
                  <a:pt x="2285" y="1152"/>
                </a:lnTo>
                <a:lnTo>
                  <a:pt x="2293" y="1156"/>
                </a:lnTo>
                <a:lnTo>
                  <a:pt x="2301" y="1160"/>
                </a:lnTo>
                <a:lnTo>
                  <a:pt x="2308" y="1164"/>
                </a:lnTo>
                <a:lnTo>
                  <a:pt x="2316" y="1170"/>
                </a:lnTo>
                <a:lnTo>
                  <a:pt x="2323" y="1176"/>
                </a:lnTo>
                <a:lnTo>
                  <a:pt x="2329" y="1184"/>
                </a:lnTo>
                <a:lnTo>
                  <a:pt x="2336" y="1192"/>
                </a:lnTo>
                <a:lnTo>
                  <a:pt x="2342" y="1200"/>
                </a:lnTo>
                <a:lnTo>
                  <a:pt x="2348" y="1210"/>
                </a:lnTo>
                <a:lnTo>
                  <a:pt x="2353" y="1220"/>
                </a:lnTo>
                <a:lnTo>
                  <a:pt x="2359" y="1229"/>
                </a:lnTo>
                <a:lnTo>
                  <a:pt x="2364" y="1241"/>
                </a:lnTo>
                <a:lnTo>
                  <a:pt x="2368" y="1255"/>
                </a:lnTo>
                <a:lnTo>
                  <a:pt x="2377" y="1283"/>
                </a:lnTo>
                <a:lnTo>
                  <a:pt x="2381" y="1297"/>
                </a:lnTo>
                <a:lnTo>
                  <a:pt x="2385" y="1313"/>
                </a:lnTo>
                <a:lnTo>
                  <a:pt x="2391" y="1345"/>
                </a:lnTo>
                <a:lnTo>
                  <a:pt x="2394" y="1363"/>
                </a:lnTo>
                <a:lnTo>
                  <a:pt x="2396" y="1381"/>
                </a:lnTo>
                <a:lnTo>
                  <a:pt x="2398" y="1401"/>
                </a:lnTo>
                <a:lnTo>
                  <a:pt x="2400" y="1421"/>
                </a:lnTo>
                <a:lnTo>
                  <a:pt x="2402" y="1441"/>
                </a:lnTo>
                <a:lnTo>
                  <a:pt x="2403" y="1461"/>
                </a:lnTo>
                <a:lnTo>
                  <a:pt x="2404" y="1483"/>
                </a:lnTo>
                <a:lnTo>
                  <a:pt x="2405" y="1505"/>
                </a:lnTo>
                <a:lnTo>
                  <a:pt x="2405" y="1527"/>
                </a:lnTo>
                <a:lnTo>
                  <a:pt x="2406" y="1551"/>
                </a:lnTo>
                <a:lnTo>
                  <a:pt x="2405" y="1597"/>
                </a:lnTo>
                <a:lnTo>
                  <a:pt x="2403" y="1641"/>
                </a:lnTo>
                <a:lnTo>
                  <a:pt x="2402" y="1663"/>
                </a:lnTo>
                <a:lnTo>
                  <a:pt x="2400" y="1683"/>
                </a:lnTo>
                <a:lnTo>
                  <a:pt x="2396" y="1720"/>
                </a:lnTo>
                <a:lnTo>
                  <a:pt x="2394" y="1738"/>
                </a:lnTo>
                <a:lnTo>
                  <a:pt x="2391" y="1756"/>
                </a:lnTo>
                <a:lnTo>
                  <a:pt x="2388" y="1772"/>
                </a:lnTo>
                <a:lnTo>
                  <a:pt x="2385" y="1790"/>
                </a:lnTo>
                <a:lnTo>
                  <a:pt x="2381" y="1804"/>
                </a:lnTo>
                <a:lnTo>
                  <a:pt x="2377" y="1820"/>
                </a:lnTo>
                <a:lnTo>
                  <a:pt x="2373" y="1834"/>
                </a:lnTo>
                <a:lnTo>
                  <a:pt x="2368" y="1846"/>
                </a:lnTo>
                <a:lnTo>
                  <a:pt x="2364" y="1860"/>
                </a:lnTo>
                <a:lnTo>
                  <a:pt x="2359" y="1872"/>
                </a:lnTo>
                <a:lnTo>
                  <a:pt x="2353" y="1882"/>
                </a:lnTo>
                <a:lnTo>
                  <a:pt x="2348" y="1894"/>
                </a:lnTo>
                <a:lnTo>
                  <a:pt x="2342" y="1902"/>
                </a:lnTo>
                <a:lnTo>
                  <a:pt x="2336" y="1912"/>
                </a:lnTo>
                <a:lnTo>
                  <a:pt x="2329" y="1920"/>
                </a:lnTo>
                <a:lnTo>
                  <a:pt x="2323" y="1926"/>
                </a:lnTo>
                <a:lnTo>
                  <a:pt x="2316" y="1934"/>
                </a:lnTo>
                <a:lnTo>
                  <a:pt x="2308" y="1938"/>
                </a:lnTo>
                <a:lnTo>
                  <a:pt x="2301" y="1944"/>
                </a:lnTo>
                <a:lnTo>
                  <a:pt x="2293" y="1948"/>
                </a:lnTo>
                <a:lnTo>
                  <a:pt x="2285" y="1950"/>
                </a:lnTo>
                <a:lnTo>
                  <a:pt x="2277" y="1952"/>
                </a:lnTo>
                <a:lnTo>
                  <a:pt x="2268" y="1954"/>
                </a:lnTo>
                <a:lnTo>
                  <a:pt x="2260" y="1954"/>
                </a:lnTo>
                <a:close/>
                <a:moveTo>
                  <a:pt x="2260" y="1257"/>
                </a:moveTo>
                <a:lnTo>
                  <a:pt x="2251" y="1257"/>
                </a:lnTo>
                <a:lnTo>
                  <a:pt x="2246" y="1259"/>
                </a:lnTo>
                <a:lnTo>
                  <a:pt x="2242" y="1259"/>
                </a:lnTo>
                <a:lnTo>
                  <a:pt x="2234" y="1265"/>
                </a:lnTo>
                <a:lnTo>
                  <a:pt x="2227" y="1271"/>
                </a:lnTo>
                <a:lnTo>
                  <a:pt x="2223" y="1275"/>
                </a:lnTo>
                <a:lnTo>
                  <a:pt x="2220" y="1281"/>
                </a:lnTo>
                <a:lnTo>
                  <a:pt x="2216" y="1287"/>
                </a:lnTo>
                <a:lnTo>
                  <a:pt x="2213" y="1293"/>
                </a:lnTo>
                <a:lnTo>
                  <a:pt x="2210" y="1299"/>
                </a:lnTo>
                <a:lnTo>
                  <a:pt x="2207" y="1307"/>
                </a:lnTo>
                <a:lnTo>
                  <a:pt x="2201" y="1323"/>
                </a:lnTo>
                <a:lnTo>
                  <a:pt x="2199" y="1331"/>
                </a:lnTo>
                <a:lnTo>
                  <a:pt x="2196" y="1341"/>
                </a:lnTo>
                <a:lnTo>
                  <a:pt x="2192" y="1363"/>
                </a:lnTo>
                <a:lnTo>
                  <a:pt x="2188" y="1387"/>
                </a:lnTo>
                <a:lnTo>
                  <a:pt x="2187" y="1399"/>
                </a:lnTo>
                <a:lnTo>
                  <a:pt x="2185" y="1413"/>
                </a:lnTo>
                <a:lnTo>
                  <a:pt x="2183" y="1443"/>
                </a:lnTo>
                <a:lnTo>
                  <a:pt x="2181" y="1477"/>
                </a:lnTo>
                <a:lnTo>
                  <a:pt x="2180" y="1513"/>
                </a:lnTo>
                <a:lnTo>
                  <a:pt x="2180" y="1551"/>
                </a:lnTo>
                <a:lnTo>
                  <a:pt x="2180" y="1591"/>
                </a:lnTo>
                <a:lnTo>
                  <a:pt x="2181" y="1627"/>
                </a:lnTo>
                <a:lnTo>
                  <a:pt x="2183" y="1659"/>
                </a:lnTo>
                <a:lnTo>
                  <a:pt x="2185" y="1689"/>
                </a:lnTo>
                <a:lnTo>
                  <a:pt x="2188" y="1714"/>
                </a:lnTo>
                <a:lnTo>
                  <a:pt x="2192" y="1738"/>
                </a:lnTo>
                <a:lnTo>
                  <a:pt x="2196" y="1760"/>
                </a:lnTo>
                <a:lnTo>
                  <a:pt x="2201" y="1780"/>
                </a:lnTo>
                <a:lnTo>
                  <a:pt x="2207" y="1796"/>
                </a:lnTo>
                <a:lnTo>
                  <a:pt x="2213" y="1810"/>
                </a:lnTo>
                <a:lnTo>
                  <a:pt x="2220" y="1820"/>
                </a:lnTo>
                <a:lnTo>
                  <a:pt x="2227" y="1830"/>
                </a:lnTo>
                <a:lnTo>
                  <a:pt x="2234" y="1836"/>
                </a:lnTo>
                <a:lnTo>
                  <a:pt x="2242" y="1842"/>
                </a:lnTo>
                <a:lnTo>
                  <a:pt x="2251" y="1844"/>
                </a:lnTo>
                <a:lnTo>
                  <a:pt x="2260" y="1846"/>
                </a:lnTo>
                <a:lnTo>
                  <a:pt x="2269" y="1844"/>
                </a:lnTo>
                <a:lnTo>
                  <a:pt x="2273" y="1844"/>
                </a:lnTo>
                <a:lnTo>
                  <a:pt x="2277" y="1842"/>
                </a:lnTo>
                <a:lnTo>
                  <a:pt x="2285" y="1836"/>
                </a:lnTo>
                <a:lnTo>
                  <a:pt x="2293" y="1830"/>
                </a:lnTo>
                <a:lnTo>
                  <a:pt x="2296" y="1826"/>
                </a:lnTo>
                <a:lnTo>
                  <a:pt x="2300" y="1820"/>
                </a:lnTo>
                <a:lnTo>
                  <a:pt x="2306" y="1808"/>
                </a:lnTo>
                <a:lnTo>
                  <a:pt x="2309" y="1802"/>
                </a:lnTo>
                <a:lnTo>
                  <a:pt x="2312" y="1796"/>
                </a:lnTo>
                <a:lnTo>
                  <a:pt x="2318" y="1778"/>
                </a:lnTo>
                <a:lnTo>
                  <a:pt x="2320" y="1770"/>
                </a:lnTo>
                <a:lnTo>
                  <a:pt x="2323" y="1760"/>
                </a:lnTo>
                <a:lnTo>
                  <a:pt x="2327" y="1738"/>
                </a:lnTo>
                <a:lnTo>
                  <a:pt x="2331" y="1714"/>
                </a:lnTo>
                <a:lnTo>
                  <a:pt x="2332" y="1703"/>
                </a:lnTo>
                <a:lnTo>
                  <a:pt x="2334" y="1689"/>
                </a:lnTo>
                <a:lnTo>
                  <a:pt x="2336" y="1659"/>
                </a:lnTo>
                <a:lnTo>
                  <a:pt x="2338" y="1625"/>
                </a:lnTo>
                <a:lnTo>
                  <a:pt x="2339" y="1591"/>
                </a:lnTo>
                <a:lnTo>
                  <a:pt x="2340" y="1551"/>
                </a:lnTo>
                <a:lnTo>
                  <a:pt x="2339" y="1513"/>
                </a:lnTo>
                <a:lnTo>
                  <a:pt x="2338" y="1477"/>
                </a:lnTo>
                <a:lnTo>
                  <a:pt x="2336" y="1443"/>
                </a:lnTo>
                <a:lnTo>
                  <a:pt x="2334" y="1415"/>
                </a:lnTo>
                <a:lnTo>
                  <a:pt x="2331" y="1387"/>
                </a:lnTo>
                <a:lnTo>
                  <a:pt x="2327" y="1363"/>
                </a:lnTo>
                <a:lnTo>
                  <a:pt x="2323" y="1341"/>
                </a:lnTo>
                <a:lnTo>
                  <a:pt x="2318" y="1323"/>
                </a:lnTo>
                <a:lnTo>
                  <a:pt x="2312" y="1307"/>
                </a:lnTo>
                <a:lnTo>
                  <a:pt x="2306" y="1293"/>
                </a:lnTo>
                <a:lnTo>
                  <a:pt x="2300" y="1281"/>
                </a:lnTo>
                <a:lnTo>
                  <a:pt x="2293" y="1271"/>
                </a:lnTo>
                <a:lnTo>
                  <a:pt x="2285" y="1265"/>
                </a:lnTo>
                <a:lnTo>
                  <a:pt x="2277" y="1259"/>
                </a:lnTo>
                <a:lnTo>
                  <a:pt x="2273" y="1259"/>
                </a:lnTo>
                <a:lnTo>
                  <a:pt x="2269" y="1257"/>
                </a:lnTo>
                <a:lnTo>
                  <a:pt x="2260" y="1257"/>
                </a:lnTo>
                <a:close/>
                <a:moveTo>
                  <a:pt x="2485" y="1936"/>
                </a:moveTo>
                <a:lnTo>
                  <a:pt x="2485" y="1166"/>
                </a:lnTo>
                <a:lnTo>
                  <a:pt x="2549" y="1166"/>
                </a:lnTo>
                <a:lnTo>
                  <a:pt x="2549" y="1828"/>
                </a:lnTo>
                <a:lnTo>
                  <a:pt x="2709" y="1828"/>
                </a:lnTo>
                <a:lnTo>
                  <a:pt x="2709" y="1936"/>
                </a:lnTo>
                <a:lnTo>
                  <a:pt x="2485" y="1936"/>
                </a:lnTo>
                <a:close/>
                <a:moveTo>
                  <a:pt x="2769" y="1936"/>
                </a:moveTo>
                <a:lnTo>
                  <a:pt x="2769" y="1166"/>
                </a:lnTo>
                <a:lnTo>
                  <a:pt x="2835" y="1166"/>
                </a:lnTo>
                <a:lnTo>
                  <a:pt x="2835" y="1828"/>
                </a:lnTo>
                <a:lnTo>
                  <a:pt x="2994" y="1828"/>
                </a:lnTo>
                <a:lnTo>
                  <a:pt x="2994" y="1936"/>
                </a:lnTo>
                <a:lnTo>
                  <a:pt x="2769" y="1936"/>
                </a:lnTo>
                <a:close/>
                <a:moveTo>
                  <a:pt x="3055" y="1166"/>
                </a:moveTo>
                <a:lnTo>
                  <a:pt x="3120" y="1166"/>
                </a:lnTo>
                <a:lnTo>
                  <a:pt x="3120" y="1936"/>
                </a:lnTo>
                <a:lnTo>
                  <a:pt x="3055" y="1936"/>
                </a:lnTo>
                <a:lnTo>
                  <a:pt x="3055" y="1166"/>
                </a:lnTo>
                <a:close/>
                <a:moveTo>
                  <a:pt x="3337" y="1954"/>
                </a:moveTo>
                <a:lnTo>
                  <a:pt x="3321" y="1954"/>
                </a:lnTo>
                <a:lnTo>
                  <a:pt x="3305" y="1950"/>
                </a:lnTo>
                <a:lnTo>
                  <a:pt x="3291" y="1944"/>
                </a:lnTo>
                <a:lnTo>
                  <a:pt x="3284" y="1940"/>
                </a:lnTo>
                <a:lnTo>
                  <a:pt x="3278" y="1936"/>
                </a:lnTo>
                <a:lnTo>
                  <a:pt x="3266" y="1928"/>
                </a:lnTo>
                <a:lnTo>
                  <a:pt x="3260" y="1922"/>
                </a:lnTo>
                <a:lnTo>
                  <a:pt x="3255" y="1916"/>
                </a:lnTo>
                <a:lnTo>
                  <a:pt x="3245" y="1902"/>
                </a:lnTo>
                <a:lnTo>
                  <a:pt x="3241" y="1896"/>
                </a:lnTo>
                <a:lnTo>
                  <a:pt x="3236" y="1888"/>
                </a:lnTo>
                <a:lnTo>
                  <a:pt x="3232" y="1880"/>
                </a:lnTo>
                <a:lnTo>
                  <a:pt x="3229" y="1872"/>
                </a:lnTo>
                <a:lnTo>
                  <a:pt x="3225" y="1864"/>
                </a:lnTo>
                <a:lnTo>
                  <a:pt x="3222" y="1854"/>
                </a:lnTo>
                <a:lnTo>
                  <a:pt x="3216" y="1834"/>
                </a:lnTo>
                <a:lnTo>
                  <a:pt x="3211" y="1814"/>
                </a:lnTo>
                <a:lnTo>
                  <a:pt x="3210" y="1804"/>
                </a:lnTo>
                <a:lnTo>
                  <a:pt x="3208" y="1792"/>
                </a:lnTo>
                <a:lnTo>
                  <a:pt x="3205" y="1770"/>
                </a:lnTo>
                <a:lnTo>
                  <a:pt x="3203" y="1746"/>
                </a:lnTo>
                <a:lnTo>
                  <a:pt x="3203" y="1732"/>
                </a:lnTo>
                <a:lnTo>
                  <a:pt x="3203" y="1720"/>
                </a:lnTo>
                <a:lnTo>
                  <a:pt x="3265" y="1693"/>
                </a:lnTo>
                <a:lnTo>
                  <a:pt x="3266" y="1714"/>
                </a:lnTo>
                <a:lnTo>
                  <a:pt x="3267" y="1734"/>
                </a:lnTo>
                <a:lnTo>
                  <a:pt x="3269" y="1750"/>
                </a:lnTo>
                <a:lnTo>
                  <a:pt x="3271" y="1766"/>
                </a:lnTo>
                <a:lnTo>
                  <a:pt x="3273" y="1774"/>
                </a:lnTo>
                <a:lnTo>
                  <a:pt x="3274" y="1782"/>
                </a:lnTo>
                <a:lnTo>
                  <a:pt x="3278" y="1794"/>
                </a:lnTo>
                <a:lnTo>
                  <a:pt x="3282" y="1804"/>
                </a:lnTo>
                <a:lnTo>
                  <a:pt x="3286" y="1814"/>
                </a:lnTo>
                <a:lnTo>
                  <a:pt x="3291" y="1824"/>
                </a:lnTo>
                <a:lnTo>
                  <a:pt x="3297" y="1830"/>
                </a:lnTo>
                <a:lnTo>
                  <a:pt x="3303" y="1836"/>
                </a:lnTo>
                <a:lnTo>
                  <a:pt x="3310" y="1840"/>
                </a:lnTo>
                <a:lnTo>
                  <a:pt x="3317" y="1844"/>
                </a:lnTo>
                <a:lnTo>
                  <a:pt x="3324" y="1846"/>
                </a:lnTo>
                <a:lnTo>
                  <a:pt x="3332" y="1848"/>
                </a:lnTo>
                <a:lnTo>
                  <a:pt x="3341" y="1848"/>
                </a:lnTo>
                <a:lnTo>
                  <a:pt x="3348" y="1848"/>
                </a:lnTo>
                <a:lnTo>
                  <a:pt x="3355" y="1846"/>
                </a:lnTo>
                <a:lnTo>
                  <a:pt x="3362" y="1844"/>
                </a:lnTo>
                <a:lnTo>
                  <a:pt x="3368" y="1842"/>
                </a:lnTo>
                <a:lnTo>
                  <a:pt x="3374" y="1838"/>
                </a:lnTo>
                <a:lnTo>
                  <a:pt x="3380" y="1832"/>
                </a:lnTo>
                <a:lnTo>
                  <a:pt x="3385" y="1826"/>
                </a:lnTo>
                <a:lnTo>
                  <a:pt x="3390" y="1820"/>
                </a:lnTo>
                <a:lnTo>
                  <a:pt x="3394" y="1812"/>
                </a:lnTo>
                <a:lnTo>
                  <a:pt x="3398" y="1804"/>
                </a:lnTo>
                <a:lnTo>
                  <a:pt x="3401" y="1796"/>
                </a:lnTo>
                <a:lnTo>
                  <a:pt x="3404" y="1786"/>
                </a:lnTo>
                <a:lnTo>
                  <a:pt x="3406" y="1774"/>
                </a:lnTo>
                <a:lnTo>
                  <a:pt x="3407" y="1770"/>
                </a:lnTo>
                <a:lnTo>
                  <a:pt x="3408" y="1764"/>
                </a:lnTo>
                <a:lnTo>
                  <a:pt x="3409" y="1752"/>
                </a:lnTo>
                <a:lnTo>
                  <a:pt x="3409" y="1738"/>
                </a:lnTo>
                <a:lnTo>
                  <a:pt x="3409" y="1728"/>
                </a:lnTo>
                <a:lnTo>
                  <a:pt x="3408" y="1718"/>
                </a:lnTo>
                <a:lnTo>
                  <a:pt x="3407" y="1711"/>
                </a:lnTo>
                <a:lnTo>
                  <a:pt x="3406" y="1701"/>
                </a:lnTo>
                <a:lnTo>
                  <a:pt x="3404" y="1693"/>
                </a:lnTo>
                <a:lnTo>
                  <a:pt x="3402" y="1685"/>
                </a:lnTo>
                <a:lnTo>
                  <a:pt x="3400" y="1677"/>
                </a:lnTo>
                <a:lnTo>
                  <a:pt x="3396" y="1669"/>
                </a:lnTo>
                <a:lnTo>
                  <a:pt x="3389" y="1653"/>
                </a:lnTo>
                <a:lnTo>
                  <a:pt x="3385" y="1645"/>
                </a:lnTo>
                <a:lnTo>
                  <a:pt x="3380" y="1639"/>
                </a:lnTo>
                <a:lnTo>
                  <a:pt x="3369" y="1625"/>
                </a:lnTo>
                <a:lnTo>
                  <a:pt x="3356" y="1613"/>
                </a:lnTo>
                <a:lnTo>
                  <a:pt x="3292" y="1555"/>
                </a:lnTo>
                <a:lnTo>
                  <a:pt x="3282" y="1547"/>
                </a:lnTo>
                <a:lnTo>
                  <a:pt x="3273" y="1537"/>
                </a:lnTo>
                <a:lnTo>
                  <a:pt x="3257" y="1517"/>
                </a:lnTo>
                <a:lnTo>
                  <a:pt x="3243" y="1497"/>
                </a:lnTo>
                <a:lnTo>
                  <a:pt x="3237" y="1485"/>
                </a:lnTo>
                <a:lnTo>
                  <a:pt x="3232" y="1473"/>
                </a:lnTo>
                <a:lnTo>
                  <a:pt x="3227" y="1461"/>
                </a:lnTo>
                <a:lnTo>
                  <a:pt x="3223" y="1447"/>
                </a:lnTo>
                <a:lnTo>
                  <a:pt x="3220" y="1433"/>
                </a:lnTo>
                <a:lnTo>
                  <a:pt x="3217" y="1417"/>
                </a:lnTo>
                <a:lnTo>
                  <a:pt x="3215" y="1401"/>
                </a:lnTo>
                <a:lnTo>
                  <a:pt x="3214" y="1393"/>
                </a:lnTo>
                <a:lnTo>
                  <a:pt x="3213" y="1385"/>
                </a:lnTo>
                <a:lnTo>
                  <a:pt x="3212" y="1367"/>
                </a:lnTo>
                <a:lnTo>
                  <a:pt x="3212" y="1347"/>
                </a:lnTo>
                <a:lnTo>
                  <a:pt x="3212" y="1335"/>
                </a:lnTo>
                <a:lnTo>
                  <a:pt x="3213" y="1323"/>
                </a:lnTo>
                <a:lnTo>
                  <a:pt x="3214" y="1311"/>
                </a:lnTo>
                <a:lnTo>
                  <a:pt x="3215" y="1299"/>
                </a:lnTo>
                <a:lnTo>
                  <a:pt x="3216" y="1289"/>
                </a:lnTo>
                <a:lnTo>
                  <a:pt x="3218" y="1279"/>
                </a:lnTo>
                <a:lnTo>
                  <a:pt x="3222" y="1259"/>
                </a:lnTo>
                <a:lnTo>
                  <a:pt x="3225" y="1249"/>
                </a:lnTo>
                <a:lnTo>
                  <a:pt x="3228" y="1241"/>
                </a:lnTo>
                <a:lnTo>
                  <a:pt x="3234" y="1225"/>
                </a:lnTo>
                <a:lnTo>
                  <a:pt x="3241" y="1210"/>
                </a:lnTo>
                <a:lnTo>
                  <a:pt x="3245" y="1204"/>
                </a:lnTo>
                <a:lnTo>
                  <a:pt x="3250" y="1198"/>
                </a:lnTo>
                <a:lnTo>
                  <a:pt x="3259" y="1186"/>
                </a:lnTo>
                <a:lnTo>
                  <a:pt x="3269" y="1176"/>
                </a:lnTo>
                <a:lnTo>
                  <a:pt x="3279" y="1166"/>
                </a:lnTo>
                <a:lnTo>
                  <a:pt x="3290" y="1160"/>
                </a:lnTo>
                <a:lnTo>
                  <a:pt x="3302" y="1154"/>
                </a:lnTo>
                <a:lnTo>
                  <a:pt x="3314" y="1150"/>
                </a:lnTo>
                <a:lnTo>
                  <a:pt x="3327" y="1148"/>
                </a:lnTo>
                <a:lnTo>
                  <a:pt x="3340" y="1148"/>
                </a:lnTo>
                <a:lnTo>
                  <a:pt x="3355" y="1150"/>
                </a:lnTo>
                <a:lnTo>
                  <a:pt x="3370" y="1152"/>
                </a:lnTo>
                <a:lnTo>
                  <a:pt x="3383" y="1158"/>
                </a:lnTo>
                <a:lnTo>
                  <a:pt x="3389" y="1162"/>
                </a:lnTo>
                <a:lnTo>
                  <a:pt x="3395" y="1166"/>
                </a:lnTo>
                <a:lnTo>
                  <a:pt x="3407" y="1174"/>
                </a:lnTo>
                <a:lnTo>
                  <a:pt x="3417" y="1186"/>
                </a:lnTo>
                <a:lnTo>
                  <a:pt x="3426" y="1198"/>
                </a:lnTo>
                <a:lnTo>
                  <a:pt x="3434" y="1212"/>
                </a:lnTo>
                <a:lnTo>
                  <a:pt x="3438" y="1218"/>
                </a:lnTo>
                <a:lnTo>
                  <a:pt x="3441" y="1225"/>
                </a:lnTo>
                <a:lnTo>
                  <a:pt x="3444" y="1233"/>
                </a:lnTo>
                <a:lnTo>
                  <a:pt x="3447" y="1241"/>
                </a:lnTo>
                <a:lnTo>
                  <a:pt x="3452" y="1259"/>
                </a:lnTo>
                <a:lnTo>
                  <a:pt x="3457" y="1275"/>
                </a:lnTo>
                <a:lnTo>
                  <a:pt x="3460" y="1293"/>
                </a:lnTo>
                <a:lnTo>
                  <a:pt x="3462" y="1313"/>
                </a:lnTo>
                <a:lnTo>
                  <a:pt x="3464" y="1331"/>
                </a:lnTo>
                <a:lnTo>
                  <a:pt x="3464" y="1349"/>
                </a:lnTo>
                <a:lnTo>
                  <a:pt x="3402" y="1375"/>
                </a:lnTo>
                <a:lnTo>
                  <a:pt x="3402" y="1359"/>
                </a:lnTo>
                <a:lnTo>
                  <a:pt x="3400" y="1345"/>
                </a:lnTo>
                <a:lnTo>
                  <a:pt x="3399" y="1331"/>
                </a:lnTo>
                <a:lnTo>
                  <a:pt x="3397" y="1319"/>
                </a:lnTo>
                <a:lnTo>
                  <a:pt x="3394" y="1309"/>
                </a:lnTo>
                <a:lnTo>
                  <a:pt x="3391" y="1299"/>
                </a:lnTo>
                <a:lnTo>
                  <a:pt x="3388" y="1289"/>
                </a:lnTo>
                <a:lnTo>
                  <a:pt x="3384" y="1281"/>
                </a:lnTo>
                <a:lnTo>
                  <a:pt x="3380" y="1275"/>
                </a:lnTo>
                <a:lnTo>
                  <a:pt x="3375" y="1269"/>
                </a:lnTo>
                <a:lnTo>
                  <a:pt x="3370" y="1265"/>
                </a:lnTo>
                <a:lnTo>
                  <a:pt x="3364" y="1261"/>
                </a:lnTo>
                <a:lnTo>
                  <a:pt x="3358" y="1257"/>
                </a:lnTo>
                <a:lnTo>
                  <a:pt x="3352" y="1255"/>
                </a:lnTo>
                <a:lnTo>
                  <a:pt x="3345" y="1255"/>
                </a:lnTo>
                <a:lnTo>
                  <a:pt x="3337" y="1253"/>
                </a:lnTo>
                <a:lnTo>
                  <a:pt x="3325" y="1255"/>
                </a:lnTo>
                <a:lnTo>
                  <a:pt x="3313" y="1259"/>
                </a:lnTo>
                <a:lnTo>
                  <a:pt x="3308" y="1263"/>
                </a:lnTo>
                <a:lnTo>
                  <a:pt x="3303" y="1267"/>
                </a:lnTo>
                <a:lnTo>
                  <a:pt x="3298" y="1271"/>
                </a:lnTo>
                <a:lnTo>
                  <a:pt x="3294" y="1275"/>
                </a:lnTo>
                <a:lnTo>
                  <a:pt x="3290" y="1281"/>
                </a:lnTo>
                <a:lnTo>
                  <a:pt x="3287" y="1287"/>
                </a:lnTo>
                <a:lnTo>
                  <a:pt x="3284" y="1295"/>
                </a:lnTo>
                <a:lnTo>
                  <a:pt x="3281" y="1303"/>
                </a:lnTo>
                <a:lnTo>
                  <a:pt x="3279" y="1311"/>
                </a:lnTo>
                <a:lnTo>
                  <a:pt x="3278" y="1321"/>
                </a:lnTo>
                <a:lnTo>
                  <a:pt x="3277" y="1331"/>
                </a:lnTo>
                <a:lnTo>
                  <a:pt x="3276" y="1341"/>
                </a:lnTo>
                <a:lnTo>
                  <a:pt x="3277" y="1351"/>
                </a:lnTo>
                <a:lnTo>
                  <a:pt x="3277" y="1361"/>
                </a:lnTo>
                <a:lnTo>
                  <a:pt x="3278" y="1371"/>
                </a:lnTo>
                <a:lnTo>
                  <a:pt x="3279" y="1379"/>
                </a:lnTo>
                <a:lnTo>
                  <a:pt x="3281" y="1387"/>
                </a:lnTo>
                <a:lnTo>
                  <a:pt x="3283" y="1395"/>
                </a:lnTo>
                <a:lnTo>
                  <a:pt x="3286" y="1403"/>
                </a:lnTo>
                <a:lnTo>
                  <a:pt x="3288" y="1409"/>
                </a:lnTo>
                <a:lnTo>
                  <a:pt x="3292" y="1415"/>
                </a:lnTo>
                <a:lnTo>
                  <a:pt x="3295" y="1421"/>
                </a:lnTo>
                <a:lnTo>
                  <a:pt x="3304" y="1433"/>
                </a:lnTo>
                <a:lnTo>
                  <a:pt x="3314" y="1445"/>
                </a:lnTo>
                <a:lnTo>
                  <a:pt x="3326" y="1457"/>
                </a:lnTo>
                <a:lnTo>
                  <a:pt x="3388" y="1511"/>
                </a:lnTo>
                <a:lnTo>
                  <a:pt x="3398" y="1521"/>
                </a:lnTo>
                <a:lnTo>
                  <a:pt x="3408" y="1531"/>
                </a:lnTo>
                <a:lnTo>
                  <a:pt x="3418" y="1541"/>
                </a:lnTo>
                <a:lnTo>
                  <a:pt x="3426" y="1553"/>
                </a:lnTo>
                <a:lnTo>
                  <a:pt x="3434" y="1565"/>
                </a:lnTo>
                <a:lnTo>
                  <a:pt x="3441" y="1575"/>
                </a:lnTo>
                <a:lnTo>
                  <a:pt x="3447" y="1589"/>
                </a:lnTo>
                <a:lnTo>
                  <a:pt x="3453" y="1601"/>
                </a:lnTo>
                <a:lnTo>
                  <a:pt x="3458" y="1615"/>
                </a:lnTo>
                <a:lnTo>
                  <a:pt x="3462" y="1629"/>
                </a:lnTo>
                <a:lnTo>
                  <a:pt x="3466" y="1643"/>
                </a:lnTo>
                <a:lnTo>
                  <a:pt x="3469" y="1659"/>
                </a:lnTo>
                <a:lnTo>
                  <a:pt x="3471" y="1675"/>
                </a:lnTo>
                <a:lnTo>
                  <a:pt x="3472" y="1685"/>
                </a:lnTo>
                <a:lnTo>
                  <a:pt x="3472" y="1693"/>
                </a:lnTo>
                <a:lnTo>
                  <a:pt x="3473" y="1711"/>
                </a:lnTo>
                <a:lnTo>
                  <a:pt x="3474" y="1730"/>
                </a:lnTo>
                <a:lnTo>
                  <a:pt x="3473" y="1756"/>
                </a:lnTo>
                <a:lnTo>
                  <a:pt x="3471" y="1780"/>
                </a:lnTo>
                <a:lnTo>
                  <a:pt x="3470" y="1792"/>
                </a:lnTo>
                <a:lnTo>
                  <a:pt x="3468" y="1802"/>
                </a:lnTo>
                <a:lnTo>
                  <a:pt x="3466" y="1814"/>
                </a:lnTo>
                <a:lnTo>
                  <a:pt x="3464" y="1824"/>
                </a:lnTo>
                <a:lnTo>
                  <a:pt x="3461" y="1834"/>
                </a:lnTo>
                <a:lnTo>
                  <a:pt x="3459" y="1844"/>
                </a:lnTo>
                <a:lnTo>
                  <a:pt x="3452" y="1862"/>
                </a:lnTo>
                <a:lnTo>
                  <a:pt x="3449" y="1870"/>
                </a:lnTo>
                <a:lnTo>
                  <a:pt x="3445" y="1880"/>
                </a:lnTo>
                <a:lnTo>
                  <a:pt x="3437" y="1894"/>
                </a:lnTo>
                <a:lnTo>
                  <a:pt x="3432" y="1902"/>
                </a:lnTo>
                <a:lnTo>
                  <a:pt x="3427" y="1908"/>
                </a:lnTo>
                <a:lnTo>
                  <a:pt x="3422" y="1914"/>
                </a:lnTo>
                <a:lnTo>
                  <a:pt x="3417" y="1920"/>
                </a:lnTo>
                <a:lnTo>
                  <a:pt x="3406" y="1930"/>
                </a:lnTo>
                <a:lnTo>
                  <a:pt x="3394" y="1938"/>
                </a:lnTo>
                <a:lnTo>
                  <a:pt x="3381" y="1946"/>
                </a:lnTo>
                <a:lnTo>
                  <a:pt x="3367" y="1950"/>
                </a:lnTo>
                <a:lnTo>
                  <a:pt x="3360" y="1952"/>
                </a:lnTo>
                <a:lnTo>
                  <a:pt x="3353" y="1952"/>
                </a:lnTo>
                <a:lnTo>
                  <a:pt x="3337" y="1954"/>
                </a:lnTo>
                <a:close/>
                <a:moveTo>
                  <a:pt x="3582" y="1882"/>
                </a:moveTo>
                <a:lnTo>
                  <a:pt x="3574" y="1866"/>
                </a:lnTo>
                <a:lnTo>
                  <a:pt x="3567" y="1848"/>
                </a:lnTo>
                <a:lnTo>
                  <a:pt x="3562" y="1828"/>
                </a:lnTo>
                <a:lnTo>
                  <a:pt x="3559" y="1816"/>
                </a:lnTo>
                <a:lnTo>
                  <a:pt x="3557" y="1806"/>
                </a:lnTo>
                <a:lnTo>
                  <a:pt x="3554" y="1782"/>
                </a:lnTo>
                <a:lnTo>
                  <a:pt x="3551" y="1756"/>
                </a:lnTo>
                <a:lnTo>
                  <a:pt x="3550" y="1742"/>
                </a:lnTo>
                <a:lnTo>
                  <a:pt x="3550" y="1726"/>
                </a:lnTo>
                <a:lnTo>
                  <a:pt x="3549" y="1697"/>
                </a:lnTo>
                <a:lnTo>
                  <a:pt x="3549" y="1166"/>
                </a:lnTo>
                <a:lnTo>
                  <a:pt x="3615" y="1166"/>
                </a:lnTo>
                <a:lnTo>
                  <a:pt x="3615" y="1691"/>
                </a:lnTo>
                <a:lnTo>
                  <a:pt x="3615" y="1711"/>
                </a:lnTo>
                <a:lnTo>
                  <a:pt x="3616" y="1728"/>
                </a:lnTo>
                <a:lnTo>
                  <a:pt x="3617" y="1744"/>
                </a:lnTo>
                <a:lnTo>
                  <a:pt x="3618" y="1758"/>
                </a:lnTo>
                <a:lnTo>
                  <a:pt x="3620" y="1772"/>
                </a:lnTo>
                <a:lnTo>
                  <a:pt x="3623" y="1784"/>
                </a:lnTo>
                <a:lnTo>
                  <a:pt x="3625" y="1796"/>
                </a:lnTo>
                <a:lnTo>
                  <a:pt x="3629" y="1804"/>
                </a:lnTo>
                <a:lnTo>
                  <a:pt x="3633" y="1814"/>
                </a:lnTo>
                <a:lnTo>
                  <a:pt x="3637" y="1822"/>
                </a:lnTo>
                <a:lnTo>
                  <a:pt x="3643" y="1830"/>
                </a:lnTo>
                <a:lnTo>
                  <a:pt x="3649" y="1836"/>
                </a:lnTo>
                <a:lnTo>
                  <a:pt x="3652" y="1838"/>
                </a:lnTo>
                <a:lnTo>
                  <a:pt x="3655" y="1840"/>
                </a:lnTo>
                <a:lnTo>
                  <a:pt x="3662" y="1844"/>
                </a:lnTo>
                <a:lnTo>
                  <a:pt x="3670" y="1846"/>
                </a:lnTo>
                <a:lnTo>
                  <a:pt x="3678" y="1846"/>
                </a:lnTo>
                <a:lnTo>
                  <a:pt x="3686" y="1846"/>
                </a:lnTo>
                <a:lnTo>
                  <a:pt x="3694" y="1844"/>
                </a:lnTo>
                <a:lnTo>
                  <a:pt x="3701" y="1840"/>
                </a:lnTo>
                <a:lnTo>
                  <a:pt x="3708" y="1836"/>
                </a:lnTo>
                <a:lnTo>
                  <a:pt x="3713" y="1830"/>
                </a:lnTo>
                <a:lnTo>
                  <a:pt x="3719" y="1822"/>
                </a:lnTo>
                <a:lnTo>
                  <a:pt x="3723" y="1814"/>
                </a:lnTo>
                <a:lnTo>
                  <a:pt x="3728" y="1804"/>
                </a:lnTo>
                <a:lnTo>
                  <a:pt x="3731" y="1796"/>
                </a:lnTo>
                <a:lnTo>
                  <a:pt x="3734" y="1784"/>
                </a:lnTo>
                <a:lnTo>
                  <a:pt x="3736" y="1772"/>
                </a:lnTo>
                <a:lnTo>
                  <a:pt x="3738" y="1758"/>
                </a:lnTo>
                <a:lnTo>
                  <a:pt x="3740" y="1744"/>
                </a:lnTo>
                <a:lnTo>
                  <a:pt x="3741" y="1728"/>
                </a:lnTo>
                <a:lnTo>
                  <a:pt x="3741" y="1711"/>
                </a:lnTo>
                <a:lnTo>
                  <a:pt x="3741" y="1691"/>
                </a:lnTo>
                <a:lnTo>
                  <a:pt x="3741" y="1166"/>
                </a:lnTo>
                <a:lnTo>
                  <a:pt x="3807" y="1166"/>
                </a:lnTo>
                <a:lnTo>
                  <a:pt x="3807" y="1697"/>
                </a:lnTo>
                <a:lnTo>
                  <a:pt x="3806" y="1726"/>
                </a:lnTo>
                <a:lnTo>
                  <a:pt x="3805" y="1742"/>
                </a:lnTo>
                <a:lnTo>
                  <a:pt x="3805" y="1756"/>
                </a:lnTo>
                <a:lnTo>
                  <a:pt x="3802" y="1782"/>
                </a:lnTo>
                <a:lnTo>
                  <a:pt x="3798" y="1806"/>
                </a:lnTo>
                <a:lnTo>
                  <a:pt x="3796" y="1816"/>
                </a:lnTo>
                <a:lnTo>
                  <a:pt x="3794" y="1828"/>
                </a:lnTo>
                <a:lnTo>
                  <a:pt x="3788" y="1848"/>
                </a:lnTo>
                <a:lnTo>
                  <a:pt x="3785" y="1856"/>
                </a:lnTo>
                <a:lnTo>
                  <a:pt x="3782" y="1866"/>
                </a:lnTo>
                <a:lnTo>
                  <a:pt x="3779" y="1874"/>
                </a:lnTo>
                <a:lnTo>
                  <a:pt x="3775" y="1882"/>
                </a:lnTo>
                <a:lnTo>
                  <a:pt x="3771" y="1890"/>
                </a:lnTo>
                <a:lnTo>
                  <a:pt x="3766" y="1898"/>
                </a:lnTo>
                <a:lnTo>
                  <a:pt x="3756" y="1914"/>
                </a:lnTo>
                <a:lnTo>
                  <a:pt x="3745" y="1926"/>
                </a:lnTo>
                <a:lnTo>
                  <a:pt x="3739" y="1930"/>
                </a:lnTo>
                <a:lnTo>
                  <a:pt x="3733" y="1936"/>
                </a:lnTo>
                <a:lnTo>
                  <a:pt x="3720" y="1944"/>
                </a:lnTo>
                <a:lnTo>
                  <a:pt x="3714" y="1946"/>
                </a:lnTo>
                <a:lnTo>
                  <a:pt x="3707" y="1950"/>
                </a:lnTo>
                <a:lnTo>
                  <a:pt x="3693" y="1952"/>
                </a:lnTo>
                <a:lnTo>
                  <a:pt x="3685" y="1954"/>
                </a:lnTo>
                <a:lnTo>
                  <a:pt x="3678" y="1954"/>
                </a:lnTo>
                <a:lnTo>
                  <a:pt x="3663" y="1952"/>
                </a:lnTo>
                <a:lnTo>
                  <a:pt x="3649" y="1950"/>
                </a:lnTo>
                <a:lnTo>
                  <a:pt x="3643" y="1946"/>
                </a:lnTo>
                <a:lnTo>
                  <a:pt x="3636" y="1944"/>
                </a:lnTo>
                <a:lnTo>
                  <a:pt x="3624" y="1936"/>
                </a:lnTo>
                <a:lnTo>
                  <a:pt x="3612" y="1926"/>
                </a:lnTo>
                <a:lnTo>
                  <a:pt x="3601" y="1914"/>
                </a:lnTo>
                <a:lnTo>
                  <a:pt x="3591" y="1898"/>
                </a:lnTo>
                <a:lnTo>
                  <a:pt x="3586" y="1890"/>
                </a:lnTo>
                <a:lnTo>
                  <a:pt x="3582" y="1882"/>
                </a:lnTo>
                <a:close/>
                <a:moveTo>
                  <a:pt x="3934" y="1882"/>
                </a:moveTo>
                <a:lnTo>
                  <a:pt x="3927" y="1866"/>
                </a:lnTo>
                <a:lnTo>
                  <a:pt x="3920" y="1848"/>
                </a:lnTo>
                <a:lnTo>
                  <a:pt x="3915" y="1828"/>
                </a:lnTo>
                <a:lnTo>
                  <a:pt x="3912" y="1816"/>
                </a:lnTo>
                <a:lnTo>
                  <a:pt x="3910" y="1806"/>
                </a:lnTo>
                <a:lnTo>
                  <a:pt x="3907" y="1782"/>
                </a:lnTo>
                <a:lnTo>
                  <a:pt x="3904" y="1756"/>
                </a:lnTo>
                <a:lnTo>
                  <a:pt x="3903" y="1742"/>
                </a:lnTo>
                <a:lnTo>
                  <a:pt x="3903" y="1726"/>
                </a:lnTo>
                <a:lnTo>
                  <a:pt x="3902" y="1697"/>
                </a:lnTo>
                <a:lnTo>
                  <a:pt x="3902" y="1166"/>
                </a:lnTo>
                <a:lnTo>
                  <a:pt x="3968" y="1166"/>
                </a:lnTo>
                <a:lnTo>
                  <a:pt x="3968" y="1691"/>
                </a:lnTo>
                <a:lnTo>
                  <a:pt x="3968" y="1711"/>
                </a:lnTo>
                <a:lnTo>
                  <a:pt x="3969" y="1728"/>
                </a:lnTo>
                <a:lnTo>
                  <a:pt x="3970" y="1744"/>
                </a:lnTo>
                <a:lnTo>
                  <a:pt x="3972" y="1758"/>
                </a:lnTo>
                <a:lnTo>
                  <a:pt x="3973" y="1772"/>
                </a:lnTo>
                <a:lnTo>
                  <a:pt x="3976" y="1784"/>
                </a:lnTo>
                <a:lnTo>
                  <a:pt x="3979" y="1796"/>
                </a:lnTo>
                <a:lnTo>
                  <a:pt x="3982" y="1804"/>
                </a:lnTo>
                <a:lnTo>
                  <a:pt x="3986" y="1814"/>
                </a:lnTo>
                <a:lnTo>
                  <a:pt x="3991" y="1822"/>
                </a:lnTo>
                <a:lnTo>
                  <a:pt x="3996" y="1830"/>
                </a:lnTo>
                <a:lnTo>
                  <a:pt x="4002" y="1836"/>
                </a:lnTo>
                <a:lnTo>
                  <a:pt x="4005" y="1838"/>
                </a:lnTo>
                <a:lnTo>
                  <a:pt x="4008" y="1840"/>
                </a:lnTo>
                <a:lnTo>
                  <a:pt x="4015" y="1844"/>
                </a:lnTo>
                <a:lnTo>
                  <a:pt x="4023" y="1846"/>
                </a:lnTo>
                <a:lnTo>
                  <a:pt x="4031" y="1846"/>
                </a:lnTo>
                <a:lnTo>
                  <a:pt x="4040" y="1846"/>
                </a:lnTo>
                <a:lnTo>
                  <a:pt x="4047" y="1844"/>
                </a:lnTo>
                <a:lnTo>
                  <a:pt x="4054" y="1840"/>
                </a:lnTo>
                <a:lnTo>
                  <a:pt x="4061" y="1836"/>
                </a:lnTo>
                <a:lnTo>
                  <a:pt x="4067" y="1830"/>
                </a:lnTo>
                <a:lnTo>
                  <a:pt x="4072" y="1822"/>
                </a:lnTo>
                <a:lnTo>
                  <a:pt x="4077" y="1814"/>
                </a:lnTo>
                <a:lnTo>
                  <a:pt x="4081" y="1804"/>
                </a:lnTo>
                <a:lnTo>
                  <a:pt x="4084" y="1796"/>
                </a:lnTo>
                <a:lnTo>
                  <a:pt x="4087" y="1784"/>
                </a:lnTo>
                <a:lnTo>
                  <a:pt x="4090" y="1772"/>
                </a:lnTo>
                <a:lnTo>
                  <a:pt x="4091" y="1758"/>
                </a:lnTo>
                <a:lnTo>
                  <a:pt x="4093" y="1744"/>
                </a:lnTo>
                <a:lnTo>
                  <a:pt x="4094" y="1728"/>
                </a:lnTo>
                <a:lnTo>
                  <a:pt x="4094" y="1711"/>
                </a:lnTo>
                <a:lnTo>
                  <a:pt x="4094" y="1691"/>
                </a:lnTo>
                <a:lnTo>
                  <a:pt x="4094" y="1166"/>
                </a:lnTo>
                <a:lnTo>
                  <a:pt x="4160" y="1166"/>
                </a:lnTo>
                <a:lnTo>
                  <a:pt x="4160" y="1697"/>
                </a:lnTo>
                <a:lnTo>
                  <a:pt x="4159" y="1726"/>
                </a:lnTo>
                <a:lnTo>
                  <a:pt x="4159" y="1742"/>
                </a:lnTo>
                <a:lnTo>
                  <a:pt x="4158" y="1756"/>
                </a:lnTo>
                <a:lnTo>
                  <a:pt x="4155" y="1782"/>
                </a:lnTo>
                <a:lnTo>
                  <a:pt x="4152" y="1806"/>
                </a:lnTo>
                <a:lnTo>
                  <a:pt x="4149" y="1816"/>
                </a:lnTo>
                <a:lnTo>
                  <a:pt x="4147" y="1828"/>
                </a:lnTo>
                <a:lnTo>
                  <a:pt x="4142" y="1848"/>
                </a:lnTo>
                <a:lnTo>
                  <a:pt x="4139" y="1856"/>
                </a:lnTo>
                <a:lnTo>
                  <a:pt x="4135" y="1866"/>
                </a:lnTo>
                <a:lnTo>
                  <a:pt x="4132" y="1874"/>
                </a:lnTo>
                <a:lnTo>
                  <a:pt x="4128" y="1882"/>
                </a:lnTo>
                <a:lnTo>
                  <a:pt x="4124" y="1890"/>
                </a:lnTo>
                <a:lnTo>
                  <a:pt x="4119" y="1898"/>
                </a:lnTo>
                <a:lnTo>
                  <a:pt x="4109" y="1914"/>
                </a:lnTo>
                <a:lnTo>
                  <a:pt x="4098" y="1926"/>
                </a:lnTo>
                <a:lnTo>
                  <a:pt x="4092" y="1930"/>
                </a:lnTo>
                <a:lnTo>
                  <a:pt x="4086" y="1936"/>
                </a:lnTo>
                <a:lnTo>
                  <a:pt x="4073" y="1944"/>
                </a:lnTo>
                <a:lnTo>
                  <a:pt x="4067" y="1946"/>
                </a:lnTo>
                <a:lnTo>
                  <a:pt x="4060" y="1950"/>
                </a:lnTo>
                <a:lnTo>
                  <a:pt x="4046" y="1952"/>
                </a:lnTo>
                <a:lnTo>
                  <a:pt x="4039" y="1954"/>
                </a:lnTo>
                <a:lnTo>
                  <a:pt x="4031" y="1954"/>
                </a:lnTo>
                <a:lnTo>
                  <a:pt x="4017" y="1952"/>
                </a:lnTo>
                <a:lnTo>
                  <a:pt x="4003" y="1950"/>
                </a:lnTo>
                <a:lnTo>
                  <a:pt x="3996" y="1946"/>
                </a:lnTo>
                <a:lnTo>
                  <a:pt x="3989" y="1944"/>
                </a:lnTo>
                <a:lnTo>
                  <a:pt x="3977" y="1936"/>
                </a:lnTo>
                <a:lnTo>
                  <a:pt x="3965" y="1926"/>
                </a:lnTo>
                <a:lnTo>
                  <a:pt x="3954" y="1914"/>
                </a:lnTo>
                <a:lnTo>
                  <a:pt x="3943" y="1898"/>
                </a:lnTo>
                <a:lnTo>
                  <a:pt x="3938" y="1890"/>
                </a:lnTo>
                <a:lnTo>
                  <a:pt x="3934" y="1882"/>
                </a:lnTo>
                <a:close/>
                <a:moveTo>
                  <a:pt x="4370" y="1954"/>
                </a:moveTo>
                <a:lnTo>
                  <a:pt x="4354" y="1954"/>
                </a:lnTo>
                <a:lnTo>
                  <a:pt x="4339" y="1950"/>
                </a:lnTo>
                <a:lnTo>
                  <a:pt x="4324" y="1944"/>
                </a:lnTo>
                <a:lnTo>
                  <a:pt x="4317" y="1940"/>
                </a:lnTo>
                <a:lnTo>
                  <a:pt x="4310" y="1936"/>
                </a:lnTo>
                <a:lnTo>
                  <a:pt x="4298" y="1928"/>
                </a:lnTo>
                <a:lnTo>
                  <a:pt x="4292" y="1922"/>
                </a:lnTo>
                <a:lnTo>
                  <a:pt x="4287" y="1916"/>
                </a:lnTo>
                <a:lnTo>
                  <a:pt x="4277" y="1902"/>
                </a:lnTo>
                <a:lnTo>
                  <a:pt x="4273" y="1896"/>
                </a:lnTo>
                <a:lnTo>
                  <a:pt x="4268" y="1888"/>
                </a:lnTo>
                <a:lnTo>
                  <a:pt x="4264" y="1880"/>
                </a:lnTo>
                <a:lnTo>
                  <a:pt x="4261" y="1872"/>
                </a:lnTo>
                <a:lnTo>
                  <a:pt x="4257" y="1864"/>
                </a:lnTo>
                <a:lnTo>
                  <a:pt x="4254" y="1854"/>
                </a:lnTo>
                <a:lnTo>
                  <a:pt x="4248" y="1834"/>
                </a:lnTo>
                <a:lnTo>
                  <a:pt x="4244" y="1814"/>
                </a:lnTo>
                <a:lnTo>
                  <a:pt x="4242" y="1804"/>
                </a:lnTo>
                <a:lnTo>
                  <a:pt x="4240" y="1792"/>
                </a:lnTo>
                <a:lnTo>
                  <a:pt x="4237" y="1770"/>
                </a:lnTo>
                <a:lnTo>
                  <a:pt x="4236" y="1746"/>
                </a:lnTo>
                <a:lnTo>
                  <a:pt x="4235" y="1732"/>
                </a:lnTo>
                <a:lnTo>
                  <a:pt x="4235" y="1720"/>
                </a:lnTo>
                <a:lnTo>
                  <a:pt x="4298" y="1693"/>
                </a:lnTo>
                <a:lnTo>
                  <a:pt x="4298" y="1714"/>
                </a:lnTo>
                <a:lnTo>
                  <a:pt x="4299" y="1734"/>
                </a:lnTo>
                <a:lnTo>
                  <a:pt x="4301" y="1750"/>
                </a:lnTo>
                <a:lnTo>
                  <a:pt x="4303" y="1766"/>
                </a:lnTo>
                <a:lnTo>
                  <a:pt x="4305" y="1774"/>
                </a:lnTo>
                <a:lnTo>
                  <a:pt x="4306" y="1782"/>
                </a:lnTo>
                <a:lnTo>
                  <a:pt x="4310" y="1794"/>
                </a:lnTo>
                <a:lnTo>
                  <a:pt x="4314" y="1804"/>
                </a:lnTo>
                <a:lnTo>
                  <a:pt x="4318" y="1814"/>
                </a:lnTo>
                <a:lnTo>
                  <a:pt x="4324" y="1824"/>
                </a:lnTo>
                <a:lnTo>
                  <a:pt x="4330" y="1830"/>
                </a:lnTo>
                <a:lnTo>
                  <a:pt x="4336" y="1836"/>
                </a:lnTo>
                <a:lnTo>
                  <a:pt x="4343" y="1840"/>
                </a:lnTo>
                <a:lnTo>
                  <a:pt x="4350" y="1844"/>
                </a:lnTo>
                <a:lnTo>
                  <a:pt x="4357" y="1846"/>
                </a:lnTo>
                <a:lnTo>
                  <a:pt x="4365" y="1848"/>
                </a:lnTo>
                <a:lnTo>
                  <a:pt x="4374" y="1848"/>
                </a:lnTo>
                <a:lnTo>
                  <a:pt x="4381" y="1848"/>
                </a:lnTo>
                <a:lnTo>
                  <a:pt x="4388" y="1846"/>
                </a:lnTo>
                <a:lnTo>
                  <a:pt x="4395" y="1844"/>
                </a:lnTo>
                <a:lnTo>
                  <a:pt x="4401" y="1842"/>
                </a:lnTo>
                <a:lnTo>
                  <a:pt x="4407" y="1838"/>
                </a:lnTo>
                <a:lnTo>
                  <a:pt x="4413" y="1832"/>
                </a:lnTo>
                <a:lnTo>
                  <a:pt x="4418" y="1826"/>
                </a:lnTo>
                <a:lnTo>
                  <a:pt x="4423" y="1820"/>
                </a:lnTo>
                <a:lnTo>
                  <a:pt x="4427" y="1812"/>
                </a:lnTo>
                <a:lnTo>
                  <a:pt x="4431" y="1804"/>
                </a:lnTo>
                <a:lnTo>
                  <a:pt x="4434" y="1796"/>
                </a:lnTo>
                <a:lnTo>
                  <a:pt x="4437" y="1786"/>
                </a:lnTo>
                <a:lnTo>
                  <a:pt x="4439" y="1774"/>
                </a:lnTo>
                <a:lnTo>
                  <a:pt x="4440" y="1770"/>
                </a:lnTo>
                <a:lnTo>
                  <a:pt x="4441" y="1764"/>
                </a:lnTo>
                <a:lnTo>
                  <a:pt x="4442" y="1752"/>
                </a:lnTo>
                <a:lnTo>
                  <a:pt x="4442" y="1738"/>
                </a:lnTo>
                <a:lnTo>
                  <a:pt x="4442" y="1728"/>
                </a:lnTo>
                <a:lnTo>
                  <a:pt x="4442" y="1718"/>
                </a:lnTo>
                <a:lnTo>
                  <a:pt x="4441" y="1711"/>
                </a:lnTo>
                <a:lnTo>
                  <a:pt x="4439" y="1701"/>
                </a:lnTo>
                <a:lnTo>
                  <a:pt x="4437" y="1693"/>
                </a:lnTo>
                <a:lnTo>
                  <a:pt x="4435" y="1685"/>
                </a:lnTo>
                <a:lnTo>
                  <a:pt x="4433" y="1677"/>
                </a:lnTo>
                <a:lnTo>
                  <a:pt x="4430" y="1669"/>
                </a:lnTo>
                <a:lnTo>
                  <a:pt x="4422" y="1653"/>
                </a:lnTo>
                <a:lnTo>
                  <a:pt x="4418" y="1645"/>
                </a:lnTo>
                <a:lnTo>
                  <a:pt x="4413" y="1639"/>
                </a:lnTo>
                <a:lnTo>
                  <a:pt x="4402" y="1625"/>
                </a:lnTo>
                <a:lnTo>
                  <a:pt x="4389" y="1613"/>
                </a:lnTo>
                <a:lnTo>
                  <a:pt x="4325" y="1555"/>
                </a:lnTo>
                <a:lnTo>
                  <a:pt x="4315" y="1547"/>
                </a:lnTo>
                <a:lnTo>
                  <a:pt x="4305" y="1537"/>
                </a:lnTo>
                <a:lnTo>
                  <a:pt x="4289" y="1517"/>
                </a:lnTo>
                <a:lnTo>
                  <a:pt x="4275" y="1497"/>
                </a:lnTo>
                <a:lnTo>
                  <a:pt x="4270" y="1485"/>
                </a:lnTo>
                <a:lnTo>
                  <a:pt x="4264" y="1473"/>
                </a:lnTo>
                <a:lnTo>
                  <a:pt x="4260" y="1461"/>
                </a:lnTo>
                <a:lnTo>
                  <a:pt x="4255" y="1447"/>
                </a:lnTo>
                <a:lnTo>
                  <a:pt x="4252" y="1433"/>
                </a:lnTo>
                <a:lnTo>
                  <a:pt x="4249" y="1417"/>
                </a:lnTo>
                <a:lnTo>
                  <a:pt x="4247" y="1401"/>
                </a:lnTo>
                <a:lnTo>
                  <a:pt x="4246" y="1393"/>
                </a:lnTo>
                <a:lnTo>
                  <a:pt x="4245" y="1385"/>
                </a:lnTo>
                <a:lnTo>
                  <a:pt x="4244" y="1367"/>
                </a:lnTo>
                <a:lnTo>
                  <a:pt x="4244" y="1347"/>
                </a:lnTo>
                <a:lnTo>
                  <a:pt x="4244" y="1335"/>
                </a:lnTo>
                <a:lnTo>
                  <a:pt x="4245" y="1323"/>
                </a:lnTo>
                <a:lnTo>
                  <a:pt x="4246" y="1311"/>
                </a:lnTo>
                <a:lnTo>
                  <a:pt x="4247" y="1299"/>
                </a:lnTo>
                <a:lnTo>
                  <a:pt x="4248" y="1289"/>
                </a:lnTo>
                <a:lnTo>
                  <a:pt x="4250" y="1279"/>
                </a:lnTo>
                <a:lnTo>
                  <a:pt x="4254" y="1259"/>
                </a:lnTo>
                <a:lnTo>
                  <a:pt x="4257" y="1249"/>
                </a:lnTo>
                <a:lnTo>
                  <a:pt x="4260" y="1241"/>
                </a:lnTo>
                <a:lnTo>
                  <a:pt x="4266" y="1225"/>
                </a:lnTo>
                <a:lnTo>
                  <a:pt x="4273" y="1210"/>
                </a:lnTo>
                <a:lnTo>
                  <a:pt x="4277" y="1204"/>
                </a:lnTo>
                <a:lnTo>
                  <a:pt x="4282" y="1198"/>
                </a:lnTo>
                <a:lnTo>
                  <a:pt x="4291" y="1186"/>
                </a:lnTo>
                <a:lnTo>
                  <a:pt x="4301" y="1176"/>
                </a:lnTo>
                <a:lnTo>
                  <a:pt x="4311" y="1166"/>
                </a:lnTo>
                <a:lnTo>
                  <a:pt x="4323" y="1160"/>
                </a:lnTo>
                <a:lnTo>
                  <a:pt x="4335" y="1154"/>
                </a:lnTo>
                <a:lnTo>
                  <a:pt x="4347" y="1150"/>
                </a:lnTo>
                <a:lnTo>
                  <a:pt x="4360" y="1148"/>
                </a:lnTo>
                <a:lnTo>
                  <a:pt x="4373" y="1148"/>
                </a:lnTo>
                <a:lnTo>
                  <a:pt x="4388" y="1150"/>
                </a:lnTo>
                <a:lnTo>
                  <a:pt x="4403" y="1152"/>
                </a:lnTo>
                <a:lnTo>
                  <a:pt x="4416" y="1158"/>
                </a:lnTo>
                <a:lnTo>
                  <a:pt x="4422" y="1162"/>
                </a:lnTo>
                <a:lnTo>
                  <a:pt x="4428" y="1166"/>
                </a:lnTo>
                <a:lnTo>
                  <a:pt x="4440" y="1174"/>
                </a:lnTo>
                <a:lnTo>
                  <a:pt x="4450" y="1186"/>
                </a:lnTo>
                <a:lnTo>
                  <a:pt x="4459" y="1198"/>
                </a:lnTo>
                <a:lnTo>
                  <a:pt x="4467" y="1212"/>
                </a:lnTo>
                <a:lnTo>
                  <a:pt x="4471" y="1218"/>
                </a:lnTo>
                <a:lnTo>
                  <a:pt x="4474" y="1225"/>
                </a:lnTo>
                <a:lnTo>
                  <a:pt x="4477" y="1233"/>
                </a:lnTo>
                <a:lnTo>
                  <a:pt x="4480" y="1241"/>
                </a:lnTo>
                <a:lnTo>
                  <a:pt x="4485" y="1259"/>
                </a:lnTo>
                <a:lnTo>
                  <a:pt x="4490" y="1275"/>
                </a:lnTo>
                <a:lnTo>
                  <a:pt x="4493" y="1293"/>
                </a:lnTo>
                <a:lnTo>
                  <a:pt x="4495" y="1313"/>
                </a:lnTo>
                <a:lnTo>
                  <a:pt x="4497" y="1331"/>
                </a:lnTo>
                <a:lnTo>
                  <a:pt x="4497" y="1349"/>
                </a:lnTo>
                <a:lnTo>
                  <a:pt x="4435" y="1375"/>
                </a:lnTo>
                <a:lnTo>
                  <a:pt x="4435" y="1359"/>
                </a:lnTo>
                <a:lnTo>
                  <a:pt x="4433" y="1345"/>
                </a:lnTo>
                <a:lnTo>
                  <a:pt x="4432" y="1331"/>
                </a:lnTo>
                <a:lnTo>
                  <a:pt x="4430" y="1319"/>
                </a:lnTo>
                <a:lnTo>
                  <a:pt x="4427" y="1309"/>
                </a:lnTo>
                <a:lnTo>
                  <a:pt x="4426" y="1303"/>
                </a:lnTo>
                <a:lnTo>
                  <a:pt x="4424" y="1299"/>
                </a:lnTo>
                <a:lnTo>
                  <a:pt x="4421" y="1289"/>
                </a:lnTo>
                <a:lnTo>
                  <a:pt x="4417" y="1281"/>
                </a:lnTo>
                <a:lnTo>
                  <a:pt x="4413" y="1275"/>
                </a:lnTo>
                <a:lnTo>
                  <a:pt x="4408" y="1269"/>
                </a:lnTo>
                <a:lnTo>
                  <a:pt x="4403" y="1265"/>
                </a:lnTo>
                <a:lnTo>
                  <a:pt x="4397" y="1261"/>
                </a:lnTo>
                <a:lnTo>
                  <a:pt x="4391" y="1257"/>
                </a:lnTo>
                <a:lnTo>
                  <a:pt x="4385" y="1255"/>
                </a:lnTo>
                <a:lnTo>
                  <a:pt x="4378" y="1255"/>
                </a:lnTo>
                <a:lnTo>
                  <a:pt x="4370" y="1253"/>
                </a:lnTo>
                <a:lnTo>
                  <a:pt x="4358" y="1255"/>
                </a:lnTo>
                <a:lnTo>
                  <a:pt x="4346" y="1259"/>
                </a:lnTo>
                <a:lnTo>
                  <a:pt x="4341" y="1263"/>
                </a:lnTo>
                <a:lnTo>
                  <a:pt x="4336" y="1267"/>
                </a:lnTo>
                <a:lnTo>
                  <a:pt x="4331" y="1271"/>
                </a:lnTo>
                <a:lnTo>
                  <a:pt x="4327" y="1275"/>
                </a:lnTo>
                <a:lnTo>
                  <a:pt x="4323" y="1281"/>
                </a:lnTo>
                <a:lnTo>
                  <a:pt x="4319" y="1287"/>
                </a:lnTo>
                <a:lnTo>
                  <a:pt x="4316" y="1295"/>
                </a:lnTo>
                <a:lnTo>
                  <a:pt x="4313" y="1303"/>
                </a:lnTo>
                <a:lnTo>
                  <a:pt x="4311" y="1311"/>
                </a:lnTo>
                <a:lnTo>
                  <a:pt x="4310" y="1321"/>
                </a:lnTo>
                <a:lnTo>
                  <a:pt x="4309" y="1331"/>
                </a:lnTo>
                <a:lnTo>
                  <a:pt x="4308" y="1341"/>
                </a:lnTo>
                <a:lnTo>
                  <a:pt x="4309" y="1351"/>
                </a:lnTo>
                <a:lnTo>
                  <a:pt x="4309" y="1361"/>
                </a:lnTo>
                <a:lnTo>
                  <a:pt x="4310" y="1371"/>
                </a:lnTo>
                <a:lnTo>
                  <a:pt x="4311" y="1379"/>
                </a:lnTo>
                <a:lnTo>
                  <a:pt x="4313" y="1387"/>
                </a:lnTo>
                <a:lnTo>
                  <a:pt x="4315" y="1395"/>
                </a:lnTo>
                <a:lnTo>
                  <a:pt x="4318" y="1403"/>
                </a:lnTo>
                <a:lnTo>
                  <a:pt x="4321" y="1409"/>
                </a:lnTo>
                <a:lnTo>
                  <a:pt x="4325" y="1415"/>
                </a:lnTo>
                <a:lnTo>
                  <a:pt x="4328" y="1421"/>
                </a:lnTo>
                <a:lnTo>
                  <a:pt x="4337" y="1433"/>
                </a:lnTo>
                <a:lnTo>
                  <a:pt x="4347" y="1445"/>
                </a:lnTo>
                <a:lnTo>
                  <a:pt x="4359" y="1457"/>
                </a:lnTo>
                <a:lnTo>
                  <a:pt x="4421" y="1511"/>
                </a:lnTo>
                <a:lnTo>
                  <a:pt x="4431" y="1521"/>
                </a:lnTo>
                <a:lnTo>
                  <a:pt x="4442" y="1531"/>
                </a:lnTo>
                <a:lnTo>
                  <a:pt x="4451" y="1541"/>
                </a:lnTo>
                <a:lnTo>
                  <a:pt x="4459" y="1553"/>
                </a:lnTo>
                <a:lnTo>
                  <a:pt x="4467" y="1565"/>
                </a:lnTo>
                <a:lnTo>
                  <a:pt x="4474" y="1575"/>
                </a:lnTo>
                <a:lnTo>
                  <a:pt x="4480" y="1589"/>
                </a:lnTo>
                <a:lnTo>
                  <a:pt x="4486" y="1601"/>
                </a:lnTo>
                <a:lnTo>
                  <a:pt x="4491" y="1615"/>
                </a:lnTo>
                <a:lnTo>
                  <a:pt x="4495" y="1629"/>
                </a:lnTo>
                <a:lnTo>
                  <a:pt x="4499" y="1643"/>
                </a:lnTo>
                <a:lnTo>
                  <a:pt x="4502" y="1659"/>
                </a:lnTo>
                <a:lnTo>
                  <a:pt x="4504" y="1675"/>
                </a:lnTo>
                <a:lnTo>
                  <a:pt x="4505" y="1685"/>
                </a:lnTo>
                <a:lnTo>
                  <a:pt x="4505" y="1693"/>
                </a:lnTo>
                <a:lnTo>
                  <a:pt x="4506" y="1711"/>
                </a:lnTo>
                <a:lnTo>
                  <a:pt x="4507" y="1730"/>
                </a:lnTo>
                <a:lnTo>
                  <a:pt x="4506" y="1756"/>
                </a:lnTo>
                <a:lnTo>
                  <a:pt x="4504" y="1780"/>
                </a:lnTo>
                <a:lnTo>
                  <a:pt x="4503" y="1792"/>
                </a:lnTo>
                <a:lnTo>
                  <a:pt x="4501" y="1802"/>
                </a:lnTo>
                <a:lnTo>
                  <a:pt x="4499" y="1814"/>
                </a:lnTo>
                <a:lnTo>
                  <a:pt x="4497" y="1824"/>
                </a:lnTo>
                <a:lnTo>
                  <a:pt x="4494" y="1834"/>
                </a:lnTo>
                <a:lnTo>
                  <a:pt x="4492" y="1844"/>
                </a:lnTo>
                <a:lnTo>
                  <a:pt x="4485" y="1862"/>
                </a:lnTo>
                <a:lnTo>
                  <a:pt x="4482" y="1870"/>
                </a:lnTo>
                <a:lnTo>
                  <a:pt x="4478" y="1880"/>
                </a:lnTo>
                <a:lnTo>
                  <a:pt x="4470" y="1894"/>
                </a:lnTo>
                <a:lnTo>
                  <a:pt x="4465" y="1902"/>
                </a:lnTo>
                <a:lnTo>
                  <a:pt x="4460" y="1908"/>
                </a:lnTo>
                <a:lnTo>
                  <a:pt x="4455" y="1914"/>
                </a:lnTo>
                <a:lnTo>
                  <a:pt x="4450" y="1920"/>
                </a:lnTo>
                <a:lnTo>
                  <a:pt x="4439" y="1930"/>
                </a:lnTo>
                <a:lnTo>
                  <a:pt x="4427" y="1938"/>
                </a:lnTo>
                <a:lnTo>
                  <a:pt x="4414" y="1946"/>
                </a:lnTo>
                <a:lnTo>
                  <a:pt x="4400" y="1950"/>
                </a:lnTo>
                <a:lnTo>
                  <a:pt x="4393" y="1952"/>
                </a:lnTo>
                <a:lnTo>
                  <a:pt x="4386" y="1952"/>
                </a:lnTo>
                <a:lnTo>
                  <a:pt x="4370" y="1954"/>
                </a:lnTo>
                <a:close/>
              </a:path>
            </a:pathLst>
          </a:custGeom>
          <a:solidFill>
            <a:schemeClr val="bg1"/>
          </a:solidFill>
          <a:ln>
            <a:noFill/>
          </a:ln>
        </p:spPr>
        <p:txBody>
          <a:bodyPr vert="horz" wrap="square" lIns="0" tIns="0" rIns="0" bIns="0" numCol="1" anchor="t" anchorCtr="0" compatLnSpc="1">
            <a:prstTxWarp prst="textNoShape">
              <a:avLst/>
            </a:prstTxWarp>
            <a:noAutofit/>
          </a:bodyPr>
          <a:lstStyle/>
          <a:p>
            <a:endParaRPr lang="en-GB"/>
          </a:p>
        </p:txBody>
      </p:sp>
    </p:spTree>
    <p:extLst>
      <p:ext uri="{BB962C8B-B14F-4D97-AF65-F5344CB8AC3E}">
        <p14:creationId xmlns:p14="http://schemas.microsoft.com/office/powerpoint/2010/main" val="164234494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56">
          <p15:clr>
            <a:srgbClr val="FBAE40"/>
          </p15:clr>
        </p15:guide>
        <p15:guide id="4" pos="6924">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b_Aloitusdia">
    <p:bg>
      <p:bgPr>
        <a:solidFill>
          <a:schemeClr val="accent2"/>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6169E23-3330-3C4B-928D-A989B727584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4808" y="224346"/>
            <a:ext cx="4123499" cy="918859"/>
          </a:xfrm>
          <a:prstGeom prst="rect">
            <a:avLst/>
          </a:prstGeom>
        </p:spPr>
      </p:pic>
      <p:sp>
        <p:nvSpPr>
          <p:cNvPr id="4" name="Rectangle 3">
            <a:extLst>
              <a:ext uri="{FF2B5EF4-FFF2-40B4-BE49-F238E27FC236}">
                <a16:creationId xmlns:a16="http://schemas.microsoft.com/office/drawing/2014/main" id="{0C5FC308-B8EF-DD4A-8914-00832F65F956}"/>
              </a:ext>
            </a:extLst>
          </p:cNvPr>
          <p:cNvSpPr/>
          <p:nvPr userDrawn="1"/>
        </p:nvSpPr>
        <p:spPr>
          <a:xfrm>
            <a:off x="9149593" y="0"/>
            <a:ext cx="304240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04" tIns="60952" rIns="121904" bIns="60952" numCol="1" spcCol="0" rtlCol="0" fromWordArt="0" anchor="ctr" anchorCtr="0" forceAA="0" compatLnSpc="1">
            <a:prstTxWarp prst="textNoShape">
              <a:avLst/>
            </a:prstTxWarp>
            <a:noAutofit/>
          </a:bodyPr>
          <a:lstStyle/>
          <a:p>
            <a:pPr algn="ctr"/>
            <a:endParaRPr lang="fi-FI" sz="3200">
              <a:highlight>
                <a:srgbClr val="FFFF00"/>
              </a:highlight>
            </a:endParaRPr>
          </a:p>
        </p:txBody>
      </p:sp>
      <p:pic>
        <p:nvPicPr>
          <p:cNvPr id="5" name="Picture 4">
            <a:extLst>
              <a:ext uri="{FF2B5EF4-FFF2-40B4-BE49-F238E27FC236}">
                <a16:creationId xmlns:a16="http://schemas.microsoft.com/office/drawing/2014/main" id="{D5D6C193-FEC4-4846-8506-8BB8C60D78D7}"/>
              </a:ext>
            </a:extLst>
          </p:cNvPr>
          <p:cNvPicPr>
            <a:picLocks noChangeAspect="1"/>
          </p:cNvPicPr>
          <p:nvPr userDrawn="1"/>
        </p:nvPicPr>
        <p:blipFill>
          <a:blip r:embed="rId3"/>
          <a:stretch>
            <a:fillRect/>
          </a:stretch>
        </p:blipFill>
        <p:spPr>
          <a:xfrm>
            <a:off x="7829726" y="0"/>
            <a:ext cx="4362274" cy="6858000"/>
          </a:xfrm>
          <a:prstGeom prst="rect">
            <a:avLst/>
          </a:prstGeom>
        </p:spPr>
      </p:pic>
      <p:sp>
        <p:nvSpPr>
          <p:cNvPr id="13" name="Title 4">
            <a:extLst>
              <a:ext uri="{FF2B5EF4-FFF2-40B4-BE49-F238E27FC236}">
                <a16:creationId xmlns:a16="http://schemas.microsoft.com/office/drawing/2014/main" id="{870CB1AB-D5B9-9F4D-9329-62D3962052FA}"/>
              </a:ext>
            </a:extLst>
          </p:cNvPr>
          <p:cNvSpPr>
            <a:spLocks noGrp="1"/>
          </p:cNvSpPr>
          <p:nvPr>
            <p:ph type="title" hasCustomPrompt="1"/>
          </p:nvPr>
        </p:nvSpPr>
        <p:spPr>
          <a:xfrm>
            <a:off x="334434" y="1701801"/>
            <a:ext cx="5522384" cy="3059893"/>
          </a:xfrm>
        </p:spPr>
        <p:txBody>
          <a:bodyPr anchor="b" anchorCtr="0"/>
          <a:lstStyle>
            <a:lvl1pPr>
              <a:defRPr sz="5299">
                <a:solidFill>
                  <a:schemeClr val="bg1"/>
                </a:solidFill>
              </a:defRPr>
            </a:lvl1pPr>
          </a:lstStyle>
          <a:p>
            <a:r>
              <a:rPr lang="en-US"/>
              <a:t>&lt;</a:t>
            </a:r>
            <a:r>
              <a:rPr lang="en-US" err="1"/>
              <a:t>Lisää</a:t>
            </a:r>
            <a:r>
              <a:rPr lang="en-US"/>
              <a:t> </a:t>
            </a:r>
            <a:r>
              <a:rPr lang="en-US" err="1"/>
              <a:t>otsikko</a:t>
            </a:r>
            <a:r>
              <a:rPr lang="en-US"/>
              <a:t>&gt;</a:t>
            </a:r>
            <a:endParaRPr lang="fi-FI"/>
          </a:p>
        </p:txBody>
      </p:sp>
      <p:sp>
        <p:nvSpPr>
          <p:cNvPr id="14" name="Text Placeholder 6">
            <a:extLst>
              <a:ext uri="{FF2B5EF4-FFF2-40B4-BE49-F238E27FC236}">
                <a16:creationId xmlns:a16="http://schemas.microsoft.com/office/drawing/2014/main" id="{3534D5EC-DD74-894E-9D56-CBF405A7CC77}"/>
              </a:ext>
            </a:extLst>
          </p:cNvPr>
          <p:cNvSpPr>
            <a:spLocks noGrp="1"/>
          </p:cNvSpPr>
          <p:nvPr>
            <p:ph type="body" sz="quarter" idx="11" hasCustomPrompt="1"/>
          </p:nvPr>
        </p:nvSpPr>
        <p:spPr>
          <a:xfrm>
            <a:off x="334434" y="5397113"/>
            <a:ext cx="5522384" cy="1105289"/>
          </a:xfrm>
        </p:spPr>
        <p:txBody>
          <a:bodyPr lIns="0">
            <a:normAutofit/>
          </a:bodyPr>
          <a:lstStyle>
            <a:lvl1pPr marL="0" indent="0">
              <a:buNone/>
              <a:defRPr sz="2100">
                <a:solidFill>
                  <a:schemeClr val="bg1"/>
                </a:solidFill>
              </a:defRPr>
            </a:lvl1pPr>
          </a:lstStyle>
          <a:p>
            <a:r>
              <a:rPr lang="fi-FI"/>
              <a:t>&lt;Lisää esittäjän ja tilaisuuden tiedot&gt;</a:t>
            </a:r>
          </a:p>
        </p:txBody>
      </p:sp>
    </p:spTree>
    <p:extLst>
      <p:ext uri="{BB962C8B-B14F-4D97-AF65-F5344CB8AC3E}">
        <p14:creationId xmlns:p14="http://schemas.microsoft.com/office/powerpoint/2010/main" val="270447936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Otsikko ja sisältö">
    <p:spTree>
      <p:nvGrpSpPr>
        <p:cNvPr id="1" name=""/>
        <p:cNvGrpSpPr/>
        <p:nvPr/>
      </p:nvGrpSpPr>
      <p:grpSpPr>
        <a:xfrm>
          <a:off x="0" y="0"/>
          <a:ext cx="0" cy="0"/>
          <a:chOff x="0" y="0"/>
          <a:chExt cx="0" cy="0"/>
        </a:xfrm>
      </p:grpSpPr>
      <p:sp>
        <p:nvSpPr>
          <p:cNvPr id="9" name="Rectangle 8"/>
          <p:cNvSpPr/>
          <p:nvPr userDrawn="1"/>
        </p:nvSpPr>
        <p:spPr>
          <a:xfrm>
            <a:off x="12329494" y="-1"/>
            <a:ext cx="2492820" cy="3856384"/>
          </a:xfrm>
          <a:prstGeom prst="rect">
            <a:avLst/>
          </a:prstGeom>
          <a:noFill/>
          <a:ln w="9525" cap="flat" cmpd="sng" algn="ctr">
            <a:solidFill>
              <a:srgbClr val="626971">
                <a:lumMod val="60000"/>
                <a:lumOff val="40000"/>
              </a:srgbClr>
            </a:solidFill>
            <a:prstDash val="solid"/>
          </a:ln>
          <a:effectLst/>
        </p:spPr>
        <p:txBody>
          <a:bodyPr rtlCol="0" anchor="t"/>
          <a:lstStyle>
            <a:defPPr>
              <a:defRPr lang="fi-FI"/>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marL="0" marR="0" lvl="0" indent="0" algn="l" defTabSz="1219048" rtl="0" eaLnBrk="1" fontAlgn="base" latinLnBrk="0" hangingPunct="1">
              <a:lnSpc>
                <a:spcPct val="100000"/>
              </a:lnSpc>
              <a:spcBef>
                <a:spcPct val="0"/>
              </a:spcBef>
              <a:spcAft>
                <a:spcPts val="400"/>
              </a:spcAft>
              <a:buClrTx/>
              <a:buSzTx/>
              <a:buFontTx/>
              <a:buNone/>
              <a:tabLst/>
              <a:defRPr/>
            </a:pPr>
            <a:r>
              <a:rPr kumimoji="0" lang="fi-FI" sz="1333" b="1" i="0" u="none" strike="noStrike" kern="1200" cap="none" spc="0" normalizeH="0" baseline="0" noProof="0">
                <a:ln>
                  <a:noFill/>
                </a:ln>
                <a:solidFill>
                  <a:srgbClr val="626971"/>
                </a:solidFill>
                <a:effectLst/>
                <a:uLnTx/>
                <a:uFillTx/>
                <a:latin typeface="Helvetica"/>
              </a:rPr>
              <a:t>Ohje</a:t>
            </a:r>
          </a:p>
          <a:p>
            <a:pPr marL="228571" marR="0" lvl="0" indent="-228571" algn="l" defTabSz="1219048" rtl="0" eaLnBrk="1" fontAlgn="base" latinLnBrk="0" hangingPunct="1">
              <a:lnSpc>
                <a:spcPct val="100000"/>
              </a:lnSpc>
              <a:spcBef>
                <a:spcPct val="0"/>
              </a:spcBef>
              <a:spcAft>
                <a:spcPts val="400"/>
              </a:spcAft>
              <a:buClrTx/>
              <a:buSzTx/>
              <a:buFont typeface="Arial" panose="020B0604020202020204" pitchFamily="34" charset="0"/>
              <a:buChar char="•"/>
              <a:tabLst/>
              <a:defRPr/>
            </a:pPr>
            <a:r>
              <a:rPr kumimoji="0" lang="fi-FI" sz="1333" b="0" i="0" u="none" strike="noStrike" kern="1200" cap="none" spc="0" normalizeH="0" baseline="0" noProof="0">
                <a:ln>
                  <a:noFill/>
                </a:ln>
                <a:solidFill>
                  <a:srgbClr val="626971"/>
                </a:solidFill>
                <a:effectLst/>
                <a:uLnTx/>
                <a:uFillTx/>
                <a:latin typeface="Helvetica"/>
              </a:rPr>
              <a:t>Tämä on perustekstidia, jota tulee käyttää aina kun mahdollista. </a:t>
            </a:r>
          </a:p>
          <a:p>
            <a:pPr marL="228571" marR="0" lvl="0" indent="-228571" algn="l" defTabSz="1219048" rtl="0" eaLnBrk="1" fontAlgn="base" latinLnBrk="0" hangingPunct="1">
              <a:lnSpc>
                <a:spcPct val="100000"/>
              </a:lnSpc>
              <a:spcBef>
                <a:spcPct val="0"/>
              </a:spcBef>
              <a:spcAft>
                <a:spcPts val="400"/>
              </a:spcAft>
              <a:buClrTx/>
              <a:buSzTx/>
              <a:buFont typeface="Arial" panose="020B0604020202020204" pitchFamily="34" charset="0"/>
              <a:buChar char="•"/>
              <a:tabLst/>
              <a:defRPr/>
            </a:pPr>
            <a:r>
              <a:rPr kumimoji="0" lang="fi-FI" sz="1333" b="0" i="0" u="none" strike="noStrike" kern="1200" cap="none" spc="0" normalizeH="0" baseline="0" noProof="0">
                <a:ln>
                  <a:noFill/>
                </a:ln>
                <a:solidFill>
                  <a:srgbClr val="626971"/>
                </a:solidFill>
                <a:effectLst/>
                <a:uLnTx/>
                <a:uFillTx/>
                <a:latin typeface="Helvetica"/>
              </a:rPr>
              <a:t>Myös </a:t>
            </a:r>
            <a:r>
              <a:rPr kumimoji="0" lang="fi-FI" sz="1333" b="0" i="0" u="none" strike="noStrike" kern="1200" cap="none" spc="0" normalizeH="0" baseline="0" noProof="0" err="1">
                <a:ln>
                  <a:noFill/>
                </a:ln>
                <a:solidFill>
                  <a:srgbClr val="626971"/>
                </a:solidFill>
                <a:effectLst/>
                <a:uLnTx/>
                <a:uFillTx/>
                <a:latin typeface="Helvetica"/>
              </a:rPr>
              <a:t>kaksipalstaiset</a:t>
            </a:r>
            <a:r>
              <a:rPr kumimoji="0" lang="fi-FI" sz="1333" b="0" i="0" u="none" strike="noStrike" kern="1200" cap="none" spc="0" normalizeH="0" baseline="0" noProof="0">
                <a:ln>
                  <a:noFill/>
                </a:ln>
                <a:solidFill>
                  <a:srgbClr val="626971"/>
                </a:solidFill>
                <a:effectLst/>
                <a:uLnTx/>
                <a:uFillTx/>
                <a:latin typeface="Helvetica"/>
              </a:rPr>
              <a:t>  tekstidiat ovat suositeltavia. </a:t>
            </a:r>
          </a:p>
          <a:p>
            <a:pPr marL="228571" marR="0" lvl="0" indent="-228571" algn="l" defTabSz="1219048" rtl="0" eaLnBrk="1" fontAlgn="base" latinLnBrk="0" hangingPunct="1">
              <a:lnSpc>
                <a:spcPct val="100000"/>
              </a:lnSpc>
              <a:spcBef>
                <a:spcPct val="0"/>
              </a:spcBef>
              <a:spcAft>
                <a:spcPts val="400"/>
              </a:spcAft>
              <a:buClrTx/>
              <a:buSzTx/>
              <a:buFont typeface="Arial" panose="020B0604020202020204" pitchFamily="34" charset="0"/>
              <a:buChar char="•"/>
              <a:tabLst/>
              <a:defRPr/>
            </a:pPr>
            <a:r>
              <a:rPr kumimoji="0" lang="fi-FI" sz="1333" b="0" i="0" u="none" strike="noStrike" kern="1200" cap="none" spc="0" normalizeH="0" baseline="0" noProof="0">
                <a:ln>
                  <a:noFill/>
                </a:ln>
                <a:solidFill>
                  <a:srgbClr val="626971"/>
                </a:solidFill>
                <a:effectLst/>
                <a:uLnTx/>
                <a:uFillTx/>
                <a:latin typeface="Helvetica"/>
              </a:rPr>
              <a:t>Näiden oikeassa laidassa olevat graafiset elementit tekevät esityksen ilmeestä tunnistettavan ja johdonmukaisen.</a:t>
            </a:r>
          </a:p>
          <a:p>
            <a:pPr marL="228571" marR="0" lvl="0" indent="-228571" algn="l" defTabSz="1219048" rtl="0" eaLnBrk="1" fontAlgn="base" latinLnBrk="0" hangingPunct="1">
              <a:lnSpc>
                <a:spcPct val="100000"/>
              </a:lnSpc>
              <a:spcBef>
                <a:spcPct val="0"/>
              </a:spcBef>
              <a:spcAft>
                <a:spcPts val="400"/>
              </a:spcAft>
              <a:buClrTx/>
              <a:buSzTx/>
              <a:buFont typeface="Arial" panose="020B0604020202020204" pitchFamily="34" charset="0"/>
              <a:buChar char="•"/>
              <a:tabLst/>
              <a:defRPr/>
            </a:pPr>
            <a:r>
              <a:rPr kumimoji="0" lang="fi-FI" sz="1333" b="0" i="0" u="none" strike="noStrike" kern="1200" cap="none" spc="0" normalizeH="0" baseline="0" noProof="0">
                <a:ln>
                  <a:noFill/>
                </a:ln>
                <a:solidFill>
                  <a:srgbClr val="626971"/>
                </a:solidFill>
                <a:effectLst/>
                <a:uLnTx/>
                <a:uFillTx/>
                <a:latin typeface="Helvetica"/>
              </a:rPr>
              <a:t>Muuta tarvittaessa alatunnisteen tietoihin organisaatiosi nimi valitsemalla valikosta Lisää &gt; Ylä- ja alatunniste. </a:t>
            </a:r>
          </a:p>
          <a:p>
            <a:pPr marL="228571" marR="0" lvl="0" indent="-228571" algn="l" defTabSz="1219048" rtl="0" eaLnBrk="1" fontAlgn="base" latinLnBrk="0" hangingPunct="1">
              <a:lnSpc>
                <a:spcPct val="100000"/>
              </a:lnSpc>
              <a:spcBef>
                <a:spcPct val="0"/>
              </a:spcBef>
              <a:spcAft>
                <a:spcPts val="400"/>
              </a:spcAft>
              <a:buClrTx/>
              <a:buSzTx/>
              <a:buFont typeface="Arial" panose="020B0604020202020204" pitchFamily="34" charset="0"/>
              <a:buChar char="•"/>
              <a:tabLst/>
              <a:defRPr/>
            </a:pPr>
            <a:r>
              <a:rPr kumimoji="0" lang="fi-FI" sz="1333" b="0" i="0" u="none" strike="noStrike" kern="1200" cap="none" spc="0" normalizeH="0" baseline="0" noProof="0">
                <a:ln>
                  <a:noFill/>
                </a:ln>
                <a:solidFill>
                  <a:srgbClr val="626971"/>
                </a:solidFill>
                <a:effectLst/>
                <a:uLnTx/>
                <a:uFillTx/>
                <a:latin typeface="Helvetica"/>
              </a:rPr>
              <a:t>Käytä esityksissä sivunumeroita ja päivämäärää, jotka on valmiiksi asetettu alatunnisteen tietoihin.</a:t>
            </a:r>
          </a:p>
          <a:p>
            <a:pPr marL="0" marR="0" lvl="0" indent="0" algn="l" defTabSz="1219048" rtl="0" eaLnBrk="1" fontAlgn="base" latinLnBrk="0" hangingPunct="1">
              <a:lnSpc>
                <a:spcPct val="100000"/>
              </a:lnSpc>
              <a:spcBef>
                <a:spcPct val="0"/>
              </a:spcBef>
              <a:spcAft>
                <a:spcPts val="400"/>
              </a:spcAft>
              <a:buClrTx/>
              <a:buSzTx/>
              <a:buFontTx/>
              <a:buNone/>
              <a:tabLst/>
              <a:defRPr/>
            </a:pPr>
            <a:endParaRPr kumimoji="0" lang="fi-FI" sz="1333" b="0" i="0" u="none" strike="noStrike" kern="1200" cap="none" spc="0" normalizeH="0" baseline="0" noProof="0">
              <a:ln>
                <a:noFill/>
              </a:ln>
              <a:solidFill>
                <a:srgbClr val="626971"/>
              </a:solidFill>
              <a:effectLst/>
              <a:uLnTx/>
              <a:uFillTx/>
              <a:latin typeface="Helvetica"/>
            </a:endParaRPr>
          </a:p>
        </p:txBody>
      </p:sp>
      <p:sp>
        <p:nvSpPr>
          <p:cNvPr id="14" name="Content Placeholder 2">
            <a:extLst>
              <a:ext uri="{FF2B5EF4-FFF2-40B4-BE49-F238E27FC236}">
                <a16:creationId xmlns:a16="http://schemas.microsoft.com/office/drawing/2014/main" id="{8175954B-07AF-6E40-BA4E-DDF65EEEEAFB}"/>
              </a:ext>
            </a:extLst>
          </p:cNvPr>
          <p:cNvSpPr>
            <a:spLocks noGrp="1"/>
          </p:cNvSpPr>
          <p:nvPr>
            <p:ph idx="1" hasCustomPrompt="1"/>
          </p:nvPr>
        </p:nvSpPr>
        <p:spPr>
          <a:xfrm>
            <a:off x="284974" y="1600341"/>
            <a:ext cx="9917291" cy="4351339"/>
          </a:xfrm>
        </p:spPr>
        <p:txBody>
          <a:bodyPr/>
          <a:lstStyle>
            <a:lvl1pPr>
              <a:defRPr sz="3200" baseline="0">
                <a:solidFill>
                  <a:schemeClr val="tx1"/>
                </a:solidFill>
              </a:defRPr>
            </a:lvl1pPr>
            <a:lvl2pPr marL="476191" indent="-228571">
              <a:buFont typeface="Calibri" panose="020F0502020204030204" pitchFamily="34" charset="0"/>
              <a:buChar char="‐"/>
              <a:defRPr sz="2933">
                <a:solidFill>
                  <a:schemeClr val="tx1"/>
                </a:solidFill>
              </a:defRPr>
            </a:lvl2pPr>
            <a:lvl3pPr marL="723810" indent="-228571">
              <a:buFont typeface="Calibri" panose="020F0502020204030204" pitchFamily="34" charset="0"/>
              <a:buChar char="‐"/>
              <a:defRPr sz="2667">
                <a:solidFill>
                  <a:schemeClr val="tx1"/>
                </a:solidFill>
              </a:defRPr>
            </a:lvl3pPr>
            <a:lvl4pPr marL="954498" indent="-228571">
              <a:buFont typeface="Calibri" panose="020F0502020204030204" pitchFamily="34" charset="0"/>
              <a:buChar char="‐"/>
              <a:defRPr sz="2400">
                <a:solidFill>
                  <a:schemeClr val="tx1"/>
                </a:solidFill>
              </a:defRPr>
            </a:lvl4pPr>
            <a:lvl5pPr marL="1202117" indent="-228571">
              <a:buFont typeface="Calibri" panose="020F0502020204030204" pitchFamily="34" charset="0"/>
              <a:buChar char="‐"/>
              <a:defRPr sz="2400">
                <a:solidFill>
                  <a:schemeClr val="tx1"/>
                </a:solidFill>
              </a:defRPr>
            </a:lvl5pPr>
          </a:lstStyle>
          <a:p>
            <a:pPr lvl="0"/>
            <a:r>
              <a:rPr lang="fi-FI" noProof="0"/>
              <a:t>&lt;Lisää tekstiä&gt;</a:t>
            </a:r>
          </a:p>
          <a:p>
            <a:pPr marL="476191" lvl="1">
              <a:buFont typeface="Calibri" panose="020F0502020204030204" pitchFamily="34" charset="0"/>
              <a:buChar char="‐"/>
            </a:pPr>
            <a:r>
              <a:rPr lang="fi-FI" noProof="0"/>
              <a:t>Second </a:t>
            </a:r>
            <a:r>
              <a:rPr lang="fi-FI" noProof="0" err="1"/>
              <a:t>level</a:t>
            </a:r>
            <a:endParaRPr lang="fi-FI" noProof="0"/>
          </a:p>
          <a:p>
            <a:pPr marL="723810" lvl="2">
              <a:buFont typeface="Calibri" panose="020F0502020204030204" pitchFamily="34" charset="0"/>
              <a:buChar char="‐"/>
            </a:pPr>
            <a:r>
              <a:rPr lang="fi-FI" noProof="0"/>
              <a:t>Third </a:t>
            </a:r>
            <a:r>
              <a:rPr lang="fi-FI" noProof="0" err="1"/>
              <a:t>level</a:t>
            </a:r>
            <a:endParaRPr lang="fi-FI" noProof="0"/>
          </a:p>
          <a:p>
            <a:pPr marL="954498" lvl="3">
              <a:buFont typeface="Calibri" panose="020F0502020204030204" pitchFamily="34" charset="0"/>
              <a:buChar char="‐"/>
            </a:pPr>
            <a:r>
              <a:rPr lang="fi-FI" noProof="0" err="1"/>
              <a:t>Fourth</a:t>
            </a:r>
            <a:r>
              <a:rPr lang="fi-FI" noProof="0"/>
              <a:t> </a:t>
            </a:r>
            <a:r>
              <a:rPr lang="fi-FI" noProof="0" err="1"/>
              <a:t>level</a:t>
            </a:r>
            <a:endParaRPr lang="fi-FI" noProof="0"/>
          </a:p>
          <a:p>
            <a:pPr marL="1202117" lvl="4">
              <a:buFont typeface="Calibri" panose="020F0502020204030204" pitchFamily="34" charset="0"/>
              <a:buChar char="‐"/>
            </a:pPr>
            <a:r>
              <a:rPr lang="fi-FI" noProof="0" err="1"/>
              <a:t>Fifth</a:t>
            </a:r>
            <a:r>
              <a:rPr lang="fi-FI" noProof="0"/>
              <a:t> </a:t>
            </a:r>
            <a:r>
              <a:rPr lang="fi-FI" noProof="0" err="1"/>
              <a:t>level</a:t>
            </a:r>
            <a:endParaRPr lang="fi-FI" noProof="0"/>
          </a:p>
        </p:txBody>
      </p:sp>
      <p:sp>
        <p:nvSpPr>
          <p:cNvPr id="15" name="Title 1">
            <a:extLst>
              <a:ext uri="{FF2B5EF4-FFF2-40B4-BE49-F238E27FC236}">
                <a16:creationId xmlns:a16="http://schemas.microsoft.com/office/drawing/2014/main" id="{348E5A3D-403F-3E4B-A73D-BD85404372C4}"/>
              </a:ext>
            </a:extLst>
          </p:cNvPr>
          <p:cNvSpPr>
            <a:spLocks noGrp="1"/>
          </p:cNvSpPr>
          <p:nvPr>
            <p:ph type="title" hasCustomPrompt="1"/>
          </p:nvPr>
        </p:nvSpPr>
        <p:spPr>
          <a:xfrm>
            <a:off x="284977" y="340341"/>
            <a:ext cx="9917289" cy="1260000"/>
          </a:xfrm>
        </p:spPr>
        <p:txBody>
          <a:bodyPr>
            <a:normAutofit/>
          </a:bodyPr>
          <a:lstStyle>
            <a:lvl1pPr>
              <a:lnSpc>
                <a:spcPts val="4800"/>
              </a:lnSpc>
              <a:defRPr sz="4267" b="1" baseline="0"/>
            </a:lvl1pPr>
          </a:lstStyle>
          <a:p>
            <a:r>
              <a:rPr lang="fi-FI" noProof="0"/>
              <a:t>&lt;Lisää otsikko&gt;</a:t>
            </a:r>
          </a:p>
        </p:txBody>
      </p:sp>
      <p:sp>
        <p:nvSpPr>
          <p:cNvPr id="16" name="Footer Placeholder 4">
            <a:extLst>
              <a:ext uri="{FF2B5EF4-FFF2-40B4-BE49-F238E27FC236}">
                <a16:creationId xmlns:a16="http://schemas.microsoft.com/office/drawing/2014/main" id="{A65BFDED-86F6-B94E-A527-9D7BCDF8B41D}"/>
              </a:ext>
            </a:extLst>
          </p:cNvPr>
          <p:cNvSpPr>
            <a:spLocks noGrp="1"/>
          </p:cNvSpPr>
          <p:nvPr>
            <p:ph type="ftr" sz="quarter" idx="11"/>
          </p:nvPr>
        </p:nvSpPr>
        <p:spPr>
          <a:xfrm>
            <a:off x="284975" y="6347714"/>
            <a:ext cx="7584961" cy="365125"/>
          </a:xfrm>
        </p:spPr>
        <p:txBody>
          <a:bodyPr/>
          <a:lstStyle>
            <a:lvl1pPr algn="l">
              <a:defRPr sz="1600" b="1"/>
            </a:lvl1pPr>
          </a:lstStyle>
          <a:p>
            <a:r>
              <a:rPr lang="en-US"/>
              <a:t>© Confederation of Finnish Construction Industries RT</a:t>
            </a:r>
            <a:endParaRPr lang="fi-FI"/>
          </a:p>
        </p:txBody>
      </p:sp>
      <p:sp>
        <p:nvSpPr>
          <p:cNvPr id="17" name="Date Placeholder 3">
            <a:extLst>
              <a:ext uri="{FF2B5EF4-FFF2-40B4-BE49-F238E27FC236}">
                <a16:creationId xmlns:a16="http://schemas.microsoft.com/office/drawing/2014/main" id="{D10FC313-C9A0-904C-9A14-60ED4D1F9800}"/>
              </a:ext>
            </a:extLst>
          </p:cNvPr>
          <p:cNvSpPr>
            <a:spLocks noGrp="1"/>
          </p:cNvSpPr>
          <p:nvPr>
            <p:ph type="dt" sz="half" idx="10"/>
          </p:nvPr>
        </p:nvSpPr>
        <p:spPr>
          <a:xfrm>
            <a:off x="7875503" y="6347714"/>
            <a:ext cx="1475080" cy="365125"/>
          </a:xfrm>
        </p:spPr>
        <p:txBody>
          <a:bodyPr/>
          <a:lstStyle/>
          <a:p>
            <a:fld id="{6D2437B9-1BF7-46B8-ABC0-ADCD9D094A4E}" type="datetime1">
              <a:rPr lang="fi-FI" smtClean="0"/>
              <a:t>16.8.2024</a:t>
            </a:fld>
            <a:endParaRPr lang="en-US"/>
          </a:p>
        </p:txBody>
      </p:sp>
      <p:sp>
        <p:nvSpPr>
          <p:cNvPr id="18" name="Slide Number Placeholder 5">
            <a:extLst>
              <a:ext uri="{FF2B5EF4-FFF2-40B4-BE49-F238E27FC236}">
                <a16:creationId xmlns:a16="http://schemas.microsoft.com/office/drawing/2014/main" id="{6026C796-C14A-0743-9A97-7B307C068CA4}"/>
              </a:ext>
            </a:extLst>
          </p:cNvPr>
          <p:cNvSpPr>
            <a:spLocks noGrp="1"/>
          </p:cNvSpPr>
          <p:nvPr>
            <p:ph type="sldNum" sz="quarter" idx="12"/>
          </p:nvPr>
        </p:nvSpPr>
        <p:spPr>
          <a:xfrm>
            <a:off x="9356152" y="6347714"/>
            <a:ext cx="846183" cy="365125"/>
          </a:xfrm>
        </p:spPr>
        <p:txBody>
          <a:bodyPr/>
          <a:lstStyle/>
          <a:p>
            <a:fld id="{0B92E763-4D11-554D-B2FC-42B4CDD32BE5}" type="slidenum">
              <a:rPr lang="en-US" smtClean="0"/>
              <a:pPr/>
              <a:t>‹#›</a:t>
            </a:fld>
            <a:endParaRPr lang="en-US"/>
          </a:p>
        </p:txBody>
      </p:sp>
      <p:pic>
        <p:nvPicPr>
          <p:cNvPr id="11" name="Picture 10">
            <a:extLst>
              <a:ext uri="{FF2B5EF4-FFF2-40B4-BE49-F238E27FC236}">
                <a16:creationId xmlns:a16="http://schemas.microsoft.com/office/drawing/2014/main" id="{475E673D-9F65-A94A-AB7A-16D20D9B7AA3}"/>
              </a:ext>
            </a:extLst>
          </p:cNvPr>
          <p:cNvPicPr>
            <a:picLocks noChangeAspect="1"/>
          </p:cNvPicPr>
          <p:nvPr userDrawn="1"/>
        </p:nvPicPr>
        <p:blipFill>
          <a:blip r:embed="rId2"/>
          <a:stretch>
            <a:fillRect/>
          </a:stretch>
        </p:blipFill>
        <p:spPr>
          <a:xfrm>
            <a:off x="10722430" y="0"/>
            <a:ext cx="1469572" cy="6858000"/>
          </a:xfrm>
          <a:prstGeom prst="rect">
            <a:avLst/>
          </a:prstGeom>
        </p:spPr>
      </p:pic>
    </p:spTree>
    <p:extLst>
      <p:ext uri="{BB962C8B-B14F-4D97-AF65-F5344CB8AC3E}">
        <p14:creationId xmlns:p14="http://schemas.microsoft.com/office/powerpoint/2010/main" val="4054963580"/>
      </p:ext>
    </p:extLst>
  </p:cSld>
  <p:clrMapOvr>
    <a:masterClrMapping/>
  </p:clrMapOvr>
  <p:extLst>
    <p:ext uri="{DCECCB84-F9BA-43D5-87BE-67443E8EF086}">
      <p15:sldGuideLst xmlns:p15="http://schemas.microsoft.com/office/powerpoint/2012/main">
        <p15:guide id="0" orient="horz" pos="1620" userDrawn="1">
          <p15:clr>
            <a:srgbClr val="FBAE40"/>
          </p15:clr>
        </p15:guide>
        <p15:guide id="1" pos="5079" userDrawn="1">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Otsikko ja sisältö 2 riviä">
    <p:spTree>
      <p:nvGrpSpPr>
        <p:cNvPr id="1" name=""/>
        <p:cNvGrpSpPr/>
        <p:nvPr/>
      </p:nvGrpSpPr>
      <p:grpSpPr>
        <a:xfrm>
          <a:off x="0" y="0"/>
          <a:ext cx="0" cy="0"/>
          <a:chOff x="0" y="0"/>
          <a:chExt cx="0" cy="0"/>
        </a:xfrm>
      </p:grpSpPr>
      <p:sp>
        <p:nvSpPr>
          <p:cNvPr id="9" name="Rectangle 8"/>
          <p:cNvSpPr/>
          <p:nvPr userDrawn="1"/>
        </p:nvSpPr>
        <p:spPr>
          <a:xfrm>
            <a:off x="12329493" y="-1"/>
            <a:ext cx="2492820" cy="3856384"/>
          </a:xfrm>
          <a:prstGeom prst="rect">
            <a:avLst/>
          </a:prstGeom>
          <a:noFill/>
          <a:ln w="9525" cap="flat" cmpd="sng" algn="ctr">
            <a:solidFill>
              <a:srgbClr val="626971">
                <a:lumMod val="60000"/>
                <a:lumOff val="40000"/>
              </a:srgbClr>
            </a:solidFill>
            <a:prstDash val="solid"/>
          </a:ln>
          <a:effectLst/>
        </p:spPr>
        <p:txBody>
          <a:bodyPr rtlCol="0" anchor="t"/>
          <a:lstStyle>
            <a:defPPr>
              <a:defRPr lang="fi-FI"/>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marL="0" marR="0" lvl="0" indent="0" algn="l" defTabSz="1219048" rtl="0" eaLnBrk="1" fontAlgn="base" latinLnBrk="0" hangingPunct="1">
              <a:lnSpc>
                <a:spcPct val="100000"/>
              </a:lnSpc>
              <a:spcBef>
                <a:spcPct val="0"/>
              </a:spcBef>
              <a:spcAft>
                <a:spcPts val="400"/>
              </a:spcAft>
              <a:buClrTx/>
              <a:buSzTx/>
              <a:buFontTx/>
              <a:buNone/>
              <a:tabLst/>
              <a:defRPr/>
            </a:pPr>
            <a:r>
              <a:rPr kumimoji="0" lang="fi-FI" sz="1333" b="1" i="0" u="none" strike="noStrike" kern="1200" cap="none" spc="0" normalizeH="0" baseline="0" noProof="0">
                <a:ln>
                  <a:noFill/>
                </a:ln>
                <a:solidFill>
                  <a:srgbClr val="626971"/>
                </a:solidFill>
                <a:effectLst/>
                <a:uLnTx/>
                <a:uFillTx/>
                <a:latin typeface="Helvetica"/>
              </a:rPr>
              <a:t>Ohje</a:t>
            </a:r>
          </a:p>
          <a:p>
            <a:pPr marL="228571" marR="0" lvl="0" indent="-228571" algn="l" defTabSz="1219048" rtl="0" eaLnBrk="1" fontAlgn="base" latinLnBrk="0" hangingPunct="1">
              <a:lnSpc>
                <a:spcPct val="100000"/>
              </a:lnSpc>
              <a:spcBef>
                <a:spcPct val="0"/>
              </a:spcBef>
              <a:spcAft>
                <a:spcPts val="400"/>
              </a:spcAft>
              <a:buClrTx/>
              <a:buSzTx/>
              <a:buFont typeface="Arial" panose="020B0604020202020204" pitchFamily="34" charset="0"/>
              <a:buChar char="•"/>
              <a:tabLst/>
              <a:defRPr/>
            </a:pPr>
            <a:r>
              <a:rPr kumimoji="0" lang="fi-FI" sz="1333" b="0" i="0" u="none" strike="noStrike" kern="1200" cap="none" spc="0" normalizeH="0" baseline="0" noProof="0">
                <a:ln>
                  <a:noFill/>
                </a:ln>
                <a:solidFill>
                  <a:srgbClr val="626971"/>
                </a:solidFill>
                <a:effectLst/>
                <a:uLnTx/>
                <a:uFillTx/>
                <a:latin typeface="Helvetica"/>
              </a:rPr>
              <a:t>Tämä on perustekstidia, jota tulee käyttää aina kun mahdollista. </a:t>
            </a:r>
          </a:p>
          <a:p>
            <a:pPr marL="228571" marR="0" lvl="0" indent="-228571" algn="l" defTabSz="1219048" rtl="0" eaLnBrk="1" fontAlgn="base" latinLnBrk="0" hangingPunct="1">
              <a:lnSpc>
                <a:spcPct val="100000"/>
              </a:lnSpc>
              <a:spcBef>
                <a:spcPct val="0"/>
              </a:spcBef>
              <a:spcAft>
                <a:spcPts val="400"/>
              </a:spcAft>
              <a:buClrTx/>
              <a:buSzTx/>
              <a:buFont typeface="Arial" panose="020B0604020202020204" pitchFamily="34" charset="0"/>
              <a:buChar char="•"/>
              <a:tabLst/>
              <a:defRPr/>
            </a:pPr>
            <a:r>
              <a:rPr kumimoji="0" lang="fi-FI" sz="1333" b="0" i="0" u="none" strike="noStrike" kern="1200" cap="none" spc="0" normalizeH="0" baseline="0" noProof="0">
                <a:ln>
                  <a:noFill/>
                </a:ln>
                <a:solidFill>
                  <a:srgbClr val="626971"/>
                </a:solidFill>
                <a:effectLst/>
                <a:uLnTx/>
                <a:uFillTx/>
                <a:latin typeface="Helvetica"/>
              </a:rPr>
              <a:t>Myös </a:t>
            </a:r>
            <a:r>
              <a:rPr kumimoji="0" lang="fi-FI" sz="1333" b="0" i="0" u="none" strike="noStrike" kern="1200" cap="none" spc="0" normalizeH="0" baseline="0" noProof="0" err="1">
                <a:ln>
                  <a:noFill/>
                </a:ln>
                <a:solidFill>
                  <a:srgbClr val="626971"/>
                </a:solidFill>
                <a:effectLst/>
                <a:uLnTx/>
                <a:uFillTx/>
                <a:latin typeface="Helvetica"/>
              </a:rPr>
              <a:t>kaksipalstaiset</a:t>
            </a:r>
            <a:r>
              <a:rPr kumimoji="0" lang="fi-FI" sz="1333" b="0" i="0" u="none" strike="noStrike" kern="1200" cap="none" spc="0" normalizeH="0" baseline="0" noProof="0">
                <a:ln>
                  <a:noFill/>
                </a:ln>
                <a:solidFill>
                  <a:srgbClr val="626971"/>
                </a:solidFill>
                <a:effectLst/>
                <a:uLnTx/>
                <a:uFillTx/>
                <a:latin typeface="Helvetica"/>
              </a:rPr>
              <a:t>  tekstidiat ovat suositeltavia. </a:t>
            </a:r>
          </a:p>
          <a:p>
            <a:pPr marL="228571" marR="0" lvl="0" indent="-228571" algn="l" defTabSz="1219048" rtl="0" eaLnBrk="1" fontAlgn="base" latinLnBrk="0" hangingPunct="1">
              <a:lnSpc>
                <a:spcPct val="100000"/>
              </a:lnSpc>
              <a:spcBef>
                <a:spcPct val="0"/>
              </a:spcBef>
              <a:spcAft>
                <a:spcPts val="400"/>
              </a:spcAft>
              <a:buClrTx/>
              <a:buSzTx/>
              <a:buFont typeface="Arial" panose="020B0604020202020204" pitchFamily="34" charset="0"/>
              <a:buChar char="•"/>
              <a:tabLst/>
              <a:defRPr/>
            </a:pPr>
            <a:r>
              <a:rPr kumimoji="0" lang="fi-FI" sz="1333" b="0" i="0" u="none" strike="noStrike" kern="1200" cap="none" spc="0" normalizeH="0" baseline="0" noProof="0">
                <a:ln>
                  <a:noFill/>
                </a:ln>
                <a:solidFill>
                  <a:srgbClr val="626971"/>
                </a:solidFill>
                <a:effectLst/>
                <a:uLnTx/>
                <a:uFillTx/>
                <a:latin typeface="Helvetica"/>
              </a:rPr>
              <a:t>Näiden oikeassa laidassa olevat graafiset elementit tekevät esityksen ilmeestä tunnistettavan ja johdonmukaisen.</a:t>
            </a:r>
          </a:p>
          <a:p>
            <a:pPr marL="228571" marR="0" lvl="0" indent="-228571" algn="l" defTabSz="1219048" rtl="0" eaLnBrk="1" fontAlgn="base" latinLnBrk="0" hangingPunct="1">
              <a:lnSpc>
                <a:spcPct val="100000"/>
              </a:lnSpc>
              <a:spcBef>
                <a:spcPct val="0"/>
              </a:spcBef>
              <a:spcAft>
                <a:spcPts val="400"/>
              </a:spcAft>
              <a:buClrTx/>
              <a:buSzTx/>
              <a:buFont typeface="Arial" panose="020B0604020202020204" pitchFamily="34" charset="0"/>
              <a:buChar char="•"/>
              <a:tabLst/>
              <a:defRPr/>
            </a:pPr>
            <a:r>
              <a:rPr kumimoji="0" lang="fi-FI" sz="1333" b="0" i="0" u="none" strike="noStrike" kern="1200" cap="none" spc="0" normalizeH="0" baseline="0" noProof="0">
                <a:ln>
                  <a:noFill/>
                </a:ln>
                <a:solidFill>
                  <a:srgbClr val="626971"/>
                </a:solidFill>
                <a:effectLst/>
                <a:uLnTx/>
                <a:uFillTx/>
                <a:latin typeface="Helvetica"/>
              </a:rPr>
              <a:t>Muuta tarvittaessa alatunnisteen tietoihin organisaatiosi nimi valitsemalla valikosta Lisää &gt; Ylä- ja alatunniste. </a:t>
            </a:r>
          </a:p>
          <a:p>
            <a:pPr marL="228571" marR="0" lvl="0" indent="-228571" algn="l" defTabSz="1219048" rtl="0" eaLnBrk="1" fontAlgn="base" latinLnBrk="0" hangingPunct="1">
              <a:lnSpc>
                <a:spcPct val="100000"/>
              </a:lnSpc>
              <a:spcBef>
                <a:spcPct val="0"/>
              </a:spcBef>
              <a:spcAft>
                <a:spcPts val="400"/>
              </a:spcAft>
              <a:buClrTx/>
              <a:buSzTx/>
              <a:buFont typeface="Arial" panose="020B0604020202020204" pitchFamily="34" charset="0"/>
              <a:buChar char="•"/>
              <a:tabLst/>
              <a:defRPr/>
            </a:pPr>
            <a:r>
              <a:rPr kumimoji="0" lang="fi-FI" sz="1333" b="0" i="0" u="none" strike="noStrike" kern="1200" cap="none" spc="0" normalizeH="0" baseline="0" noProof="0">
                <a:ln>
                  <a:noFill/>
                </a:ln>
                <a:solidFill>
                  <a:srgbClr val="626971"/>
                </a:solidFill>
                <a:effectLst/>
                <a:uLnTx/>
                <a:uFillTx/>
                <a:latin typeface="Helvetica"/>
              </a:rPr>
              <a:t>Käytä esityksissä sivunumeroita ja päivämäärää, jotka on valmiiksi asetettu alatunnisteen tietoihin.</a:t>
            </a:r>
          </a:p>
          <a:p>
            <a:pPr marL="0" marR="0" lvl="0" indent="0" algn="l" defTabSz="1219048" rtl="0" eaLnBrk="1" fontAlgn="base" latinLnBrk="0" hangingPunct="1">
              <a:lnSpc>
                <a:spcPct val="100000"/>
              </a:lnSpc>
              <a:spcBef>
                <a:spcPct val="0"/>
              </a:spcBef>
              <a:spcAft>
                <a:spcPts val="400"/>
              </a:spcAft>
              <a:buClrTx/>
              <a:buSzTx/>
              <a:buFontTx/>
              <a:buNone/>
              <a:tabLst/>
              <a:defRPr/>
            </a:pPr>
            <a:endParaRPr kumimoji="0" lang="fi-FI" sz="1333" b="0" i="0" u="none" strike="noStrike" kern="1200" cap="none" spc="0" normalizeH="0" baseline="0" noProof="0">
              <a:ln>
                <a:noFill/>
              </a:ln>
              <a:solidFill>
                <a:srgbClr val="626971"/>
              </a:solidFill>
              <a:effectLst/>
              <a:uLnTx/>
              <a:uFillTx/>
              <a:latin typeface="Helvetica"/>
            </a:endParaRPr>
          </a:p>
        </p:txBody>
      </p:sp>
      <p:sp>
        <p:nvSpPr>
          <p:cNvPr id="2" name="Title 1">
            <a:extLst>
              <a:ext uri="{FF2B5EF4-FFF2-40B4-BE49-F238E27FC236}">
                <a16:creationId xmlns:a16="http://schemas.microsoft.com/office/drawing/2014/main" id="{70FBBCBA-ADED-9D43-82E8-6A12B70A892D}"/>
              </a:ext>
            </a:extLst>
          </p:cNvPr>
          <p:cNvSpPr>
            <a:spLocks noGrp="1"/>
          </p:cNvSpPr>
          <p:nvPr>
            <p:ph type="title" hasCustomPrompt="1"/>
          </p:nvPr>
        </p:nvSpPr>
        <p:spPr/>
        <p:txBody>
          <a:bodyPr>
            <a:normAutofit/>
          </a:bodyPr>
          <a:lstStyle>
            <a:lvl1pPr>
              <a:defRPr/>
            </a:lvl1pPr>
          </a:lstStyle>
          <a:p>
            <a:r>
              <a:rPr lang="fi-FI" noProof="0"/>
              <a:t>&lt;Lisää otsikko</a:t>
            </a:r>
            <a:br>
              <a:rPr lang="fi-FI" noProof="0"/>
            </a:br>
            <a:r>
              <a:rPr lang="fi-FI" noProof="0"/>
              <a:t>kahdelle riville&gt;</a:t>
            </a:r>
            <a:endParaRPr lang="fi-FI"/>
          </a:p>
        </p:txBody>
      </p:sp>
      <p:sp>
        <p:nvSpPr>
          <p:cNvPr id="3" name="Date Placeholder 2">
            <a:extLst>
              <a:ext uri="{FF2B5EF4-FFF2-40B4-BE49-F238E27FC236}">
                <a16:creationId xmlns:a16="http://schemas.microsoft.com/office/drawing/2014/main" id="{23CAF3D2-0CCA-924D-BCED-7E0A6E981DE7}"/>
              </a:ext>
            </a:extLst>
          </p:cNvPr>
          <p:cNvSpPr>
            <a:spLocks noGrp="1"/>
          </p:cNvSpPr>
          <p:nvPr>
            <p:ph type="dt" sz="half" idx="10"/>
          </p:nvPr>
        </p:nvSpPr>
        <p:spPr/>
        <p:txBody>
          <a:bodyPr/>
          <a:lstStyle/>
          <a:p>
            <a:fld id="{5665D6E4-AC4C-4B31-A71A-E5285D74348B}" type="datetime1">
              <a:rPr lang="fi-FI" smtClean="0"/>
              <a:t>16.8.2024</a:t>
            </a:fld>
            <a:endParaRPr lang="fi-FI"/>
          </a:p>
        </p:txBody>
      </p:sp>
      <p:sp>
        <p:nvSpPr>
          <p:cNvPr id="4" name="Footer Placeholder 3">
            <a:extLst>
              <a:ext uri="{FF2B5EF4-FFF2-40B4-BE49-F238E27FC236}">
                <a16:creationId xmlns:a16="http://schemas.microsoft.com/office/drawing/2014/main" id="{42E27ECC-EC61-2F44-939C-5B41748E6858}"/>
              </a:ext>
            </a:extLst>
          </p:cNvPr>
          <p:cNvSpPr>
            <a:spLocks noGrp="1"/>
          </p:cNvSpPr>
          <p:nvPr>
            <p:ph type="ftr" sz="quarter" idx="11"/>
          </p:nvPr>
        </p:nvSpPr>
        <p:spPr/>
        <p:txBody>
          <a:bodyPr/>
          <a:lstStyle/>
          <a:p>
            <a:r>
              <a:rPr lang="en-US"/>
              <a:t>© Confederation of Finnish Construction Industries RT</a:t>
            </a:r>
            <a:endParaRPr lang="fi-FI"/>
          </a:p>
        </p:txBody>
      </p:sp>
      <p:sp>
        <p:nvSpPr>
          <p:cNvPr id="5" name="Slide Number Placeholder 4">
            <a:extLst>
              <a:ext uri="{FF2B5EF4-FFF2-40B4-BE49-F238E27FC236}">
                <a16:creationId xmlns:a16="http://schemas.microsoft.com/office/drawing/2014/main" id="{C7B02F8C-7C17-A348-893A-39F41A4139AA}"/>
              </a:ext>
            </a:extLst>
          </p:cNvPr>
          <p:cNvSpPr>
            <a:spLocks noGrp="1"/>
          </p:cNvSpPr>
          <p:nvPr>
            <p:ph type="sldNum" sz="quarter" idx="12"/>
          </p:nvPr>
        </p:nvSpPr>
        <p:spPr/>
        <p:txBody>
          <a:bodyPr/>
          <a:lstStyle/>
          <a:p>
            <a:fld id="{1F4D50CA-F9F4-4F82-9F28-967629681EF9}" type="slidenum">
              <a:rPr lang="fi-FI" smtClean="0"/>
              <a:pPr/>
              <a:t>‹#›</a:t>
            </a:fld>
            <a:endParaRPr lang="fi-FI"/>
          </a:p>
        </p:txBody>
      </p:sp>
      <p:pic>
        <p:nvPicPr>
          <p:cNvPr id="8" name="Picture 7">
            <a:extLst>
              <a:ext uri="{FF2B5EF4-FFF2-40B4-BE49-F238E27FC236}">
                <a16:creationId xmlns:a16="http://schemas.microsoft.com/office/drawing/2014/main" id="{559678D1-A173-6C46-AA64-03F41026F38D}"/>
              </a:ext>
            </a:extLst>
          </p:cNvPr>
          <p:cNvPicPr>
            <a:picLocks noChangeAspect="1"/>
          </p:cNvPicPr>
          <p:nvPr userDrawn="1"/>
        </p:nvPicPr>
        <p:blipFill rotWithShape="1">
          <a:blip r:embed="rId2"/>
          <a:srcRect t="7429" b="1456"/>
          <a:stretch/>
        </p:blipFill>
        <p:spPr>
          <a:xfrm>
            <a:off x="10579101" y="-1"/>
            <a:ext cx="1612900" cy="6858001"/>
          </a:xfrm>
          <a:prstGeom prst="rect">
            <a:avLst/>
          </a:prstGeom>
        </p:spPr>
      </p:pic>
      <p:sp>
        <p:nvSpPr>
          <p:cNvPr id="10" name="Content Placeholder 10">
            <a:extLst>
              <a:ext uri="{FF2B5EF4-FFF2-40B4-BE49-F238E27FC236}">
                <a16:creationId xmlns:a16="http://schemas.microsoft.com/office/drawing/2014/main" id="{B73718DE-04D0-2543-B468-F97A6BDD8B50}"/>
              </a:ext>
            </a:extLst>
          </p:cNvPr>
          <p:cNvSpPr>
            <a:spLocks noGrp="1"/>
          </p:cNvSpPr>
          <p:nvPr>
            <p:ph sz="quarter" idx="13" hasCustomPrompt="1"/>
          </p:nvPr>
        </p:nvSpPr>
        <p:spPr>
          <a:xfrm>
            <a:off x="334434" y="2133601"/>
            <a:ext cx="9842500" cy="4032251"/>
          </a:xfrm>
        </p:spPr>
        <p:txBody>
          <a:bodyPr>
            <a:normAutofit/>
          </a:bodyPr>
          <a:lstStyle>
            <a:lvl1pPr marL="228571" marR="0" indent="-228571" algn="l" defTabSz="914286" rtl="0" eaLnBrk="1" fontAlgn="auto" latinLnBrk="0" hangingPunct="1">
              <a:lnSpc>
                <a:spcPct val="90000"/>
              </a:lnSpc>
              <a:spcBef>
                <a:spcPts val="1000"/>
              </a:spcBef>
              <a:spcAft>
                <a:spcPts val="0"/>
              </a:spcAft>
              <a:buClrTx/>
              <a:buSzTx/>
              <a:buFont typeface="Arial" panose="020B0604020202020204" pitchFamily="34" charset="0"/>
              <a:buChar char="•"/>
              <a:tabLst/>
              <a:defRPr sz="1800"/>
            </a:lvl1pPr>
            <a:lvl2pPr marL="685714" marR="0" indent="-228571" algn="l" defTabSz="914286" rtl="0" eaLnBrk="1" fontAlgn="auto" latinLnBrk="0" hangingPunct="1">
              <a:lnSpc>
                <a:spcPct val="90000"/>
              </a:lnSpc>
              <a:spcBef>
                <a:spcPts val="500"/>
              </a:spcBef>
              <a:spcAft>
                <a:spcPts val="0"/>
              </a:spcAft>
              <a:buClrTx/>
              <a:buSzTx/>
              <a:buFont typeface="Arial" panose="020B0604020202020204" pitchFamily="34" charset="0"/>
              <a:buChar char="•"/>
              <a:tabLst/>
              <a:defRPr sz="1600"/>
            </a:lvl2pPr>
            <a:lvl3pPr marL="1142857" marR="0" indent="-228571" algn="l" defTabSz="914286" rtl="0" eaLnBrk="1" fontAlgn="auto" latinLnBrk="0" hangingPunct="1">
              <a:lnSpc>
                <a:spcPct val="90000"/>
              </a:lnSpc>
              <a:spcBef>
                <a:spcPts val="500"/>
              </a:spcBef>
              <a:spcAft>
                <a:spcPts val="0"/>
              </a:spcAft>
              <a:buClrTx/>
              <a:buSzTx/>
              <a:buFont typeface="Arial" panose="020B0604020202020204" pitchFamily="34" charset="0"/>
              <a:buChar char="•"/>
              <a:tabLst/>
              <a:defRPr sz="1400"/>
            </a:lvl3pPr>
            <a:lvl4pPr marL="1600000" marR="0" indent="-228571" algn="l" defTabSz="914286" rtl="0" eaLnBrk="1" fontAlgn="auto" latinLnBrk="0" hangingPunct="1">
              <a:lnSpc>
                <a:spcPct val="90000"/>
              </a:lnSpc>
              <a:spcBef>
                <a:spcPts val="500"/>
              </a:spcBef>
              <a:spcAft>
                <a:spcPts val="0"/>
              </a:spcAft>
              <a:buClrTx/>
              <a:buSzTx/>
              <a:buFont typeface="Arial" panose="020B0604020202020204" pitchFamily="34" charset="0"/>
              <a:buChar char="•"/>
              <a:tabLst/>
              <a:defRPr sz="1200"/>
            </a:lvl4pPr>
            <a:lvl5pPr marL="2057143" marR="0" indent="-228571" algn="l" defTabSz="914286" rtl="0" eaLnBrk="1" fontAlgn="auto" latinLnBrk="0" hangingPunct="1">
              <a:lnSpc>
                <a:spcPct val="90000"/>
              </a:lnSpc>
              <a:spcBef>
                <a:spcPts val="500"/>
              </a:spcBef>
              <a:spcAft>
                <a:spcPts val="0"/>
              </a:spcAft>
              <a:buClrTx/>
              <a:buSzTx/>
              <a:buFont typeface="Arial" panose="020B0604020202020204" pitchFamily="34" charset="0"/>
              <a:buChar char="•"/>
              <a:tabLst/>
              <a:defRPr sz="1200"/>
            </a:lvl5pPr>
          </a:lstStyle>
          <a:p>
            <a:pPr marL="228571" marR="0" lvl="0" indent="-228571" algn="l" defTabSz="914286"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fi-FI" sz="2100" b="0" i="0" u="none" strike="noStrike" kern="1200" cap="none" spc="0" normalizeH="0" baseline="0" noProof="0">
                <a:ln>
                  <a:noFill/>
                </a:ln>
                <a:solidFill>
                  <a:srgbClr val="000000"/>
                </a:solidFill>
                <a:effectLst/>
                <a:uLnTx/>
                <a:uFillTx/>
                <a:latin typeface="+mn-lt"/>
                <a:ea typeface="+mn-ea"/>
                <a:cs typeface="+mn-cs"/>
              </a:rPr>
              <a:t>Muokkaa tekstin perustyylejä</a:t>
            </a:r>
          </a:p>
          <a:p>
            <a:pPr marL="685714" marR="0" lvl="1" indent="-228571" algn="l" defTabSz="914286"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fi-FI" sz="1900" b="0" i="0" u="none" strike="noStrike" kern="1200" cap="none" spc="0" normalizeH="0" baseline="0" noProof="0">
                <a:ln>
                  <a:noFill/>
                </a:ln>
                <a:solidFill>
                  <a:srgbClr val="000000"/>
                </a:solidFill>
                <a:effectLst/>
                <a:uLnTx/>
                <a:uFillTx/>
                <a:latin typeface="+mn-lt"/>
                <a:ea typeface="+mn-ea"/>
                <a:cs typeface="+mn-cs"/>
              </a:rPr>
              <a:t>toinen taso</a:t>
            </a:r>
          </a:p>
          <a:p>
            <a:pPr marL="1142857" marR="0" lvl="2" indent="-228571" algn="l" defTabSz="914286"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fi-FI" sz="1700" b="0" i="0" u="none" strike="noStrike" kern="1200" cap="none" spc="0" normalizeH="0" baseline="0" noProof="0">
                <a:ln>
                  <a:noFill/>
                </a:ln>
                <a:solidFill>
                  <a:srgbClr val="000000"/>
                </a:solidFill>
                <a:effectLst/>
                <a:uLnTx/>
                <a:uFillTx/>
                <a:latin typeface="+mn-lt"/>
                <a:ea typeface="+mn-ea"/>
                <a:cs typeface="+mn-cs"/>
              </a:rPr>
              <a:t>kolmas taso</a:t>
            </a:r>
          </a:p>
          <a:p>
            <a:pPr marL="1600000" marR="0" lvl="3" indent="-228571" algn="l" defTabSz="914286"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fi-FI" sz="1500" b="0" i="0" u="none" strike="noStrike" kern="1200" cap="none" spc="0" normalizeH="0" baseline="0" noProof="0">
                <a:ln>
                  <a:noFill/>
                </a:ln>
                <a:solidFill>
                  <a:srgbClr val="000000"/>
                </a:solidFill>
                <a:effectLst/>
                <a:uLnTx/>
                <a:uFillTx/>
                <a:latin typeface="+mn-lt"/>
                <a:ea typeface="+mn-ea"/>
                <a:cs typeface="+mn-cs"/>
              </a:rPr>
              <a:t>neljäs taso</a:t>
            </a:r>
          </a:p>
          <a:p>
            <a:pPr marL="2057143" marR="0" lvl="4" indent="-228571" algn="l" defTabSz="914286"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fi-FI" sz="1500" b="0" i="0" u="none" strike="noStrike" kern="1200" cap="none" spc="0" normalizeH="0" baseline="0" noProof="0">
                <a:ln>
                  <a:noFill/>
                </a:ln>
                <a:solidFill>
                  <a:srgbClr val="000000"/>
                </a:solidFill>
                <a:effectLst/>
                <a:uLnTx/>
                <a:uFillTx/>
                <a:latin typeface="+mn-lt"/>
                <a:ea typeface="+mn-ea"/>
                <a:cs typeface="+mn-cs"/>
              </a:rPr>
              <a:t>viides taso</a:t>
            </a:r>
          </a:p>
        </p:txBody>
      </p:sp>
    </p:spTree>
    <p:extLst>
      <p:ext uri="{BB962C8B-B14F-4D97-AF65-F5344CB8AC3E}">
        <p14:creationId xmlns:p14="http://schemas.microsoft.com/office/powerpoint/2010/main" val="1195562103"/>
      </p:ext>
    </p:extLst>
  </p:cSld>
  <p:clrMapOvr>
    <a:masterClrMapping/>
  </p:clrMapOvr>
  <p:extLst>
    <p:ext uri="{DCECCB84-F9BA-43D5-87BE-67443E8EF086}">
      <p15:sldGuideLst xmlns:p15="http://schemas.microsoft.com/office/powerpoint/2012/main">
        <p15:guide id="0" orient="horz" pos="2160" userDrawn="1">
          <p15:clr>
            <a:srgbClr val="FBAE40"/>
          </p15:clr>
        </p15:guide>
        <p15:guide id="1" pos="6773" userDrawn="1">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Otsikko ja sisältö 2 riviä">
    <p:spTree>
      <p:nvGrpSpPr>
        <p:cNvPr id="1" name=""/>
        <p:cNvGrpSpPr/>
        <p:nvPr/>
      </p:nvGrpSpPr>
      <p:grpSpPr>
        <a:xfrm>
          <a:off x="0" y="0"/>
          <a:ext cx="0" cy="0"/>
          <a:chOff x="0" y="0"/>
          <a:chExt cx="0" cy="0"/>
        </a:xfrm>
      </p:grpSpPr>
      <p:sp>
        <p:nvSpPr>
          <p:cNvPr id="9" name="Rectangle 8"/>
          <p:cNvSpPr/>
          <p:nvPr userDrawn="1"/>
        </p:nvSpPr>
        <p:spPr>
          <a:xfrm>
            <a:off x="12329494" y="-1"/>
            <a:ext cx="2492820" cy="3856384"/>
          </a:xfrm>
          <a:prstGeom prst="rect">
            <a:avLst/>
          </a:prstGeom>
          <a:noFill/>
          <a:ln w="9525" cap="flat" cmpd="sng" algn="ctr">
            <a:solidFill>
              <a:srgbClr val="626971">
                <a:lumMod val="60000"/>
                <a:lumOff val="40000"/>
              </a:srgbClr>
            </a:solidFill>
            <a:prstDash val="solid"/>
          </a:ln>
          <a:effectLst/>
        </p:spPr>
        <p:txBody>
          <a:bodyPr rtlCol="0" anchor="t"/>
          <a:lstStyle>
            <a:defPPr>
              <a:defRPr lang="fi-FI"/>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marL="0" marR="0" lvl="0" indent="0" algn="l" defTabSz="1218926" rtl="0" eaLnBrk="1" fontAlgn="base" latinLnBrk="0" hangingPunct="1">
              <a:lnSpc>
                <a:spcPct val="100000"/>
              </a:lnSpc>
              <a:spcBef>
                <a:spcPct val="0"/>
              </a:spcBef>
              <a:spcAft>
                <a:spcPts val="400"/>
              </a:spcAft>
              <a:buClrTx/>
              <a:buSzTx/>
              <a:buFontTx/>
              <a:buNone/>
              <a:tabLst/>
              <a:defRPr/>
            </a:pPr>
            <a:r>
              <a:rPr kumimoji="0" lang="fi-FI" sz="1333" b="1" i="0" u="none" strike="noStrike" kern="1200" cap="none" spc="0" normalizeH="0" baseline="0" noProof="0">
                <a:ln>
                  <a:noFill/>
                </a:ln>
                <a:solidFill>
                  <a:srgbClr val="626971"/>
                </a:solidFill>
                <a:effectLst/>
                <a:uLnTx/>
                <a:uFillTx/>
                <a:latin typeface="Helvetica"/>
              </a:rPr>
              <a:t>Ohje</a:t>
            </a:r>
          </a:p>
          <a:p>
            <a:pPr marL="228548" marR="0" lvl="0" indent="-228548" algn="l" defTabSz="1218926" rtl="0" eaLnBrk="1" fontAlgn="base" latinLnBrk="0" hangingPunct="1">
              <a:lnSpc>
                <a:spcPct val="100000"/>
              </a:lnSpc>
              <a:spcBef>
                <a:spcPct val="0"/>
              </a:spcBef>
              <a:spcAft>
                <a:spcPts val="400"/>
              </a:spcAft>
              <a:buClrTx/>
              <a:buSzTx/>
              <a:buFont typeface="Arial" panose="020B0604020202020204" pitchFamily="34" charset="0"/>
              <a:buChar char="•"/>
              <a:tabLst/>
              <a:defRPr/>
            </a:pPr>
            <a:r>
              <a:rPr kumimoji="0" lang="fi-FI" sz="1333" b="0" i="0" u="none" strike="noStrike" kern="1200" cap="none" spc="0" normalizeH="0" baseline="0" noProof="0">
                <a:ln>
                  <a:noFill/>
                </a:ln>
                <a:solidFill>
                  <a:srgbClr val="626971"/>
                </a:solidFill>
                <a:effectLst/>
                <a:uLnTx/>
                <a:uFillTx/>
                <a:latin typeface="Helvetica"/>
              </a:rPr>
              <a:t>Tämä on perustekstidia, jota tulee käyttää aina kun mahdollista. </a:t>
            </a:r>
          </a:p>
          <a:p>
            <a:pPr marL="228548" marR="0" lvl="0" indent="-228548" algn="l" defTabSz="1218926" rtl="0" eaLnBrk="1" fontAlgn="base" latinLnBrk="0" hangingPunct="1">
              <a:lnSpc>
                <a:spcPct val="100000"/>
              </a:lnSpc>
              <a:spcBef>
                <a:spcPct val="0"/>
              </a:spcBef>
              <a:spcAft>
                <a:spcPts val="400"/>
              </a:spcAft>
              <a:buClrTx/>
              <a:buSzTx/>
              <a:buFont typeface="Arial" panose="020B0604020202020204" pitchFamily="34" charset="0"/>
              <a:buChar char="•"/>
              <a:tabLst/>
              <a:defRPr/>
            </a:pPr>
            <a:r>
              <a:rPr kumimoji="0" lang="fi-FI" sz="1333" b="0" i="0" u="none" strike="noStrike" kern="1200" cap="none" spc="0" normalizeH="0" baseline="0" noProof="0">
                <a:ln>
                  <a:noFill/>
                </a:ln>
                <a:solidFill>
                  <a:srgbClr val="626971"/>
                </a:solidFill>
                <a:effectLst/>
                <a:uLnTx/>
                <a:uFillTx/>
                <a:latin typeface="Helvetica"/>
              </a:rPr>
              <a:t>Myös </a:t>
            </a:r>
            <a:r>
              <a:rPr kumimoji="0" lang="fi-FI" sz="1333" b="0" i="0" u="none" strike="noStrike" kern="1200" cap="none" spc="0" normalizeH="0" baseline="0" noProof="0" err="1">
                <a:ln>
                  <a:noFill/>
                </a:ln>
                <a:solidFill>
                  <a:srgbClr val="626971"/>
                </a:solidFill>
                <a:effectLst/>
                <a:uLnTx/>
                <a:uFillTx/>
                <a:latin typeface="Helvetica"/>
              </a:rPr>
              <a:t>kaksipalstaiset</a:t>
            </a:r>
            <a:r>
              <a:rPr kumimoji="0" lang="fi-FI" sz="1333" b="0" i="0" u="none" strike="noStrike" kern="1200" cap="none" spc="0" normalizeH="0" baseline="0" noProof="0">
                <a:ln>
                  <a:noFill/>
                </a:ln>
                <a:solidFill>
                  <a:srgbClr val="626971"/>
                </a:solidFill>
                <a:effectLst/>
                <a:uLnTx/>
                <a:uFillTx/>
                <a:latin typeface="Helvetica"/>
              </a:rPr>
              <a:t>  tekstidiat ovat suositeltavia. </a:t>
            </a:r>
          </a:p>
          <a:p>
            <a:pPr marL="228548" marR="0" lvl="0" indent="-228548" algn="l" defTabSz="1218926" rtl="0" eaLnBrk="1" fontAlgn="base" latinLnBrk="0" hangingPunct="1">
              <a:lnSpc>
                <a:spcPct val="100000"/>
              </a:lnSpc>
              <a:spcBef>
                <a:spcPct val="0"/>
              </a:spcBef>
              <a:spcAft>
                <a:spcPts val="400"/>
              </a:spcAft>
              <a:buClrTx/>
              <a:buSzTx/>
              <a:buFont typeface="Arial" panose="020B0604020202020204" pitchFamily="34" charset="0"/>
              <a:buChar char="•"/>
              <a:tabLst/>
              <a:defRPr/>
            </a:pPr>
            <a:r>
              <a:rPr kumimoji="0" lang="fi-FI" sz="1333" b="0" i="0" u="none" strike="noStrike" kern="1200" cap="none" spc="0" normalizeH="0" baseline="0" noProof="0">
                <a:ln>
                  <a:noFill/>
                </a:ln>
                <a:solidFill>
                  <a:srgbClr val="626971"/>
                </a:solidFill>
                <a:effectLst/>
                <a:uLnTx/>
                <a:uFillTx/>
                <a:latin typeface="Helvetica"/>
              </a:rPr>
              <a:t>Näiden oikeassa laidassa olevat graafiset elementit tekevät esityksen ilmeestä tunnistettavan ja johdonmukaisen.</a:t>
            </a:r>
          </a:p>
          <a:p>
            <a:pPr marL="228548" marR="0" lvl="0" indent="-228548" algn="l" defTabSz="1218926" rtl="0" eaLnBrk="1" fontAlgn="base" latinLnBrk="0" hangingPunct="1">
              <a:lnSpc>
                <a:spcPct val="100000"/>
              </a:lnSpc>
              <a:spcBef>
                <a:spcPct val="0"/>
              </a:spcBef>
              <a:spcAft>
                <a:spcPts val="400"/>
              </a:spcAft>
              <a:buClrTx/>
              <a:buSzTx/>
              <a:buFont typeface="Arial" panose="020B0604020202020204" pitchFamily="34" charset="0"/>
              <a:buChar char="•"/>
              <a:tabLst/>
              <a:defRPr/>
            </a:pPr>
            <a:r>
              <a:rPr kumimoji="0" lang="fi-FI" sz="1333" b="0" i="0" u="none" strike="noStrike" kern="1200" cap="none" spc="0" normalizeH="0" baseline="0" noProof="0">
                <a:ln>
                  <a:noFill/>
                </a:ln>
                <a:solidFill>
                  <a:srgbClr val="626971"/>
                </a:solidFill>
                <a:effectLst/>
                <a:uLnTx/>
                <a:uFillTx/>
                <a:latin typeface="Helvetica"/>
              </a:rPr>
              <a:t>Muuta tarvittaessa alatunnisteen tietoihin organisaatiosi nimi valitsemalla valikosta Lisää &gt; Ylä- ja alatunniste. </a:t>
            </a:r>
          </a:p>
          <a:p>
            <a:pPr marL="228548" marR="0" lvl="0" indent="-228548" algn="l" defTabSz="1218926" rtl="0" eaLnBrk="1" fontAlgn="base" latinLnBrk="0" hangingPunct="1">
              <a:lnSpc>
                <a:spcPct val="100000"/>
              </a:lnSpc>
              <a:spcBef>
                <a:spcPct val="0"/>
              </a:spcBef>
              <a:spcAft>
                <a:spcPts val="400"/>
              </a:spcAft>
              <a:buClrTx/>
              <a:buSzTx/>
              <a:buFont typeface="Arial" panose="020B0604020202020204" pitchFamily="34" charset="0"/>
              <a:buChar char="•"/>
              <a:tabLst/>
              <a:defRPr/>
            </a:pPr>
            <a:r>
              <a:rPr kumimoji="0" lang="fi-FI" sz="1333" b="0" i="0" u="none" strike="noStrike" kern="1200" cap="none" spc="0" normalizeH="0" baseline="0" noProof="0">
                <a:ln>
                  <a:noFill/>
                </a:ln>
                <a:solidFill>
                  <a:srgbClr val="626971"/>
                </a:solidFill>
                <a:effectLst/>
                <a:uLnTx/>
                <a:uFillTx/>
                <a:latin typeface="Helvetica"/>
              </a:rPr>
              <a:t>Käytä esityksissä sivunumeroita ja päivämäärää, jotka on valmiiksi asetettu alatunnisteen tietoihin.</a:t>
            </a:r>
          </a:p>
          <a:p>
            <a:pPr marL="0" marR="0" lvl="0" indent="0" algn="l" defTabSz="1218926" rtl="0" eaLnBrk="1" fontAlgn="base" latinLnBrk="0" hangingPunct="1">
              <a:lnSpc>
                <a:spcPct val="100000"/>
              </a:lnSpc>
              <a:spcBef>
                <a:spcPct val="0"/>
              </a:spcBef>
              <a:spcAft>
                <a:spcPts val="400"/>
              </a:spcAft>
              <a:buClrTx/>
              <a:buSzTx/>
              <a:buFontTx/>
              <a:buNone/>
              <a:tabLst/>
              <a:defRPr/>
            </a:pPr>
            <a:endParaRPr kumimoji="0" lang="fi-FI" sz="1333" b="0" i="0" u="none" strike="noStrike" kern="1200" cap="none" spc="0" normalizeH="0" baseline="0" noProof="0">
              <a:ln>
                <a:noFill/>
              </a:ln>
              <a:solidFill>
                <a:srgbClr val="626971"/>
              </a:solidFill>
              <a:effectLst/>
              <a:uLnTx/>
              <a:uFillTx/>
              <a:latin typeface="Helvetica"/>
            </a:endParaRPr>
          </a:p>
        </p:txBody>
      </p:sp>
      <p:sp>
        <p:nvSpPr>
          <p:cNvPr id="2" name="Title 1">
            <a:extLst>
              <a:ext uri="{FF2B5EF4-FFF2-40B4-BE49-F238E27FC236}">
                <a16:creationId xmlns:a16="http://schemas.microsoft.com/office/drawing/2014/main" id="{70FBBCBA-ADED-9D43-82E8-6A12B70A892D}"/>
              </a:ext>
            </a:extLst>
          </p:cNvPr>
          <p:cNvSpPr>
            <a:spLocks noGrp="1"/>
          </p:cNvSpPr>
          <p:nvPr>
            <p:ph type="title" hasCustomPrompt="1"/>
          </p:nvPr>
        </p:nvSpPr>
        <p:spPr/>
        <p:txBody>
          <a:bodyPr>
            <a:normAutofit/>
          </a:bodyPr>
          <a:lstStyle>
            <a:lvl1pPr>
              <a:defRPr/>
            </a:lvl1pPr>
          </a:lstStyle>
          <a:p>
            <a:r>
              <a:rPr lang="fi-FI" noProof="0"/>
              <a:t>&lt;Lisää otsikko</a:t>
            </a:r>
            <a:br>
              <a:rPr lang="fi-FI" noProof="0"/>
            </a:br>
            <a:r>
              <a:rPr lang="fi-FI" noProof="0"/>
              <a:t>kahdelle riville&gt;</a:t>
            </a:r>
            <a:endParaRPr lang="fi-FI"/>
          </a:p>
        </p:txBody>
      </p:sp>
      <p:sp>
        <p:nvSpPr>
          <p:cNvPr id="3" name="Date Placeholder 2">
            <a:extLst>
              <a:ext uri="{FF2B5EF4-FFF2-40B4-BE49-F238E27FC236}">
                <a16:creationId xmlns:a16="http://schemas.microsoft.com/office/drawing/2014/main" id="{23CAF3D2-0CCA-924D-BCED-7E0A6E981DE7}"/>
              </a:ext>
            </a:extLst>
          </p:cNvPr>
          <p:cNvSpPr>
            <a:spLocks noGrp="1"/>
          </p:cNvSpPr>
          <p:nvPr>
            <p:ph type="dt" sz="half" idx="10"/>
          </p:nvPr>
        </p:nvSpPr>
        <p:spPr/>
        <p:txBody>
          <a:bodyPr/>
          <a:lstStyle/>
          <a:p>
            <a:fld id="{8E882238-4A6D-49CA-B521-3EB317A02BFE}" type="datetime1">
              <a:rPr lang="fi-FI" smtClean="0"/>
              <a:t>16.8.2024</a:t>
            </a:fld>
            <a:endParaRPr lang="fi-FI"/>
          </a:p>
        </p:txBody>
      </p:sp>
      <p:sp>
        <p:nvSpPr>
          <p:cNvPr id="4" name="Footer Placeholder 3">
            <a:extLst>
              <a:ext uri="{FF2B5EF4-FFF2-40B4-BE49-F238E27FC236}">
                <a16:creationId xmlns:a16="http://schemas.microsoft.com/office/drawing/2014/main" id="{42E27ECC-EC61-2F44-939C-5B41748E6858}"/>
              </a:ext>
            </a:extLst>
          </p:cNvPr>
          <p:cNvSpPr>
            <a:spLocks noGrp="1"/>
          </p:cNvSpPr>
          <p:nvPr>
            <p:ph type="ftr" sz="quarter" idx="11"/>
          </p:nvPr>
        </p:nvSpPr>
        <p:spPr/>
        <p:txBody>
          <a:bodyPr/>
          <a:lstStyle/>
          <a:p>
            <a:r>
              <a:rPr lang="en-US"/>
              <a:t>© Confederation of Finnish Construction Industries RT</a:t>
            </a:r>
            <a:endParaRPr lang="fi-FI"/>
          </a:p>
        </p:txBody>
      </p:sp>
      <p:sp>
        <p:nvSpPr>
          <p:cNvPr id="5" name="Slide Number Placeholder 4">
            <a:extLst>
              <a:ext uri="{FF2B5EF4-FFF2-40B4-BE49-F238E27FC236}">
                <a16:creationId xmlns:a16="http://schemas.microsoft.com/office/drawing/2014/main" id="{C7B02F8C-7C17-A348-893A-39F41A4139AA}"/>
              </a:ext>
            </a:extLst>
          </p:cNvPr>
          <p:cNvSpPr>
            <a:spLocks noGrp="1"/>
          </p:cNvSpPr>
          <p:nvPr>
            <p:ph type="sldNum" sz="quarter" idx="12"/>
          </p:nvPr>
        </p:nvSpPr>
        <p:spPr/>
        <p:txBody>
          <a:bodyPr/>
          <a:lstStyle/>
          <a:p>
            <a:fld id="{1F4D50CA-F9F4-4F82-9F28-967629681EF9}" type="slidenum">
              <a:rPr lang="fi-FI" smtClean="0"/>
              <a:pPr/>
              <a:t>‹#›</a:t>
            </a:fld>
            <a:endParaRPr lang="fi-FI"/>
          </a:p>
        </p:txBody>
      </p:sp>
      <p:pic>
        <p:nvPicPr>
          <p:cNvPr id="8" name="Picture 7">
            <a:extLst>
              <a:ext uri="{FF2B5EF4-FFF2-40B4-BE49-F238E27FC236}">
                <a16:creationId xmlns:a16="http://schemas.microsoft.com/office/drawing/2014/main" id="{559678D1-A173-6C46-AA64-03F41026F38D}"/>
              </a:ext>
            </a:extLst>
          </p:cNvPr>
          <p:cNvPicPr>
            <a:picLocks noChangeAspect="1"/>
          </p:cNvPicPr>
          <p:nvPr userDrawn="1"/>
        </p:nvPicPr>
        <p:blipFill rotWithShape="1">
          <a:blip r:embed="rId2"/>
          <a:srcRect t="7429" b="1456"/>
          <a:stretch/>
        </p:blipFill>
        <p:spPr>
          <a:xfrm>
            <a:off x="10579101" y="-1"/>
            <a:ext cx="1612900" cy="6858001"/>
          </a:xfrm>
          <a:prstGeom prst="rect">
            <a:avLst/>
          </a:prstGeom>
        </p:spPr>
      </p:pic>
      <p:sp>
        <p:nvSpPr>
          <p:cNvPr id="10" name="Content Placeholder 10">
            <a:extLst>
              <a:ext uri="{FF2B5EF4-FFF2-40B4-BE49-F238E27FC236}">
                <a16:creationId xmlns:a16="http://schemas.microsoft.com/office/drawing/2014/main" id="{B73718DE-04D0-2543-B468-F97A6BDD8B50}"/>
              </a:ext>
            </a:extLst>
          </p:cNvPr>
          <p:cNvSpPr>
            <a:spLocks noGrp="1"/>
          </p:cNvSpPr>
          <p:nvPr>
            <p:ph sz="quarter" idx="13" hasCustomPrompt="1"/>
          </p:nvPr>
        </p:nvSpPr>
        <p:spPr>
          <a:xfrm>
            <a:off x="334434" y="2133603"/>
            <a:ext cx="9842500" cy="4032251"/>
          </a:xfrm>
        </p:spPr>
        <p:txBody>
          <a:bodyPr>
            <a:normAutofit/>
          </a:bodyPr>
          <a:lstStyle>
            <a:lvl1pPr marL="228548" marR="0" indent="-228548" algn="l" defTabSz="914195" rtl="0" eaLnBrk="1" fontAlgn="auto" latinLnBrk="0" hangingPunct="1">
              <a:lnSpc>
                <a:spcPct val="90000"/>
              </a:lnSpc>
              <a:spcBef>
                <a:spcPts val="1000"/>
              </a:spcBef>
              <a:spcAft>
                <a:spcPts val="0"/>
              </a:spcAft>
              <a:buClrTx/>
              <a:buSzTx/>
              <a:buFont typeface="Arial" panose="020B0604020202020204" pitchFamily="34" charset="0"/>
              <a:buChar char="•"/>
              <a:tabLst/>
              <a:defRPr sz="1800"/>
            </a:lvl1pPr>
            <a:lvl2pPr marL="685645" marR="0" indent="-228548" algn="l" defTabSz="914195" rtl="0" eaLnBrk="1" fontAlgn="auto" latinLnBrk="0" hangingPunct="1">
              <a:lnSpc>
                <a:spcPct val="90000"/>
              </a:lnSpc>
              <a:spcBef>
                <a:spcPts val="500"/>
              </a:spcBef>
              <a:spcAft>
                <a:spcPts val="0"/>
              </a:spcAft>
              <a:buClrTx/>
              <a:buSzTx/>
              <a:buFont typeface="Arial" panose="020B0604020202020204" pitchFamily="34" charset="0"/>
              <a:buChar char="•"/>
              <a:tabLst/>
              <a:defRPr sz="1600"/>
            </a:lvl2pPr>
            <a:lvl3pPr marL="1142743" marR="0" indent="-228548" algn="l" defTabSz="914195" rtl="0" eaLnBrk="1" fontAlgn="auto" latinLnBrk="0" hangingPunct="1">
              <a:lnSpc>
                <a:spcPct val="90000"/>
              </a:lnSpc>
              <a:spcBef>
                <a:spcPts val="500"/>
              </a:spcBef>
              <a:spcAft>
                <a:spcPts val="0"/>
              </a:spcAft>
              <a:buClrTx/>
              <a:buSzTx/>
              <a:buFont typeface="Arial" panose="020B0604020202020204" pitchFamily="34" charset="0"/>
              <a:buChar char="•"/>
              <a:tabLst/>
              <a:defRPr sz="1400"/>
            </a:lvl3pPr>
            <a:lvl4pPr marL="1599840" marR="0" indent="-228548" algn="l" defTabSz="914195" rtl="0" eaLnBrk="1" fontAlgn="auto" latinLnBrk="0" hangingPunct="1">
              <a:lnSpc>
                <a:spcPct val="90000"/>
              </a:lnSpc>
              <a:spcBef>
                <a:spcPts val="500"/>
              </a:spcBef>
              <a:spcAft>
                <a:spcPts val="0"/>
              </a:spcAft>
              <a:buClrTx/>
              <a:buSzTx/>
              <a:buFont typeface="Arial" panose="020B0604020202020204" pitchFamily="34" charset="0"/>
              <a:buChar char="•"/>
              <a:tabLst/>
              <a:defRPr sz="1200"/>
            </a:lvl4pPr>
            <a:lvl5pPr marL="2056937" marR="0" indent="-228548" algn="l" defTabSz="914195" rtl="0" eaLnBrk="1" fontAlgn="auto" latinLnBrk="0" hangingPunct="1">
              <a:lnSpc>
                <a:spcPct val="90000"/>
              </a:lnSpc>
              <a:spcBef>
                <a:spcPts val="500"/>
              </a:spcBef>
              <a:spcAft>
                <a:spcPts val="0"/>
              </a:spcAft>
              <a:buClrTx/>
              <a:buSzTx/>
              <a:buFont typeface="Arial" panose="020B0604020202020204" pitchFamily="34" charset="0"/>
              <a:buChar char="•"/>
              <a:tabLst/>
              <a:defRPr sz="1200"/>
            </a:lvl5pPr>
          </a:lstStyle>
          <a:p>
            <a:pPr marL="228548" marR="0" lvl="0" indent="-228548" algn="l" defTabSz="914195"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fi-FI" sz="2100" b="0" i="0" u="none" strike="noStrike" kern="1200" cap="none" spc="0" normalizeH="0" baseline="0" noProof="0">
                <a:ln>
                  <a:noFill/>
                </a:ln>
                <a:solidFill>
                  <a:srgbClr val="000000"/>
                </a:solidFill>
                <a:effectLst/>
                <a:uLnTx/>
                <a:uFillTx/>
                <a:latin typeface="+mn-lt"/>
                <a:ea typeface="+mn-ea"/>
                <a:cs typeface="+mn-cs"/>
              </a:rPr>
              <a:t>Muokkaa tekstin perustyylejä</a:t>
            </a:r>
          </a:p>
          <a:p>
            <a:pPr marL="685645" marR="0" lvl="1" indent="-228548" algn="l" defTabSz="914195"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fi-FI" sz="1900" b="0" i="0" u="none" strike="noStrike" kern="1200" cap="none" spc="0" normalizeH="0" baseline="0" noProof="0">
                <a:ln>
                  <a:noFill/>
                </a:ln>
                <a:solidFill>
                  <a:srgbClr val="000000"/>
                </a:solidFill>
                <a:effectLst/>
                <a:uLnTx/>
                <a:uFillTx/>
                <a:latin typeface="+mn-lt"/>
                <a:ea typeface="+mn-ea"/>
                <a:cs typeface="+mn-cs"/>
              </a:rPr>
              <a:t>toinen taso</a:t>
            </a:r>
          </a:p>
          <a:p>
            <a:pPr marL="1142743" marR="0" lvl="2" indent="-228548" algn="l" defTabSz="914195"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fi-FI" sz="1700" b="0" i="0" u="none" strike="noStrike" kern="1200" cap="none" spc="0" normalizeH="0" baseline="0" noProof="0">
                <a:ln>
                  <a:noFill/>
                </a:ln>
                <a:solidFill>
                  <a:srgbClr val="000000"/>
                </a:solidFill>
                <a:effectLst/>
                <a:uLnTx/>
                <a:uFillTx/>
                <a:latin typeface="+mn-lt"/>
                <a:ea typeface="+mn-ea"/>
                <a:cs typeface="+mn-cs"/>
              </a:rPr>
              <a:t>kolmas taso</a:t>
            </a:r>
          </a:p>
          <a:p>
            <a:pPr marL="1599840" marR="0" lvl="3" indent="-228548" algn="l" defTabSz="914195"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fi-FI" sz="1500" b="0" i="0" u="none" strike="noStrike" kern="1200" cap="none" spc="0" normalizeH="0" baseline="0" noProof="0">
                <a:ln>
                  <a:noFill/>
                </a:ln>
                <a:solidFill>
                  <a:srgbClr val="000000"/>
                </a:solidFill>
                <a:effectLst/>
                <a:uLnTx/>
                <a:uFillTx/>
                <a:latin typeface="+mn-lt"/>
                <a:ea typeface="+mn-ea"/>
                <a:cs typeface="+mn-cs"/>
              </a:rPr>
              <a:t>neljäs taso</a:t>
            </a:r>
          </a:p>
          <a:p>
            <a:pPr marL="2056937" marR="0" lvl="4" indent="-228548" algn="l" defTabSz="914195"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fi-FI" sz="1500" b="0" i="0" u="none" strike="noStrike" kern="1200" cap="none" spc="0" normalizeH="0" baseline="0" noProof="0">
                <a:ln>
                  <a:noFill/>
                </a:ln>
                <a:solidFill>
                  <a:srgbClr val="000000"/>
                </a:solidFill>
                <a:effectLst/>
                <a:uLnTx/>
                <a:uFillTx/>
                <a:latin typeface="+mn-lt"/>
                <a:ea typeface="+mn-ea"/>
                <a:cs typeface="+mn-cs"/>
              </a:rPr>
              <a:t>viides taso</a:t>
            </a:r>
          </a:p>
        </p:txBody>
      </p:sp>
    </p:spTree>
    <p:extLst>
      <p:ext uri="{BB962C8B-B14F-4D97-AF65-F5344CB8AC3E}">
        <p14:creationId xmlns:p14="http://schemas.microsoft.com/office/powerpoint/2010/main" val="2942695558"/>
      </p:ext>
    </p:extLst>
  </p:cSld>
  <p:clrMapOvr>
    <a:masterClrMapping/>
  </p:clrMapOvr>
  <p:extLst>
    <p:ext uri="{DCECCB84-F9BA-43D5-87BE-67443E8EF086}">
      <p15:sldGuideLst xmlns:p15="http://schemas.microsoft.com/office/powerpoint/2012/main">
        <p15:guide id="0" orient="horz" pos="2160" userDrawn="1">
          <p15:clr>
            <a:srgbClr val="FBAE40"/>
          </p15:clr>
        </p15:guide>
        <p15:guide id="1" pos="6773" userDrawn="1">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Lopetusdia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39175" y="1714216"/>
            <a:ext cx="9826935" cy="916691"/>
          </a:xfrm>
        </p:spPr>
        <p:txBody>
          <a:bodyPr anchor="ctr">
            <a:normAutofit/>
          </a:bodyPr>
          <a:lstStyle>
            <a:lvl1pPr algn="l">
              <a:lnSpc>
                <a:spcPts val="7679"/>
              </a:lnSpc>
              <a:defRPr sz="4800" b="1" cap="none" baseline="0">
                <a:solidFill>
                  <a:schemeClr val="bg1"/>
                </a:solidFill>
              </a:defRPr>
            </a:lvl1pPr>
          </a:lstStyle>
          <a:p>
            <a:r>
              <a:rPr lang="fi-FI" noProof="0"/>
              <a:t>&lt;Lisätietoja&gt;</a:t>
            </a:r>
          </a:p>
        </p:txBody>
      </p:sp>
      <p:sp>
        <p:nvSpPr>
          <p:cNvPr id="10" name="Text Placeholder 9"/>
          <p:cNvSpPr>
            <a:spLocks noGrp="1"/>
          </p:cNvSpPr>
          <p:nvPr>
            <p:ph type="body" sz="quarter" idx="10" hasCustomPrompt="1"/>
          </p:nvPr>
        </p:nvSpPr>
        <p:spPr>
          <a:xfrm>
            <a:off x="339175" y="2640074"/>
            <a:ext cx="9826936" cy="797521"/>
          </a:xfrm>
        </p:spPr>
        <p:txBody>
          <a:bodyPr vert="horz" lIns="91440" tIns="45720" rIns="91440" bIns="45720" rtlCol="0" anchor="ctr">
            <a:normAutofit/>
          </a:bodyPr>
          <a:lstStyle>
            <a:lvl1pPr marL="0" indent="0">
              <a:buNone/>
              <a:defRPr lang="en-US" sz="3200" b="1" cap="none" baseline="0" smtClean="0">
                <a:solidFill>
                  <a:schemeClr val="bg1"/>
                </a:solidFill>
                <a:latin typeface="+mj-lt"/>
                <a:ea typeface="+mj-ea"/>
                <a:cs typeface="+mj-cs"/>
              </a:defRPr>
            </a:lvl1pPr>
            <a:lvl2pPr marL="457143" indent="0">
              <a:buNone/>
              <a:defRPr lang="en-US" smtClean="0">
                <a:solidFill>
                  <a:schemeClr val="tx2"/>
                </a:solidFill>
              </a:defRPr>
            </a:lvl2pPr>
            <a:lvl3pPr>
              <a:defRPr lang="en-US" smtClean="0">
                <a:solidFill>
                  <a:schemeClr val="tx2"/>
                </a:solidFill>
              </a:defRPr>
            </a:lvl3pPr>
            <a:lvl4pPr>
              <a:defRPr lang="en-US" smtClean="0">
                <a:solidFill>
                  <a:schemeClr val="tx2"/>
                </a:solidFill>
              </a:defRPr>
            </a:lvl4pPr>
            <a:lvl5pPr marL="1828571" indent="0">
              <a:buNone/>
              <a:defRPr lang="fi-FI">
                <a:solidFill>
                  <a:schemeClr val="tx2"/>
                </a:solidFill>
              </a:defRPr>
            </a:lvl5pPr>
          </a:lstStyle>
          <a:p>
            <a:pPr lvl="0">
              <a:lnSpc>
                <a:spcPts val="7679"/>
              </a:lnSpc>
              <a:spcBef>
                <a:spcPct val="0"/>
              </a:spcBef>
            </a:pPr>
            <a:r>
              <a:rPr lang="fi-FI" noProof="0"/>
              <a:t>&lt;Yhteystiedot&gt;</a:t>
            </a:r>
          </a:p>
        </p:txBody>
      </p:sp>
      <p:sp>
        <p:nvSpPr>
          <p:cNvPr id="7" name="Rectangle 6"/>
          <p:cNvSpPr/>
          <p:nvPr userDrawn="1"/>
        </p:nvSpPr>
        <p:spPr>
          <a:xfrm>
            <a:off x="12329493" y="-1"/>
            <a:ext cx="2492820" cy="1152000"/>
          </a:xfrm>
          <a:prstGeom prst="rect">
            <a:avLst/>
          </a:prstGeom>
          <a:noFill/>
          <a:ln w="9525" cap="flat" cmpd="sng" algn="ctr">
            <a:solidFill>
              <a:srgbClr val="626971">
                <a:lumMod val="60000"/>
                <a:lumOff val="40000"/>
              </a:srgbClr>
            </a:solidFill>
            <a:prstDash val="solid"/>
          </a:ln>
          <a:effectLst/>
        </p:spPr>
        <p:txBody>
          <a:bodyPr rtlCol="0" anchor="t"/>
          <a:lstStyle>
            <a:defPPr>
              <a:defRPr lang="fi-FI"/>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marL="0" marR="0" lvl="0" indent="0" algn="l" defTabSz="1219048" rtl="0" eaLnBrk="1" fontAlgn="base" latinLnBrk="0" hangingPunct="1">
              <a:lnSpc>
                <a:spcPct val="100000"/>
              </a:lnSpc>
              <a:spcBef>
                <a:spcPct val="0"/>
              </a:spcBef>
              <a:spcAft>
                <a:spcPts val="400"/>
              </a:spcAft>
              <a:buClrTx/>
              <a:buSzTx/>
              <a:buFontTx/>
              <a:buNone/>
              <a:tabLst/>
              <a:defRPr/>
            </a:pPr>
            <a:r>
              <a:rPr kumimoji="0" lang="fi-FI" sz="1333" b="1" i="0" u="none" strike="noStrike" kern="1200" cap="none" spc="0" normalizeH="0" baseline="0" noProof="0">
                <a:ln>
                  <a:noFill/>
                </a:ln>
                <a:solidFill>
                  <a:srgbClr val="626971"/>
                </a:solidFill>
                <a:effectLst/>
                <a:uLnTx/>
                <a:uFillTx/>
                <a:latin typeface="Helvetica"/>
              </a:rPr>
              <a:t>Ohje</a:t>
            </a:r>
            <a:endParaRPr kumimoji="0" lang="fi-FI" sz="1333" b="0" i="0" u="none" strike="noStrike" kern="1200" cap="none" spc="0" normalizeH="0" baseline="0" noProof="0">
              <a:ln>
                <a:noFill/>
              </a:ln>
              <a:solidFill>
                <a:srgbClr val="626971"/>
              </a:solidFill>
              <a:effectLst/>
              <a:uLnTx/>
              <a:uFillTx/>
              <a:latin typeface="Helvetica"/>
            </a:endParaRPr>
          </a:p>
          <a:p>
            <a:pPr marL="228571" marR="0" lvl="0" indent="-228571" algn="l" defTabSz="1219048" rtl="0" eaLnBrk="1" fontAlgn="base" latinLnBrk="0" hangingPunct="1">
              <a:lnSpc>
                <a:spcPct val="100000"/>
              </a:lnSpc>
              <a:spcBef>
                <a:spcPct val="0"/>
              </a:spcBef>
              <a:spcAft>
                <a:spcPts val="400"/>
              </a:spcAft>
              <a:buClrTx/>
              <a:buSzTx/>
              <a:buFont typeface="Arial" panose="020B0604020202020204" pitchFamily="34" charset="0"/>
              <a:buChar char="•"/>
              <a:tabLst/>
              <a:defRPr/>
            </a:pPr>
            <a:r>
              <a:rPr kumimoji="0" lang="fi-FI" sz="1333" b="0" i="0" u="none" strike="noStrike" kern="1200" cap="none" spc="0" normalizeH="0" baseline="0" noProof="0">
                <a:ln>
                  <a:noFill/>
                </a:ln>
                <a:solidFill>
                  <a:srgbClr val="626971"/>
                </a:solidFill>
                <a:effectLst/>
                <a:uLnTx/>
                <a:uFillTx/>
                <a:latin typeface="Helvetica"/>
              </a:rPr>
              <a:t>Halutessasi sisällyttää esitykseen omat yhteystietosi, käytä tätä lopetusdiaa.</a:t>
            </a:r>
          </a:p>
        </p:txBody>
      </p:sp>
      <p:pic>
        <p:nvPicPr>
          <p:cNvPr id="3" name="Picture 2">
            <a:extLst>
              <a:ext uri="{FF2B5EF4-FFF2-40B4-BE49-F238E27FC236}">
                <a16:creationId xmlns:a16="http://schemas.microsoft.com/office/drawing/2014/main" id="{50A21592-F620-FA40-BDC6-0E062EF5C2D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3957656"/>
            <a:ext cx="12192000" cy="2603971"/>
          </a:xfrm>
          <a:prstGeom prst="rect">
            <a:avLst/>
          </a:prstGeom>
        </p:spPr>
      </p:pic>
      <p:pic>
        <p:nvPicPr>
          <p:cNvPr id="9" name="Picture 8">
            <a:extLst>
              <a:ext uri="{FF2B5EF4-FFF2-40B4-BE49-F238E27FC236}">
                <a16:creationId xmlns:a16="http://schemas.microsoft.com/office/drawing/2014/main" id="{A0B829EF-B0E4-DE40-8B49-3830F69E6D5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75642" y="221846"/>
            <a:ext cx="4123499" cy="918859"/>
          </a:xfrm>
          <a:prstGeom prst="rect">
            <a:avLst/>
          </a:prstGeom>
        </p:spPr>
      </p:pic>
    </p:spTree>
    <p:extLst>
      <p:ext uri="{BB962C8B-B14F-4D97-AF65-F5344CB8AC3E}">
        <p14:creationId xmlns:p14="http://schemas.microsoft.com/office/powerpoint/2010/main" val="1334502547"/>
      </p:ext>
    </p:extLst>
  </p:cSld>
  <p:clrMapOvr>
    <a:masterClrMapping/>
  </p:clrMapOvr>
  <p:extLst>
    <p:ext uri="{DCECCB84-F9BA-43D5-87BE-67443E8EF086}">
      <p15:sldGuideLst xmlns:p15="http://schemas.microsoft.com/office/powerpoint/2012/main">
        <p15:guide id="1" orient="horz" pos="1246" userDrawn="1">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Lopetusdia 1">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14918" y="2133600"/>
            <a:ext cx="9362016" cy="1295400"/>
          </a:xfrm>
        </p:spPr>
        <p:txBody>
          <a:bodyPr anchor="ctr">
            <a:normAutofit/>
          </a:bodyPr>
          <a:lstStyle>
            <a:lvl1pPr algn="ctr">
              <a:lnSpc>
                <a:spcPts val="7679"/>
              </a:lnSpc>
              <a:defRPr sz="4800" b="1" cap="none" baseline="0">
                <a:solidFill>
                  <a:schemeClr val="bg1"/>
                </a:solidFill>
              </a:defRPr>
            </a:lvl1pPr>
          </a:lstStyle>
          <a:p>
            <a:r>
              <a:rPr lang="fi-FI" noProof="0"/>
              <a:t>&lt;Lisää tekstiä&gt;</a:t>
            </a:r>
          </a:p>
        </p:txBody>
      </p:sp>
      <p:sp>
        <p:nvSpPr>
          <p:cNvPr id="5" name="Rectangle 4"/>
          <p:cNvSpPr/>
          <p:nvPr userDrawn="1"/>
        </p:nvSpPr>
        <p:spPr>
          <a:xfrm>
            <a:off x="12329493" y="2"/>
            <a:ext cx="2492820" cy="1338471"/>
          </a:xfrm>
          <a:prstGeom prst="rect">
            <a:avLst/>
          </a:prstGeom>
          <a:noFill/>
          <a:ln w="9525" cap="flat" cmpd="sng" algn="ctr">
            <a:solidFill>
              <a:srgbClr val="626971">
                <a:lumMod val="60000"/>
                <a:lumOff val="40000"/>
              </a:srgbClr>
            </a:solidFill>
            <a:prstDash val="solid"/>
          </a:ln>
          <a:effectLst/>
        </p:spPr>
        <p:txBody>
          <a:bodyPr rtlCol="0" anchor="t"/>
          <a:lstStyle>
            <a:defPPr>
              <a:defRPr lang="fi-FI"/>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marL="0" marR="0" lvl="0" indent="0" algn="l" defTabSz="1219048" rtl="0" eaLnBrk="1" fontAlgn="base" latinLnBrk="0" hangingPunct="1">
              <a:lnSpc>
                <a:spcPct val="100000"/>
              </a:lnSpc>
              <a:spcBef>
                <a:spcPct val="0"/>
              </a:spcBef>
              <a:spcAft>
                <a:spcPts val="400"/>
              </a:spcAft>
              <a:buClrTx/>
              <a:buSzTx/>
              <a:buFontTx/>
              <a:buNone/>
              <a:tabLst/>
              <a:defRPr/>
            </a:pPr>
            <a:r>
              <a:rPr kumimoji="0" lang="fi-FI" sz="1333" b="1" i="0" u="none" strike="noStrike" kern="1200" cap="none" spc="0" normalizeH="0" baseline="0" noProof="0">
                <a:ln>
                  <a:noFill/>
                </a:ln>
                <a:solidFill>
                  <a:srgbClr val="626971"/>
                </a:solidFill>
                <a:effectLst/>
                <a:uLnTx/>
                <a:uFillTx/>
                <a:latin typeface="Helvetica"/>
              </a:rPr>
              <a:t>Ohje</a:t>
            </a:r>
          </a:p>
          <a:p>
            <a:pPr marL="228571" marR="0" lvl="0" indent="-228571" algn="l" defTabSz="1219048" rtl="0" eaLnBrk="1" fontAlgn="base" latinLnBrk="0" hangingPunct="1">
              <a:lnSpc>
                <a:spcPct val="100000"/>
              </a:lnSpc>
              <a:spcBef>
                <a:spcPct val="0"/>
              </a:spcBef>
              <a:spcAft>
                <a:spcPts val="400"/>
              </a:spcAft>
              <a:buClrTx/>
              <a:buSzTx/>
              <a:buFont typeface="Arial" panose="020B0604020202020204" pitchFamily="34" charset="0"/>
              <a:buChar char="•"/>
              <a:tabLst/>
              <a:defRPr/>
            </a:pPr>
            <a:r>
              <a:rPr kumimoji="0" lang="fi-FI" sz="1333" b="0" i="0" u="none" strike="noStrike" kern="1200" cap="none" spc="0" normalizeH="0" baseline="0" noProof="0">
                <a:ln>
                  <a:noFill/>
                </a:ln>
                <a:solidFill>
                  <a:srgbClr val="626971"/>
                </a:solidFill>
                <a:effectLst/>
                <a:uLnTx/>
                <a:uFillTx/>
                <a:latin typeface="Helvetica"/>
              </a:rPr>
              <a:t>Voit päättää esityksesi tähän lopetusdiaan, jossa on </a:t>
            </a:r>
            <a:r>
              <a:rPr kumimoji="0" lang="fi-FI" sz="1333" b="0" i="0" u="none" strike="noStrike" kern="1200" cap="none" spc="0" normalizeH="0" baseline="0" noProof="0" err="1">
                <a:ln>
                  <a:noFill/>
                </a:ln>
                <a:solidFill>
                  <a:srgbClr val="626971"/>
                </a:solidFill>
                <a:effectLst/>
                <a:uLnTx/>
                <a:uFillTx/>
                <a:latin typeface="Helvetica"/>
              </a:rPr>
              <a:t>RT:n</a:t>
            </a:r>
            <a:r>
              <a:rPr kumimoji="0" lang="fi-FI" sz="1333" b="0" i="0" u="none" strike="noStrike" kern="1200" cap="none" spc="0" normalizeH="0" baseline="0" noProof="0">
                <a:ln>
                  <a:noFill/>
                </a:ln>
                <a:solidFill>
                  <a:srgbClr val="626971"/>
                </a:solidFill>
                <a:effectLst/>
                <a:uLnTx/>
                <a:uFillTx/>
                <a:latin typeface="Helvetica"/>
              </a:rPr>
              <a:t> tuttu </a:t>
            </a:r>
            <a:r>
              <a:rPr kumimoji="0" lang="fi-FI" sz="1333" b="0" i="0" u="none" strike="noStrike" kern="1200" cap="none" spc="0" normalizeH="0" baseline="0" noProof="0" err="1">
                <a:ln>
                  <a:noFill/>
                </a:ln>
                <a:solidFill>
                  <a:srgbClr val="626971"/>
                </a:solidFill>
                <a:effectLst/>
                <a:uLnTx/>
                <a:uFillTx/>
                <a:latin typeface="Helvetica"/>
              </a:rPr>
              <a:t>slogan</a:t>
            </a:r>
            <a:r>
              <a:rPr kumimoji="0" lang="fi-FI" sz="1333" b="0" i="0" u="none" strike="noStrike" kern="1200" cap="none" spc="0" normalizeH="0" baseline="0" noProof="0">
                <a:ln>
                  <a:noFill/>
                </a:ln>
                <a:solidFill>
                  <a:srgbClr val="626971"/>
                </a:solidFill>
                <a:effectLst/>
                <a:uLnTx/>
                <a:uFillTx/>
                <a:latin typeface="Helvetica"/>
              </a:rPr>
              <a:t> ja graafisista elementeistä koostuva kaupunkisiluetti.</a:t>
            </a:r>
          </a:p>
        </p:txBody>
      </p:sp>
      <p:pic>
        <p:nvPicPr>
          <p:cNvPr id="9" name="Picture 8">
            <a:extLst>
              <a:ext uri="{FF2B5EF4-FFF2-40B4-BE49-F238E27FC236}">
                <a16:creationId xmlns:a16="http://schemas.microsoft.com/office/drawing/2014/main" id="{B39F5AA4-1DD0-D140-98B6-D50F8DD83466}"/>
              </a:ext>
            </a:extLst>
          </p:cNvPr>
          <p:cNvPicPr>
            <a:picLocks noChangeAspect="1"/>
          </p:cNvPicPr>
          <p:nvPr userDrawn="1"/>
        </p:nvPicPr>
        <p:blipFill>
          <a:blip r:embed="rId2"/>
          <a:stretch>
            <a:fillRect/>
          </a:stretch>
        </p:blipFill>
        <p:spPr>
          <a:xfrm>
            <a:off x="0" y="3957656"/>
            <a:ext cx="12192000" cy="2603971"/>
          </a:xfrm>
          <a:prstGeom prst="rect">
            <a:avLst/>
          </a:prstGeom>
        </p:spPr>
      </p:pic>
      <p:pic>
        <p:nvPicPr>
          <p:cNvPr id="6" name="Picture 5">
            <a:extLst>
              <a:ext uri="{FF2B5EF4-FFF2-40B4-BE49-F238E27FC236}">
                <a16:creationId xmlns:a16="http://schemas.microsoft.com/office/drawing/2014/main" id="{2F6D6DD6-2EEB-E947-916E-CB377884C4D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5642" y="221846"/>
            <a:ext cx="4123499" cy="918859"/>
          </a:xfrm>
          <a:prstGeom prst="rect">
            <a:avLst/>
          </a:prstGeom>
        </p:spPr>
      </p:pic>
    </p:spTree>
    <p:extLst>
      <p:ext uri="{BB962C8B-B14F-4D97-AF65-F5344CB8AC3E}">
        <p14:creationId xmlns:p14="http://schemas.microsoft.com/office/powerpoint/2010/main" val="14850011"/>
      </p:ext>
    </p:extLst>
  </p:cSld>
  <p:clrMapOvr>
    <a:masterClrMapping/>
  </p:clrMapOvr>
  <p:extLst>
    <p:ext uri="{DCECCB84-F9BA-43D5-87BE-67443E8EF086}">
      <p15:sldGuideLst xmlns:p15="http://schemas.microsoft.com/office/powerpoint/2012/main">
        <p15:guide id="0" orient="horz" pos="1661" userDrawn="1">
          <p15:clr>
            <a:srgbClr val="FBAE40"/>
          </p15:clr>
        </p15:guide>
        <p15:guide id="1" pos="3840" userDrawn="1">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Otsikko ja sisältö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755CC-1185-51FC-E3B8-4147606A5030}"/>
              </a:ext>
            </a:extLst>
          </p:cNvPr>
          <p:cNvSpPr>
            <a:spLocks noGrp="1"/>
          </p:cNvSpPr>
          <p:nvPr>
            <p:ph type="title"/>
          </p:nvPr>
        </p:nvSpPr>
        <p:spPr/>
        <p:txBody>
          <a:bodyPr/>
          <a:lstStyle/>
          <a:p>
            <a:r>
              <a:rPr lang="fi-FI" noProof="0"/>
              <a:t>Muokkaa ots. perustyyl. napsautt.</a:t>
            </a:r>
          </a:p>
        </p:txBody>
      </p:sp>
      <p:sp>
        <p:nvSpPr>
          <p:cNvPr id="3" name="Content Placeholder 2">
            <a:extLst>
              <a:ext uri="{FF2B5EF4-FFF2-40B4-BE49-F238E27FC236}">
                <a16:creationId xmlns:a16="http://schemas.microsoft.com/office/drawing/2014/main" id="{6CE6B893-6B04-6927-CE94-9A66F78D614E}"/>
              </a:ext>
            </a:extLst>
          </p:cNvPr>
          <p:cNvSpPr>
            <a:spLocks noGrp="1"/>
          </p:cNvSpPr>
          <p:nvPr>
            <p:ph idx="1"/>
          </p:nvPr>
        </p:nvSpPr>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4" name="Date Placeholder 3">
            <a:extLst>
              <a:ext uri="{FF2B5EF4-FFF2-40B4-BE49-F238E27FC236}">
                <a16:creationId xmlns:a16="http://schemas.microsoft.com/office/drawing/2014/main" id="{DFD925BA-5B20-3CBA-B94B-28B753A84A3E}"/>
              </a:ext>
            </a:extLst>
          </p:cNvPr>
          <p:cNvSpPr>
            <a:spLocks noGrp="1"/>
          </p:cNvSpPr>
          <p:nvPr>
            <p:ph type="dt" sz="half" idx="10"/>
          </p:nvPr>
        </p:nvSpPr>
        <p:spPr/>
        <p:txBody>
          <a:bodyPr/>
          <a:lstStyle/>
          <a:p>
            <a:fld id="{0C8BC607-64CE-4F71-8CD6-CB781478EDFD}" type="datetime1">
              <a:rPr lang="fi-FI" noProof="0" smtClean="0"/>
              <a:t>16.8.2024</a:t>
            </a:fld>
            <a:endParaRPr lang="fi-FI" noProof="0"/>
          </a:p>
        </p:txBody>
      </p:sp>
      <p:sp>
        <p:nvSpPr>
          <p:cNvPr id="5" name="Footer Placeholder 4">
            <a:extLst>
              <a:ext uri="{FF2B5EF4-FFF2-40B4-BE49-F238E27FC236}">
                <a16:creationId xmlns:a16="http://schemas.microsoft.com/office/drawing/2014/main" id="{247193C2-3638-0637-9E42-4D47B9D9F3CA}"/>
              </a:ext>
            </a:extLst>
          </p:cNvPr>
          <p:cNvSpPr>
            <a:spLocks noGrp="1"/>
          </p:cNvSpPr>
          <p:nvPr>
            <p:ph type="ftr" sz="quarter" idx="11"/>
          </p:nvPr>
        </p:nvSpPr>
        <p:spPr/>
        <p:txBody>
          <a:bodyPr/>
          <a:lstStyle/>
          <a:p>
            <a:r>
              <a:rPr lang="en-US" noProof="0"/>
              <a:t>© Confederation of Finnish Construction Industries RT</a:t>
            </a:r>
            <a:endParaRPr lang="fi-FI" noProof="0"/>
          </a:p>
        </p:txBody>
      </p:sp>
      <p:sp>
        <p:nvSpPr>
          <p:cNvPr id="6" name="Slide Number Placeholder 5">
            <a:extLst>
              <a:ext uri="{FF2B5EF4-FFF2-40B4-BE49-F238E27FC236}">
                <a16:creationId xmlns:a16="http://schemas.microsoft.com/office/drawing/2014/main" id="{09FAE3C4-91D4-D1BC-C03D-1496593FA717}"/>
              </a:ext>
            </a:extLst>
          </p:cNvPr>
          <p:cNvSpPr>
            <a:spLocks noGrp="1"/>
          </p:cNvSpPr>
          <p:nvPr>
            <p:ph type="sldNum" sz="quarter" idx="12"/>
          </p:nvPr>
        </p:nvSpPr>
        <p:spPr/>
        <p:txBody>
          <a:bodyPr/>
          <a:lstStyle/>
          <a:p>
            <a:fld id="{DFD61EF7-2460-4EE9-A031-27FEBC4F9A95}" type="slidenum">
              <a:rPr lang="fi-FI" noProof="0" smtClean="0"/>
              <a:t>‹#›</a:t>
            </a:fld>
            <a:endParaRPr lang="fi-FI" noProof="0"/>
          </a:p>
        </p:txBody>
      </p:sp>
    </p:spTree>
    <p:extLst>
      <p:ext uri="{BB962C8B-B14F-4D97-AF65-F5344CB8AC3E}">
        <p14:creationId xmlns:p14="http://schemas.microsoft.com/office/powerpoint/2010/main" val="194445583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userDrawn="1">
  <p:cSld name="Väliotsikko Sininen">
    <p:bg>
      <p:bgPr>
        <a:solidFill>
          <a:schemeClr val="accent1"/>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6C997B08-CDC0-D9DA-023C-33EB2424589C}"/>
              </a:ext>
            </a:extLst>
          </p:cNvPr>
          <p:cNvSpPr>
            <a:spLocks noGrp="1"/>
          </p:cNvSpPr>
          <p:nvPr>
            <p:ph type="dt" sz="half" idx="10"/>
          </p:nvPr>
        </p:nvSpPr>
        <p:spPr/>
        <p:txBody>
          <a:bodyPr/>
          <a:lstStyle>
            <a:lvl1pPr>
              <a:defRPr>
                <a:solidFill>
                  <a:schemeClr val="bg1"/>
                </a:solidFill>
              </a:defRPr>
            </a:lvl1pPr>
          </a:lstStyle>
          <a:p>
            <a:fld id="{7648B93C-268E-4D94-8C5C-A1E3B3F50EAA}" type="datetime1">
              <a:rPr lang="fi-FI" noProof="0" smtClean="0"/>
              <a:t>16.8.2024</a:t>
            </a:fld>
            <a:endParaRPr lang="fi-FI" noProof="0"/>
          </a:p>
        </p:txBody>
      </p:sp>
      <p:sp>
        <p:nvSpPr>
          <p:cNvPr id="5" name="Footer Placeholder 4">
            <a:extLst>
              <a:ext uri="{FF2B5EF4-FFF2-40B4-BE49-F238E27FC236}">
                <a16:creationId xmlns:a16="http://schemas.microsoft.com/office/drawing/2014/main" id="{B846E968-BF71-89AA-C26E-10EFAEEEC9B7}"/>
              </a:ext>
            </a:extLst>
          </p:cNvPr>
          <p:cNvSpPr>
            <a:spLocks noGrp="1"/>
          </p:cNvSpPr>
          <p:nvPr>
            <p:ph type="ftr" sz="quarter" idx="11"/>
          </p:nvPr>
        </p:nvSpPr>
        <p:spPr/>
        <p:txBody>
          <a:bodyPr/>
          <a:lstStyle>
            <a:lvl1pPr>
              <a:defRPr>
                <a:solidFill>
                  <a:schemeClr val="bg1"/>
                </a:solidFill>
              </a:defRPr>
            </a:lvl1pPr>
          </a:lstStyle>
          <a:p>
            <a:r>
              <a:rPr lang="fi-FI" noProof="0"/>
              <a:t>© Rakennusteollisuus RT</a:t>
            </a:r>
          </a:p>
        </p:txBody>
      </p:sp>
      <p:sp>
        <p:nvSpPr>
          <p:cNvPr id="6" name="Slide Number Placeholder 5">
            <a:extLst>
              <a:ext uri="{FF2B5EF4-FFF2-40B4-BE49-F238E27FC236}">
                <a16:creationId xmlns:a16="http://schemas.microsoft.com/office/drawing/2014/main" id="{E98EEA2C-E894-50CC-1D3C-CCAA51AAE9A3}"/>
              </a:ext>
            </a:extLst>
          </p:cNvPr>
          <p:cNvSpPr>
            <a:spLocks noGrp="1"/>
          </p:cNvSpPr>
          <p:nvPr>
            <p:ph type="sldNum" sz="quarter" idx="12"/>
          </p:nvPr>
        </p:nvSpPr>
        <p:spPr/>
        <p:txBody>
          <a:bodyPr/>
          <a:lstStyle>
            <a:lvl1pPr>
              <a:defRPr>
                <a:solidFill>
                  <a:schemeClr val="bg1"/>
                </a:solidFill>
              </a:defRPr>
            </a:lvl1pPr>
          </a:lstStyle>
          <a:p>
            <a:fld id="{DFD61EF7-2460-4EE9-A031-27FEBC4F9A95}" type="slidenum">
              <a:rPr lang="fi-FI" noProof="0" smtClean="0"/>
              <a:pPr/>
              <a:t>‹#›</a:t>
            </a:fld>
            <a:endParaRPr lang="fi-FI" noProof="0"/>
          </a:p>
        </p:txBody>
      </p:sp>
      <p:sp>
        <p:nvSpPr>
          <p:cNvPr id="7" name="Title 1">
            <a:extLst>
              <a:ext uri="{FF2B5EF4-FFF2-40B4-BE49-F238E27FC236}">
                <a16:creationId xmlns:a16="http://schemas.microsoft.com/office/drawing/2014/main" id="{0DBC2BCA-6E98-D0FC-A4D9-2479036B5BEB}"/>
              </a:ext>
            </a:extLst>
          </p:cNvPr>
          <p:cNvSpPr>
            <a:spLocks noGrp="1"/>
          </p:cNvSpPr>
          <p:nvPr>
            <p:ph type="ctrTitle"/>
          </p:nvPr>
        </p:nvSpPr>
        <p:spPr>
          <a:xfrm>
            <a:off x="1200150" y="2060575"/>
            <a:ext cx="9792394" cy="1656457"/>
          </a:xfrm>
        </p:spPr>
        <p:txBody>
          <a:bodyPr anchor="t" anchorCtr="0"/>
          <a:lstStyle>
            <a:lvl1pPr algn="l">
              <a:defRPr sz="4800">
                <a:solidFill>
                  <a:schemeClr val="bg1"/>
                </a:solidFill>
              </a:defRPr>
            </a:lvl1pPr>
          </a:lstStyle>
          <a:p>
            <a:r>
              <a:rPr lang="fi-FI" noProof="0"/>
              <a:t>Muokkaa ots. perustyyl. napsautt.</a:t>
            </a:r>
          </a:p>
        </p:txBody>
      </p:sp>
      <p:sp>
        <p:nvSpPr>
          <p:cNvPr id="8" name="Subtitle 2">
            <a:extLst>
              <a:ext uri="{FF2B5EF4-FFF2-40B4-BE49-F238E27FC236}">
                <a16:creationId xmlns:a16="http://schemas.microsoft.com/office/drawing/2014/main" id="{64CB5395-4AF2-9EE9-D682-4F6C29D9E161}"/>
              </a:ext>
            </a:extLst>
          </p:cNvPr>
          <p:cNvSpPr>
            <a:spLocks noGrp="1"/>
          </p:cNvSpPr>
          <p:nvPr>
            <p:ph type="subTitle" idx="1"/>
          </p:nvPr>
        </p:nvSpPr>
        <p:spPr>
          <a:xfrm>
            <a:off x="1200150" y="3861048"/>
            <a:ext cx="9791700" cy="1512168"/>
          </a:xfrm>
        </p:spPr>
        <p:txBody>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sp>
        <p:nvSpPr>
          <p:cNvPr id="2" name="Freeform 9">
            <a:extLst>
              <a:ext uri="{FF2B5EF4-FFF2-40B4-BE49-F238E27FC236}">
                <a16:creationId xmlns:a16="http://schemas.microsoft.com/office/drawing/2014/main" id="{2C197826-9F8E-5472-A8FC-FBC0D76CA5CA}"/>
              </a:ext>
            </a:extLst>
          </p:cNvPr>
          <p:cNvSpPr>
            <a:spLocks noChangeAspect="1" noEditPoints="1"/>
          </p:cNvSpPr>
          <p:nvPr userDrawn="1"/>
        </p:nvSpPr>
        <p:spPr bwMode="auto">
          <a:xfrm>
            <a:off x="11503054" y="6308625"/>
            <a:ext cx="280959" cy="216000"/>
          </a:xfrm>
          <a:custGeom>
            <a:avLst/>
            <a:gdLst>
              <a:gd name="T0" fmla="*/ 1052 w 1250"/>
              <a:gd name="T1" fmla="*/ 228 h 961"/>
              <a:gd name="T2" fmla="*/ 822 w 1250"/>
              <a:gd name="T3" fmla="*/ 228 h 961"/>
              <a:gd name="T4" fmla="*/ 0 w 1250"/>
              <a:gd name="T5" fmla="*/ 733 h 961"/>
              <a:gd name="T6" fmla="*/ 0 w 1250"/>
              <a:gd name="T7" fmla="*/ 961 h 961"/>
              <a:gd name="T8" fmla="*/ 753 w 1250"/>
              <a:gd name="T9" fmla="*/ 961 h 961"/>
              <a:gd name="T10" fmla="*/ 11 w 1250"/>
              <a:gd name="T11" fmla="*/ 0 h 961"/>
              <a:gd name="T12" fmla="*/ 359 w 1250"/>
              <a:gd name="T13" fmla="*/ 1 h 961"/>
              <a:gd name="T14" fmla="*/ 427 w 1250"/>
              <a:gd name="T15" fmla="*/ 9 h 961"/>
              <a:gd name="T16" fmla="*/ 477 w 1250"/>
              <a:gd name="T17" fmla="*/ 19 h 961"/>
              <a:gd name="T18" fmla="*/ 522 w 1250"/>
              <a:gd name="T19" fmla="*/ 34 h 961"/>
              <a:gd name="T20" fmla="*/ 569 w 1250"/>
              <a:gd name="T21" fmla="*/ 57 h 961"/>
              <a:gd name="T22" fmla="*/ 609 w 1250"/>
              <a:gd name="T23" fmla="*/ 84 h 961"/>
              <a:gd name="T24" fmla="*/ 642 w 1250"/>
              <a:gd name="T25" fmla="*/ 116 h 961"/>
              <a:gd name="T26" fmla="*/ 667 w 1250"/>
              <a:gd name="T27" fmla="*/ 152 h 961"/>
              <a:gd name="T28" fmla="*/ 686 w 1250"/>
              <a:gd name="T29" fmla="*/ 192 h 961"/>
              <a:gd name="T30" fmla="*/ 698 w 1250"/>
              <a:gd name="T31" fmla="*/ 235 h 961"/>
              <a:gd name="T32" fmla="*/ 703 w 1250"/>
              <a:gd name="T33" fmla="*/ 281 h 961"/>
              <a:gd name="T34" fmla="*/ 702 w 1250"/>
              <a:gd name="T35" fmla="*/ 334 h 961"/>
              <a:gd name="T36" fmla="*/ 696 w 1250"/>
              <a:gd name="T37" fmla="*/ 371 h 961"/>
              <a:gd name="T38" fmla="*/ 686 w 1250"/>
              <a:gd name="T39" fmla="*/ 406 h 961"/>
              <a:gd name="T40" fmla="*/ 673 w 1250"/>
              <a:gd name="T41" fmla="*/ 439 h 961"/>
              <a:gd name="T42" fmla="*/ 656 w 1250"/>
              <a:gd name="T43" fmla="*/ 470 h 961"/>
              <a:gd name="T44" fmla="*/ 635 w 1250"/>
              <a:gd name="T45" fmla="*/ 498 h 961"/>
              <a:gd name="T46" fmla="*/ 609 w 1250"/>
              <a:gd name="T47" fmla="*/ 524 h 961"/>
              <a:gd name="T48" fmla="*/ 581 w 1250"/>
              <a:gd name="T49" fmla="*/ 545 h 961"/>
              <a:gd name="T50" fmla="*/ 549 w 1250"/>
              <a:gd name="T51" fmla="*/ 564 h 961"/>
              <a:gd name="T52" fmla="*/ 514 w 1250"/>
              <a:gd name="T53" fmla="*/ 578 h 961"/>
              <a:gd name="T54" fmla="*/ 239 w 1250"/>
              <a:gd name="T55" fmla="*/ 187 h 961"/>
              <a:gd name="T56" fmla="*/ 347 w 1250"/>
              <a:gd name="T57" fmla="*/ 432 h 961"/>
              <a:gd name="T58" fmla="*/ 377 w 1250"/>
              <a:gd name="T59" fmla="*/ 429 h 961"/>
              <a:gd name="T60" fmla="*/ 401 w 1250"/>
              <a:gd name="T61" fmla="*/ 423 h 961"/>
              <a:gd name="T62" fmla="*/ 420 w 1250"/>
              <a:gd name="T63" fmla="*/ 414 h 961"/>
              <a:gd name="T64" fmla="*/ 436 w 1250"/>
              <a:gd name="T65" fmla="*/ 403 h 961"/>
              <a:gd name="T66" fmla="*/ 449 w 1250"/>
              <a:gd name="T67" fmla="*/ 390 h 961"/>
              <a:gd name="T68" fmla="*/ 458 w 1250"/>
              <a:gd name="T69" fmla="*/ 376 h 961"/>
              <a:gd name="T70" fmla="*/ 468 w 1250"/>
              <a:gd name="T71" fmla="*/ 350 h 961"/>
              <a:gd name="T72" fmla="*/ 473 w 1250"/>
              <a:gd name="T73" fmla="*/ 319 h 961"/>
              <a:gd name="T74" fmla="*/ 471 w 1250"/>
              <a:gd name="T75" fmla="*/ 288 h 961"/>
              <a:gd name="T76" fmla="*/ 463 w 1250"/>
              <a:gd name="T77" fmla="*/ 262 h 961"/>
              <a:gd name="T78" fmla="*/ 455 w 1250"/>
              <a:gd name="T79" fmla="*/ 247 h 961"/>
              <a:gd name="T80" fmla="*/ 440 w 1250"/>
              <a:gd name="T81" fmla="*/ 228 h 961"/>
              <a:gd name="T82" fmla="*/ 421 w 1250"/>
              <a:gd name="T83" fmla="*/ 211 h 961"/>
              <a:gd name="T84" fmla="*/ 403 w 1250"/>
              <a:gd name="T85" fmla="*/ 201 h 961"/>
              <a:gd name="T86" fmla="*/ 383 w 1250"/>
              <a:gd name="T87" fmla="*/ 194 h 961"/>
              <a:gd name="T88" fmla="*/ 359 w 1250"/>
              <a:gd name="T89" fmla="*/ 189 h 961"/>
              <a:gd name="T90" fmla="*/ 239 w 1250"/>
              <a:gd name="T91" fmla="*/ 187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50" h="961">
                <a:moveTo>
                  <a:pt x="1250" y="0"/>
                </a:moveTo>
                <a:lnTo>
                  <a:pt x="1250" y="228"/>
                </a:lnTo>
                <a:lnTo>
                  <a:pt x="1052" y="228"/>
                </a:lnTo>
                <a:lnTo>
                  <a:pt x="1052" y="961"/>
                </a:lnTo>
                <a:lnTo>
                  <a:pt x="822" y="961"/>
                </a:lnTo>
                <a:lnTo>
                  <a:pt x="822" y="228"/>
                </a:lnTo>
                <a:lnTo>
                  <a:pt x="656" y="0"/>
                </a:lnTo>
                <a:lnTo>
                  <a:pt x="1250" y="0"/>
                </a:lnTo>
                <a:close/>
                <a:moveTo>
                  <a:pt x="0" y="733"/>
                </a:moveTo>
                <a:lnTo>
                  <a:pt x="230" y="733"/>
                </a:lnTo>
                <a:lnTo>
                  <a:pt x="230" y="961"/>
                </a:lnTo>
                <a:lnTo>
                  <a:pt x="0" y="961"/>
                </a:lnTo>
                <a:lnTo>
                  <a:pt x="0" y="733"/>
                </a:lnTo>
                <a:close/>
                <a:moveTo>
                  <a:pt x="488" y="585"/>
                </a:moveTo>
                <a:lnTo>
                  <a:pt x="753" y="961"/>
                </a:lnTo>
                <a:lnTo>
                  <a:pt x="496" y="961"/>
                </a:lnTo>
                <a:lnTo>
                  <a:pt x="11" y="271"/>
                </a:lnTo>
                <a:lnTo>
                  <a:pt x="11" y="0"/>
                </a:lnTo>
                <a:lnTo>
                  <a:pt x="309" y="0"/>
                </a:lnTo>
                <a:lnTo>
                  <a:pt x="335" y="0"/>
                </a:lnTo>
                <a:lnTo>
                  <a:pt x="359" y="1"/>
                </a:lnTo>
                <a:lnTo>
                  <a:pt x="383" y="3"/>
                </a:lnTo>
                <a:lnTo>
                  <a:pt x="405" y="5"/>
                </a:lnTo>
                <a:lnTo>
                  <a:pt x="427" y="9"/>
                </a:lnTo>
                <a:lnTo>
                  <a:pt x="448" y="12"/>
                </a:lnTo>
                <a:lnTo>
                  <a:pt x="468" y="17"/>
                </a:lnTo>
                <a:lnTo>
                  <a:pt x="477" y="19"/>
                </a:lnTo>
                <a:lnTo>
                  <a:pt x="487" y="22"/>
                </a:lnTo>
                <a:lnTo>
                  <a:pt x="505" y="28"/>
                </a:lnTo>
                <a:lnTo>
                  <a:pt x="522" y="34"/>
                </a:lnTo>
                <a:lnTo>
                  <a:pt x="539" y="41"/>
                </a:lnTo>
                <a:lnTo>
                  <a:pt x="554" y="49"/>
                </a:lnTo>
                <a:lnTo>
                  <a:pt x="569" y="57"/>
                </a:lnTo>
                <a:lnTo>
                  <a:pt x="583" y="66"/>
                </a:lnTo>
                <a:lnTo>
                  <a:pt x="596" y="75"/>
                </a:lnTo>
                <a:lnTo>
                  <a:pt x="609" y="84"/>
                </a:lnTo>
                <a:lnTo>
                  <a:pt x="620" y="95"/>
                </a:lnTo>
                <a:lnTo>
                  <a:pt x="632" y="105"/>
                </a:lnTo>
                <a:lnTo>
                  <a:pt x="642" y="116"/>
                </a:lnTo>
                <a:lnTo>
                  <a:pt x="651" y="128"/>
                </a:lnTo>
                <a:lnTo>
                  <a:pt x="660" y="140"/>
                </a:lnTo>
                <a:lnTo>
                  <a:pt x="667" y="152"/>
                </a:lnTo>
                <a:lnTo>
                  <a:pt x="674" y="165"/>
                </a:lnTo>
                <a:lnTo>
                  <a:pt x="681" y="179"/>
                </a:lnTo>
                <a:lnTo>
                  <a:pt x="686" y="192"/>
                </a:lnTo>
                <a:lnTo>
                  <a:pt x="691" y="206"/>
                </a:lnTo>
                <a:lnTo>
                  <a:pt x="695" y="220"/>
                </a:lnTo>
                <a:lnTo>
                  <a:pt x="698" y="235"/>
                </a:lnTo>
                <a:lnTo>
                  <a:pt x="700" y="250"/>
                </a:lnTo>
                <a:lnTo>
                  <a:pt x="702" y="265"/>
                </a:lnTo>
                <a:lnTo>
                  <a:pt x="703" y="281"/>
                </a:lnTo>
                <a:lnTo>
                  <a:pt x="704" y="296"/>
                </a:lnTo>
                <a:lnTo>
                  <a:pt x="703" y="322"/>
                </a:lnTo>
                <a:lnTo>
                  <a:pt x="702" y="334"/>
                </a:lnTo>
                <a:lnTo>
                  <a:pt x="700" y="347"/>
                </a:lnTo>
                <a:lnTo>
                  <a:pt x="698" y="359"/>
                </a:lnTo>
                <a:lnTo>
                  <a:pt x="696" y="371"/>
                </a:lnTo>
                <a:lnTo>
                  <a:pt x="693" y="383"/>
                </a:lnTo>
                <a:lnTo>
                  <a:pt x="690" y="395"/>
                </a:lnTo>
                <a:lnTo>
                  <a:pt x="686" y="406"/>
                </a:lnTo>
                <a:lnTo>
                  <a:pt x="682" y="418"/>
                </a:lnTo>
                <a:lnTo>
                  <a:pt x="678" y="429"/>
                </a:lnTo>
                <a:lnTo>
                  <a:pt x="673" y="439"/>
                </a:lnTo>
                <a:lnTo>
                  <a:pt x="667" y="450"/>
                </a:lnTo>
                <a:lnTo>
                  <a:pt x="662" y="460"/>
                </a:lnTo>
                <a:lnTo>
                  <a:pt x="656" y="470"/>
                </a:lnTo>
                <a:lnTo>
                  <a:pt x="649" y="480"/>
                </a:lnTo>
                <a:lnTo>
                  <a:pt x="642" y="489"/>
                </a:lnTo>
                <a:lnTo>
                  <a:pt x="635" y="498"/>
                </a:lnTo>
                <a:lnTo>
                  <a:pt x="627" y="507"/>
                </a:lnTo>
                <a:lnTo>
                  <a:pt x="618" y="516"/>
                </a:lnTo>
                <a:lnTo>
                  <a:pt x="609" y="524"/>
                </a:lnTo>
                <a:lnTo>
                  <a:pt x="600" y="531"/>
                </a:lnTo>
                <a:lnTo>
                  <a:pt x="591" y="539"/>
                </a:lnTo>
                <a:lnTo>
                  <a:pt x="581" y="545"/>
                </a:lnTo>
                <a:lnTo>
                  <a:pt x="571" y="552"/>
                </a:lnTo>
                <a:lnTo>
                  <a:pt x="560" y="558"/>
                </a:lnTo>
                <a:lnTo>
                  <a:pt x="549" y="564"/>
                </a:lnTo>
                <a:lnTo>
                  <a:pt x="538" y="569"/>
                </a:lnTo>
                <a:lnTo>
                  <a:pt x="526" y="574"/>
                </a:lnTo>
                <a:lnTo>
                  <a:pt x="514" y="578"/>
                </a:lnTo>
                <a:lnTo>
                  <a:pt x="501" y="582"/>
                </a:lnTo>
                <a:lnTo>
                  <a:pt x="488" y="585"/>
                </a:lnTo>
                <a:close/>
                <a:moveTo>
                  <a:pt x="239" y="187"/>
                </a:moveTo>
                <a:lnTo>
                  <a:pt x="239" y="432"/>
                </a:lnTo>
                <a:lnTo>
                  <a:pt x="337" y="432"/>
                </a:lnTo>
                <a:lnTo>
                  <a:pt x="347" y="432"/>
                </a:lnTo>
                <a:lnTo>
                  <a:pt x="357" y="431"/>
                </a:lnTo>
                <a:lnTo>
                  <a:pt x="367" y="430"/>
                </a:lnTo>
                <a:lnTo>
                  <a:pt x="377" y="429"/>
                </a:lnTo>
                <a:lnTo>
                  <a:pt x="385" y="427"/>
                </a:lnTo>
                <a:lnTo>
                  <a:pt x="393" y="425"/>
                </a:lnTo>
                <a:lnTo>
                  <a:pt x="401" y="423"/>
                </a:lnTo>
                <a:lnTo>
                  <a:pt x="408" y="420"/>
                </a:lnTo>
                <a:lnTo>
                  <a:pt x="414" y="417"/>
                </a:lnTo>
                <a:lnTo>
                  <a:pt x="420" y="414"/>
                </a:lnTo>
                <a:lnTo>
                  <a:pt x="426" y="411"/>
                </a:lnTo>
                <a:lnTo>
                  <a:pt x="431" y="407"/>
                </a:lnTo>
                <a:lnTo>
                  <a:pt x="436" y="403"/>
                </a:lnTo>
                <a:lnTo>
                  <a:pt x="441" y="399"/>
                </a:lnTo>
                <a:lnTo>
                  <a:pt x="445" y="395"/>
                </a:lnTo>
                <a:lnTo>
                  <a:pt x="449" y="390"/>
                </a:lnTo>
                <a:lnTo>
                  <a:pt x="452" y="386"/>
                </a:lnTo>
                <a:lnTo>
                  <a:pt x="455" y="381"/>
                </a:lnTo>
                <a:lnTo>
                  <a:pt x="458" y="376"/>
                </a:lnTo>
                <a:lnTo>
                  <a:pt x="461" y="371"/>
                </a:lnTo>
                <a:lnTo>
                  <a:pt x="465" y="361"/>
                </a:lnTo>
                <a:lnTo>
                  <a:pt x="468" y="350"/>
                </a:lnTo>
                <a:lnTo>
                  <a:pt x="471" y="340"/>
                </a:lnTo>
                <a:lnTo>
                  <a:pt x="472" y="329"/>
                </a:lnTo>
                <a:lnTo>
                  <a:pt x="473" y="319"/>
                </a:lnTo>
                <a:lnTo>
                  <a:pt x="473" y="308"/>
                </a:lnTo>
                <a:lnTo>
                  <a:pt x="473" y="298"/>
                </a:lnTo>
                <a:lnTo>
                  <a:pt x="471" y="288"/>
                </a:lnTo>
                <a:lnTo>
                  <a:pt x="469" y="278"/>
                </a:lnTo>
                <a:lnTo>
                  <a:pt x="465" y="267"/>
                </a:lnTo>
                <a:lnTo>
                  <a:pt x="463" y="262"/>
                </a:lnTo>
                <a:lnTo>
                  <a:pt x="460" y="257"/>
                </a:lnTo>
                <a:lnTo>
                  <a:pt x="458" y="252"/>
                </a:lnTo>
                <a:lnTo>
                  <a:pt x="455" y="247"/>
                </a:lnTo>
                <a:lnTo>
                  <a:pt x="448" y="237"/>
                </a:lnTo>
                <a:lnTo>
                  <a:pt x="444" y="232"/>
                </a:lnTo>
                <a:lnTo>
                  <a:pt x="440" y="228"/>
                </a:lnTo>
                <a:lnTo>
                  <a:pt x="436" y="223"/>
                </a:lnTo>
                <a:lnTo>
                  <a:pt x="431" y="219"/>
                </a:lnTo>
                <a:lnTo>
                  <a:pt x="421" y="211"/>
                </a:lnTo>
                <a:lnTo>
                  <a:pt x="415" y="208"/>
                </a:lnTo>
                <a:lnTo>
                  <a:pt x="409" y="204"/>
                </a:lnTo>
                <a:lnTo>
                  <a:pt x="403" y="201"/>
                </a:lnTo>
                <a:lnTo>
                  <a:pt x="397" y="199"/>
                </a:lnTo>
                <a:lnTo>
                  <a:pt x="390" y="196"/>
                </a:lnTo>
                <a:lnTo>
                  <a:pt x="383" y="194"/>
                </a:lnTo>
                <a:lnTo>
                  <a:pt x="375" y="192"/>
                </a:lnTo>
                <a:lnTo>
                  <a:pt x="367" y="190"/>
                </a:lnTo>
                <a:lnTo>
                  <a:pt x="359" y="189"/>
                </a:lnTo>
                <a:lnTo>
                  <a:pt x="351" y="188"/>
                </a:lnTo>
                <a:lnTo>
                  <a:pt x="333" y="187"/>
                </a:lnTo>
                <a:lnTo>
                  <a:pt x="239" y="187"/>
                </a:lnTo>
                <a:close/>
              </a:path>
            </a:pathLst>
          </a:custGeom>
          <a:solidFill>
            <a:schemeClr val="bg1"/>
          </a:solidFill>
          <a:ln>
            <a:noFill/>
          </a:ln>
        </p:spPr>
        <p:txBody>
          <a:bodyPr vert="horz" wrap="square" lIns="0" tIns="0" rIns="0" bIns="0" numCol="1" anchor="t" anchorCtr="0" compatLnSpc="1">
            <a:prstTxWarp prst="textNoShape">
              <a:avLst/>
            </a:prstTxWarp>
            <a:noAutofit/>
          </a:bodyPr>
          <a:lstStyle/>
          <a:p>
            <a:endParaRPr lang="en-GB">
              <a:solidFill>
                <a:schemeClr val="tx1"/>
              </a:solidFill>
            </a:endParaRPr>
          </a:p>
        </p:txBody>
      </p:sp>
    </p:spTree>
    <p:extLst>
      <p:ext uri="{BB962C8B-B14F-4D97-AF65-F5344CB8AC3E}">
        <p14:creationId xmlns:p14="http://schemas.microsoft.com/office/powerpoint/2010/main" val="410779502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Otsikko ja sisältö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755CC-1185-51FC-E3B8-4147606A5030}"/>
              </a:ext>
            </a:extLst>
          </p:cNvPr>
          <p:cNvSpPr>
            <a:spLocks noGrp="1"/>
          </p:cNvSpPr>
          <p:nvPr>
            <p:ph type="title"/>
          </p:nvPr>
        </p:nvSpPr>
        <p:spPr>
          <a:xfrm>
            <a:off x="407988" y="333375"/>
            <a:ext cx="10008494" cy="1008063"/>
          </a:xfrm>
        </p:spPr>
        <p:txBody>
          <a:bodyPr/>
          <a:lstStyle/>
          <a:p>
            <a:r>
              <a:rPr lang="fi-FI" noProof="0"/>
              <a:t>Muokkaa ots. perustyyl. napsautt.</a:t>
            </a:r>
          </a:p>
        </p:txBody>
      </p:sp>
      <p:sp>
        <p:nvSpPr>
          <p:cNvPr id="3" name="Content Placeholder 2">
            <a:extLst>
              <a:ext uri="{FF2B5EF4-FFF2-40B4-BE49-F238E27FC236}">
                <a16:creationId xmlns:a16="http://schemas.microsoft.com/office/drawing/2014/main" id="{6CE6B893-6B04-6927-CE94-9A66F78D614E}"/>
              </a:ext>
            </a:extLst>
          </p:cNvPr>
          <p:cNvSpPr>
            <a:spLocks noGrp="1"/>
          </p:cNvSpPr>
          <p:nvPr>
            <p:ph idx="1"/>
          </p:nvPr>
        </p:nvSpPr>
        <p:spPr>
          <a:xfrm>
            <a:off x="407987" y="1628775"/>
            <a:ext cx="10008493" cy="4464050"/>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4" name="Date Placeholder 3">
            <a:extLst>
              <a:ext uri="{FF2B5EF4-FFF2-40B4-BE49-F238E27FC236}">
                <a16:creationId xmlns:a16="http://schemas.microsoft.com/office/drawing/2014/main" id="{DFD925BA-5B20-3CBA-B94B-28B753A84A3E}"/>
              </a:ext>
            </a:extLst>
          </p:cNvPr>
          <p:cNvSpPr>
            <a:spLocks noGrp="1"/>
          </p:cNvSpPr>
          <p:nvPr>
            <p:ph type="dt" sz="half" idx="10"/>
          </p:nvPr>
        </p:nvSpPr>
        <p:spPr/>
        <p:txBody>
          <a:bodyPr/>
          <a:lstStyle/>
          <a:p>
            <a:fld id="{72FD116C-5EF8-4838-9A5F-86AB544AA46C}" type="datetime1">
              <a:rPr lang="fi-FI" noProof="0" smtClean="0"/>
              <a:t>16.8.2024</a:t>
            </a:fld>
            <a:endParaRPr lang="fi-FI" noProof="0"/>
          </a:p>
        </p:txBody>
      </p:sp>
      <p:sp>
        <p:nvSpPr>
          <p:cNvPr id="5" name="Footer Placeholder 4">
            <a:extLst>
              <a:ext uri="{FF2B5EF4-FFF2-40B4-BE49-F238E27FC236}">
                <a16:creationId xmlns:a16="http://schemas.microsoft.com/office/drawing/2014/main" id="{247193C2-3638-0637-9E42-4D47B9D9F3CA}"/>
              </a:ext>
            </a:extLst>
          </p:cNvPr>
          <p:cNvSpPr>
            <a:spLocks noGrp="1"/>
          </p:cNvSpPr>
          <p:nvPr>
            <p:ph type="ftr" sz="quarter" idx="11"/>
          </p:nvPr>
        </p:nvSpPr>
        <p:spPr/>
        <p:txBody>
          <a:bodyPr/>
          <a:lstStyle/>
          <a:p>
            <a:r>
              <a:rPr lang="fi-FI" noProof="0"/>
              <a:t>© Rakennusteollisuus RT</a:t>
            </a:r>
          </a:p>
        </p:txBody>
      </p:sp>
      <p:sp>
        <p:nvSpPr>
          <p:cNvPr id="6" name="Slide Number Placeholder 5">
            <a:extLst>
              <a:ext uri="{FF2B5EF4-FFF2-40B4-BE49-F238E27FC236}">
                <a16:creationId xmlns:a16="http://schemas.microsoft.com/office/drawing/2014/main" id="{09FAE3C4-91D4-D1BC-C03D-1496593FA717}"/>
              </a:ext>
            </a:extLst>
          </p:cNvPr>
          <p:cNvSpPr>
            <a:spLocks noGrp="1"/>
          </p:cNvSpPr>
          <p:nvPr>
            <p:ph type="sldNum" sz="quarter" idx="12"/>
          </p:nvPr>
        </p:nvSpPr>
        <p:spPr/>
        <p:txBody>
          <a:bodyPr/>
          <a:lstStyle/>
          <a:p>
            <a:fld id="{DFD61EF7-2460-4EE9-A031-27FEBC4F9A95}" type="slidenum">
              <a:rPr lang="fi-FI" noProof="0" smtClean="0"/>
              <a:t>‹#›</a:t>
            </a:fld>
            <a:endParaRPr lang="fi-FI" noProof="0"/>
          </a:p>
        </p:txBody>
      </p:sp>
    </p:spTree>
    <p:extLst>
      <p:ext uri="{BB962C8B-B14F-4D97-AF65-F5344CB8AC3E}">
        <p14:creationId xmlns:p14="http://schemas.microsoft.com/office/powerpoint/2010/main" val="29823790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Aloitusdia Sininen">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89437-0A9F-6907-E834-ECE3DB625160}"/>
              </a:ext>
            </a:extLst>
          </p:cNvPr>
          <p:cNvSpPr>
            <a:spLocks noGrp="1"/>
          </p:cNvSpPr>
          <p:nvPr>
            <p:ph type="ctrTitle"/>
          </p:nvPr>
        </p:nvSpPr>
        <p:spPr>
          <a:xfrm>
            <a:off x="1200150" y="2060575"/>
            <a:ext cx="9791700" cy="2304529"/>
          </a:xfrm>
        </p:spPr>
        <p:txBody>
          <a:bodyPr anchor="t" anchorCtr="0"/>
          <a:lstStyle>
            <a:lvl1pPr algn="l">
              <a:defRPr sz="4800">
                <a:solidFill>
                  <a:schemeClr val="bg1"/>
                </a:solidFill>
              </a:defRPr>
            </a:lvl1pPr>
          </a:lstStyle>
          <a:p>
            <a:r>
              <a:rPr lang="fi-FI" noProof="0"/>
              <a:t>Muokkaa ots. perustyyl. napsautt.</a:t>
            </a:r>
          </a:p>
        </p:txBody>
      </p:sp>
      <p:sp>
        <p:nvSpPr>
          <p:cNvPr id="3" name="Subtitle 2">
            <a:extLst>
              <a:ext uri="{FF2B5EF4-FFF2-40B4-BE49-F238E27FC236}">
                <a16:creationId xmlns:a16="http://schemas.microsoft.com/office/drawing/2014/main" id="{5BA9B7E5-3139-76AA-C2C3-60620F1D9B49}"/>
              </a:ext>
            </a:extLst>
          </p:cNvPr>
          <p:cNvSpPr>
            <a:spLocks noGrp="1"/>
          </p:cNvSpPr>
          <p:nvPr>
            <p:ph type="subTitle" idx="1"/>
          </p:nvPr>
        </p:nvSpPr>
        <p:spPr>
          <a:xfrm>
            <a:off x="1200150" y="4509120"/>
            <a:ext cx="9791700" cy="864096"/>
          </a:xfrm>
        </p:spPr>
        <p:txBody>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sp>
        <p:nvSpPr>
          <p:cNvPr id="4" name="Date Placeholder 3">
            <a:extLst>
              <a:ext uri="{FF2B5EF4-FFF2-40B4-BE49-F238E27FC236}">
                <a16:creationId xmlns:a16="http://schemas.microsoft.com/office/drawing/2014/main" id="{B9898F4D-E89B-8263-EB37-8F8B305D4370}"/>
              </a:ext>
            </a:extLst>
          </p:cNvPr>
          <p:cNvSpPr>
            <a:spLocks noGrp="1"/>
          </p:cNvSpPr>
          <p:nvPr>
            <p:ph type="dt" sz="half" idx="10"/>
          </p:nvPr>
        </p:nvSpPr>
        <p:spPr/>
        <p:txBody>
          <a:bodyPr/>
          <a:lstStyle>
            <a:lvl1pPr>
              <a:defRPr>
                <a:noFill/>
              </a:defRPr>
            </a:lvl1pPr>
          </a:lstStyle>
          <a:p>
            <a:fld id="{9B942FA3-B914-4B75-B897-98238D376238}" type="datetime1">
              <a:rPr lang="fi-FI" noProof="0" smtClean="0"/>
              <a:t>16.8.2024</a:t>
            </a:fld>
            <a:endParaRPr lang="fi-FI" noProof="0"/>
          </a:p>
        </p:txBody>
      </p:sp>
      <p:sp>
        <p:nvSpPr>
          <p:cNvPr id="5" name="Footer Placeholder 4">
            <a:extLst>
              <a:ext uri="{FF2B5EF4-FFF2-40B4-BE49-F238E27FC236}">
                <a16:creationId xmlns:a16="http://schemas.microsoft.com/office/drawing/2014/main" id="{AEAB5C31-D7B7-0A4A-9FF1-A8910751F711}"/>
              </a:ext>
            </a:extLst>
          </p:cNvPr>
          <p:cNvSpPr>
            <a:spLocks noGrp="1"/>
          </p:cNvSpPr>
          <p:nvPr>
            <p:ph type="ftr" sz="quarter" idx="11"/>
          </p:nvPr>
        </p:nvSpPr>
        <p:spPr/>
        <p:txBody>
          <a:bodyPr/>
          <a:lstStyle>
            <a:lvl1pPr>
              <a:defRPr>
                <a:noFill/>
              </a:defRPr>
            </a:lvl1pPr>
          </a:lstStyle>
          <a:p>
            <a:r>
              <a:rPr lang="en-US" noProof="0"/>
              <a:t>© Confederation of Finnish Construction Industries RT</a:t>
            </a:r>
            <a:endParaRPr lang="fi-FI" noProof="0"/>
          </a:p>
        </p:txBody>
      </p:sp>
      <p:sp>
        <p:nvSpPr>
          <p:cNvPr id="6" name="Slide Number Placeholder 5">
            <a:extLst>
              <a:ext uri="{FF2B5EF4-FFF2-40B4-BE49-F238E27FC236}">
                <a16:creationId xmlns:a16="http://schemas.microsoft.com/office/drawing/2014/main" id="{92B9B765-A518-625F-2D82-59131FF13DC6}"/>
              </a:ext>
            </a:extLst>
          </p:cNvPr>
          <p:cNvSpPr>
            <a:spLocks noGrp="1"/>
          </p:cNvSpPr>
          <p:nvPr>
            <p:ph type="sldNum" sz="quarter" idx="12"/>
          </p:nvPr>
        </p:nvSpPr>
        <p:spPr/>
        <p:txBody>
          <a:bodyPr/>
          <a:lstStyle>
            <a:lvl1pPr>
              <a:defRPr>
                <a:noFill/>
              </a:defRPr>
            </a:lvl1pPr>
          </a:lstStyle>
          <a:p>
            <a:fld id="{DFD61EF7-2460-4EE9-A031-27FEBC4F9A95}" type="slidenum">
              <a:rPr lang="fi-FI" noProof="0" smtClean="0"/>
              <a:pPr/>
              <a:t>‹#›</a:t>
            </a:fld>
            <a:endParaRPr lang="fi-FI" noProof="0"/>
          </a:p>
        </p:txBody>
      </p:sp>
      <p:sp>
        <p:nvSpPr>
          <p:cNvPr id="7" name="Freeform 5">
            <a:extLst>
              <a:ext uri="{FF2B5EF4-FFF2-40B4-BE49-F238E27FC236}">
                <a16:creationId xmlns:a16="http://schemas.microsoft.com/office/drawing/2014/main" id="{5CD5646D-347F-0693-85B7-82EEFAEE1F74}"/>
              </a:ext>
            </a:extLst>
          </p:cNvPr>
          <p:cNvSpPr>
            <a:spLocks noChangeAspect="1" noEditPoints="1"/>
          </p:cNvSpPr>
          <p:nvPr userDrawn="1"/>
        </p:nvSpPr>
        <p:spPr bwMode="auto">
          <a:xfrm>
            <a:off x="407368" y="333375"/>
            <a:ext cx="2325003" cy="504000"/>
          </a:xfrm>
          <a:custGeom>
            <a:avLst/>
            <a:gdLst>
              <a:gd name="T0" fmla="*/ 11 w 4507"/>
              <a:gd name="T1" fmla="*/ 18 h 1954"/>
              <a:gd name="T2" fmla="*/ 659 w 4507"/>
              <a:gd name="T3" fmla="*/ 297 h 1954"/>
              <a:gd name="T4" fmla="*/ 666 w 4507"/>
              <a:gd name="T5" fmla="*/ 916 h 1954"/>
              <a:gd name="T6" fmla="*/ 347 w 4507"/>
              <a:gd name="T7" fmla="*/ 880 h 1954"/>
              <a:gd name="T8" fmla="*/ 471 w 4507"/>
              <a:gd name="T9" fmla="*/ 675 h 1954"/>
              <a:gd name="T10" fmla="*/ 375 w 4507"/>
              <a:gd name="T11" fmla="*/ 401 h 1954"/>
              <a:gd name="T12" fmla="*/ 1722 w 4507"/>
              <a:gd name="T13" fmla="*/ 26 h 1954"/>
              <a:gd name="T14" fmla="*/ 1804 w 4507"/>
              <a:gd name="T15" fmla="*/ 309 h 1954"/>
              <a:gd name="T16" fmla="*/ 1741 w 4507"/>
              <a:gd name="T17" fmla="*/ 269 h 1954"/>
              <a:gd name="T18" fmla="*/ 1854 w 4507"/>
              <a:gd name="T19" fmla="*/ 788 h 1954"/>
              <a:gd name="T20" fmla="*/ 2410 w 4507"/>
              <a:gd name="T21" fmla="*/ 18 h 1954"/>
              <a:gd name="T22" fmla="*/ 3053 w 4507"/>
              <a:gd name="T23" fmla="*/ 553 h 1954"/>
              <a:gd name="T24" fmla="*/ 3419 w 4507"/>
              <a:gd name="T25" fmla="*/ 539 h 1954"/>
              <a:gd name="T26" fmla="*/ 3595 w 4507"/>
              <a:gd name="T27" fmla="*/ 659 h 1954"/>
              <a:gd name="T28" fmla="*/ 3699 w 4507"/>
              <a:gd name="T29" fmla="*/ 697 h 1954"/>
              <a:gd name="T30" fmla="*/ 3842 w 4507"/>
              <a:gd name="T31" fmla="*/ 595 h 1954"/>
              <a:gd name="T32" fmla="*/ 3700 w 4507"/>
              <a:gd name="T33" fmla="*/ 806 h 1954"/>
              <a:gd name="T34" fmla="*/ 3943 w 4507"/>
              <a:gd name="T35" fmla="*/ 725 h 1954"/>
              <a:gd name="T36" fmla="*/ 4018 w 4507"/>
              <a:gd name="T37" fmla="*/ 689 h 1954"/>
              <a:gd name="T38" fmla="*/ 4124 w 4507"/>
              <a:gd name="T39" fmla="*/ 581 h 1954"/>
              <a:gd name="T40" fmla="*/ 3931 w 4507"/>
              <a:gd name="T41" fmla="*/ 269 h 1954"/>
              <a:gd name="T42" fmla="*/ 4017 w 4507"/>
              <a:gd name="T43" fmla="*/ 6 h 1954"/>
              <a:gd name="T44" fmla="*/ 4117 w 4507"/>
              <a:gd name="T45" fmla="*/ 228 h 1954"/>
              <a:gd name="T46" fmla="*/ 4005 w 4507"/>
              <a:gd name="T47" fmla="*/ 134 h 1954"/>
              <a:gd name="T48" fmla="*/ 4123 w 4507"/>
              <a:gd name="T49" fmla="*/ 383 h 1954"/>
              <a:gd name="T50" fmla="*/ 4174 w 4507"/>
              <a:gd name="T51" fmla="*/ 697 h 1954"/>
              <a:gd name="T52" fmla="*/ 1767 w 4507"/>
              <a:gd name="T53" fmla="*/ 1273 h 1954"/>
              <a:gd name="T54" fmla="*/ 2197 w 4507"/>
              <a:gd name="T55" fmla="*/ 1926 h 1954"/>
              <a:gd name="T56" fmla="*/ 2114 w 4507"/>
              <a:gd name="T57" fmla="*/ 1551 h 1954"/>
              <a:gd name="T58" fmla="*/ 2226 w 4507"/>
              <a:gd name="T59" fmla="*/ 1156 h 1954"/>
              <a:gd name="T60" fmla="*/ 2385 w 4507"/>
              <a:gd name="T61" fmla="*/ 1313 h 1954"/>
              <a:gd name="T62" fmla="*/ 2373 w 4507"/>
              <a:gd name="T63" fmla="*/ 1834 h 1954"/>
              <a:gd name="T64" fmla="*/ 2227 w 4507"/>
              <a:gd name="T65" fmla="*/ 1271 h 1954"/>
              <a:gd name="T66" fmla="*/ 2192 w 4507"/>
              <a:gd name="T67" fmla="*/ 1738 h 1954"/>
              <a:gd name="T68" fmla="*/ 2323 w 4507"/>
              <a:gd name="T69" fmla="*/ 1760 h 1954"/>
              <a:gd name="T70" fmla="*/ 2273 w 4507"/>
              <a:gd name="T71" fmla="*/ 1259 h 1954"/>
              <a:gd name="T72" fmla="*/ 3321 w 4507"/>
              <a:gd name="T73" fmla="*/ 1954 h 1954"/>
              <a:gd name="T74" fmla="*/ 3265 w 4507"/>
              <a:gd name="T75" fmla="*/ 1693 h 1954"/>
              <a:gd name="T76" fmla="*/ 3380 w 4507"/>
              <a:gd name="T77" fmla="*/ 1832 h 1954"/>
              <a:gd name="T78" fmla="*/ 3369 w 4507"/>
              <a:gd name="T79" fmla="*/ 1625 h 1954"/>
              <a:gd name="T80" fmla="*/ 3218 w 4507"/>
              <a:gd name="T81" fmla="*/ 1279 h 1954"/>
              <a:gd name="T82" fmla="*/ 3426 w 4507"/>
              <a:gd name="T83" fmla="*/ 1198 h 1954"/>
              <a:gd name="T84" fmla="*/ 3370 w 4507"/>
              <a:gd name="T85" fmla="*/ 1265 h 1954"/>
              <a:gd name="T86" fmla="*/ 3279 w 4507"/>
              <a:gd name="T87" fmla="*/ 1379 h 1954"/>
              <a:gd name="T88" fmla="*/ 3471 w 4507"/>
              <a:gd name="T89" fmla="*/ 1675 h 1954"/>
              <a:gd name="T90" fmla="*/ 3381 w 4507"/>
              <a:gd name="T91" fmla="*/ 1946 h 1954"/>
              <a:gd name="T92" fmla="*/ 3620 w 4507"/>
              <a:gd name="T93" fmla="*/ 1772 h 1954"/>
              <a:gd name="T94" fmla="*/ 3736 w 4507"/>
              <a:gd name="T95" fmla="*/ 1772 h 1954"/>
              <a:gd name="T96" fmla="*/ 3756 w 4507"/>
              <a:gd name="T97" fmla="*/ 1914 h 1954"/>
              <a:gd name="T98" fmla="*/ 3915 w 4507"/>
              <a:gd name="T99" fmla="*/ 1828 h 1954"/>
              <a:gd name="T100" fmla="*/ 4005 w 4507"/>
              <a:gd name="T101" fmla="*/ 1838 h 1954"/>
              <a:gd name="T102" fmla="*/ 4160 w 4507"/>
              <a:gd name="T103" fmla="*/ 1697 h 1954"/>
              <a:gd name="T104" fmla="*/ 4039 w 4507"/>
              <a:gd name="T105" fmla="*/ 1954 h 1954"/>
              <a:gd name="T106" fmla="*/ 4268 w 4507"/>
              <a:gd name="T107" fmla="*/ 1888 h 1954"/>
              <a:gd name="T108" fmla="*/ 4324 w 4507"/>
              <a:gd name="T109" fmla="*/ 1824 h 1954"/>
              <a:gd name="T110" fmla="*/ 4442 w 4507"/>
              <a:gd name="T111" fmla="*/ 1752 h 1954"/>
              <a:gd name="T112" fmla="*/ 4255 w 4507"/>
              <a:gd name="T113" fmla="*/ 1447 h 1954"/>
              <a:gd name="T114" fmla="*/ 4311 w 4507"/>
              <a:gd name="T115" fmla="*/ 1166 h 1954"/>
              <a:gd name="T116" fmla="*/ 4497 w 4507"/>
              <a:gd name="T117" fmla="*/ 1331 h 1954"/>
              <a:gd name="T118" fmla="*/ 4336 w 4507"/>
              <a:gd name="T119" fmla="*/ 1267 h 1954"/>
              <a:gd name="T120" fmla="*/ 4359 w 4507"/>
              <a:gd name="T121" fmla="*/ 1457 h 1954"/>
              <a:gd name="T122" fmla="*/ 4499 w 4507"/>
              <a:gd name="T123" fmla="*/ 1814 h 1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507" h="1954">
                <a:moveTo>
                  <a:pt x="4307" y="327"/>
                </a:moveTo>
                <a:lnTo>
                  <a:pt x="4377" y="327"/>
                </a:lnTo>
                <a:lnTo>
                  <a:pt x="4377" y="463"/>
                </a:lnTo>
                <a:lnTo>
                  <a:pt x="4307" y="463"/>
                </a:lnTo>
                <a:lnTo>
                  <a:pt x="4307" y="327"/>
                </a:lnTo>
                <a:close/>
                <a:moveTo>
                  <a:pt x="1248" y="18"/>
                </a:moveTo>
                <a:lnTo>
                  <a:pt x="1248" y="473"/>
                </a:lnTo>
                <a:lnTo>
                  <a:pt x="1051" y="473"/>
                </a:lnTo>
                <a:lnTo>
                  <a:pt x="1051" y="1936"/>
                </a:lnTo>
                <a:lnTo>
                  <a:pt x="821" y="1936"/>
                </a:lnTo>
                <a:lnTo>
                  <a:pt x="821" y="473"/>
                </a:lnTo>
                <a:lnTo>
                  <a:pt x="655" y="18"/>
                </a:lnTo>
                <a:lnTo>
                  <a:pt x="1248" y="18"/>
                </a:lnTo>
                <a:close/>
                <a:moveTo>
                  <a:pt x="0" y="1481"/>
                </a:moveTo>
                <a:lnTo>
                  <a:pt x="230" y="1481"/>
                </a:lnTo>
                <a:lnTo>
                  <a:pt x="230" y="1936"/>
                </a:lnTo>
                <a:lnTo>
                  <a:pt x="0" y="1936"/>
                </a:lnTo>
                <a:lnTo>
                  <a:pt x="0" y="1481"/>
                </a:lnTo>
                <a:close/>
                <a:moveTo>
                  <a:pt x="487" y="1186"/>
                </a:moveTo>
                <a:lnTo>
                  <a:pt x="752" y="1936"/>
                </a:lnTo>
                <a:lnTo>
                  <a:pt x="495" y="1936"/>
                </a:lnTo>
                <a:lnTo>
                  <a:pt x="11" y="559"/>
                </a:lnTo>
                <a:lnTo>
                  <a:pt x="11" y="18"/>
                </a:lnTo>
                <a:lnTo>
                  <a:pt x="309" y="18"/>
                </a:lnTo>
                <a:lnTo>
                  <a:pt x="335" y="18"/>
                </a:lnTo>
                <a:lnTo>
                  <a:pt x="359" y="20"/>
                </a:lnTo>
                <a:lnTo>
                  <a:pt x="382" y="24"/>
                </a:lnTo>
                <a:lnTo>
                  <a:pt x="404" y="30"/>
                </a:lnTo>
                <a:lnTo>
                  <a:pt x="426" y="36"/>
                </a:lnTo>
                <a:lnTo>
                  <a:pt x="447" y="44"/>
                </a:lnTo>
                <a:lnTo>
                  <a:pt x="467" y="52"/>
                </a:lnTo>
                <a:lnTo>
                  <a:pt x="476" y="58"/>
                </a:lnTo>
                <a:lnTo>
                  <a:pt x="486" y="62"/>
                </a:lnTo>
                <a:lnTo>
                  <a:pt x="504" y="74"/>
                </a:lnTo>
                <a:lnTo>
                  <a:pt x="521" y="88"/>
                </a:lnTo>
                <a:lnTo>
                  <a:pt x="538" y="102"/>
                </a:lnTo>
                <a:lnTo>
                  <a:pt x="553" y="116"/>
                </a:lnTo>
                <a:lnTo>
                  <a:pt x="569" y="132"/>
                </a:lnTo>
                <a:lnTo>
                  <a:pt x="583" y="150"/>
                </a:lnTo>
                <a:lnTo>
                  <a:pt x="596" y="168"/>
                </a:lnTo>
                <a:lnTo>
                  <a:pt x="609" y="188"/>
                </a:lnTo>
                <a:lnTo>
                  <a:pt x="620" y="208"/>
                </a:lnTo>
                <a:lnTo>
                  <a:pt x="631" y="230"/>
                </a:lnTo>
                <a:lnTo>
                  <a:pt x="641" y="251"/>
                </a:lnTo>
                <a:lnTo>
                  <a:pt x="650" y="273"/>
                </a:lnTo>
                <a:lnTo>
                  <a:pt x="659" y="297"/>
                </a:lnTo>
                <a:lnTo>
                  <a:pt x="666" y="323"/>
                </a:lnTo>
                <a:lnTo>
                  <a:pt x="673" y="349"/>
                </a:lnTo>
                <a:lnTo>
                  <a:pt x="680" y="375"/>
                </a:lnTo>
                <a:lnTo>
                  <a:pt x="685" y="401"/>
                </a:lnTo>
                <a:lnTo>
                  <a:pt x="690" y="429"/>
                </a:lnTo>
                <a:lnTo>
                  <a:pt x="694" y="459"/>
                </a:lnTo>
                <a:lnTo>
                  <a:pt x="697" y="487"/>
                </a:lnTo>
                <a:lnTo>
                  <a:pt x="699" y="517"/>
                </a:lnTo>
                <a:lnTo>
                  <a:pt x="701" y="547"/>
                </a:lnTo>
                <a:lnTo>
                  <a:pt x="702" y="579"/>
                </a:lnTo>
                <a:lnTo>
                  <a:pt x="703" y="611"/>
                </a:lnTo>
                <a:lnTo>
                  <a:pt x="702" y="661"/>
                </a:lnTo>
                <a:lnTo>
                  <a:pt x="701" y="687"/>
                </a:lnTo>
                <a:lnTo>
                  <a:pt x="699" y="711"/>
                </a:lnTo>
                <a:lnTo>
                  <a:pt x="697" y="735"/>
                </a:lnTo>
                <a:lnTo>
                  <a:pt x="695" y="758"/>
                </a:lnTo>
                <a:lnTo>
                  <a:pt x="692" y="782"/>
                </a:lnTo>
                <a:lnTo>
                  <a:pt x="689" y="806"/>
                </a:lnTo>
                <a:lnTo>
                  <a:pt x="685" y="830"/>
                </a:lnTo>
                <a:lnTo>
                  <a:pt x="681" y="852"/>
                </a:lnTo>
                <a:lnTo>
                  <a:pt x="677" y="874"/>
                </a:lnTo>
                <a:lnTo>
                  <a:pt x="672" y="896"/>
                </a:lnTo>
                <a:lnTo>
                  <a:pt x="666" y="916"/>
                </a:lnTo>
                <a:lnTo>
                  <a:pt x="661" y="938"/>
                </a:lnTo>
                <a:lnTo>
                  <a:pt x="655" y="958"/>
                </a:lnTo>
                <a:lnTo>
                  <a:pt x="648" y="976"/>
                </a:lnTo>
                <a:lnTo>
                  <a:pt x="641" y="996"/>
                </a:lnTo>
                <a:lnTo>
                  <a:pt x="634" y="1014"/>
                </a:lnTo>
                <a:lnTo>
                  <a:pt x="626" y="1030"/>
                </a:lnTo>
                <a:lnTo>
                  <a:pt x="618" y="1048"/>
                </a:lnTo>
                <a:lnTo>
                  <a:pt x="609" y="1064"/>
                </a:lnTo>
                <a:lnTo>
                  <a:pt x="600" y="1080"/>
                </a:lnTo>
                <a:lnTo>
                  <a:pt x="591" y="1094"/>
                </a:lnTo>
                <a:lnTo>
                  <a:pt x="581" y="1108"/>
                </a:lnTo>
                <a:lnTo>
                  <a:pt x="571" y="1120"/>
                </a:lnTo>
                <a:lnTo>
                  <a:pt x="559" y="1132"/>
                </a:lnTo>
                <a:lnTo>
                  <a:pt x="548" y="1144"/>
                </a:lnTo>
                <a:lnTo>
                  <a:pt x="537" y="1154"/>
                </a:lnTo>
                <a:lnTo>
                  <a:pt x="525" y="1164"/>
                </a:lnTo>
                <a:lnTo>
                  <a:pt x="513" y="1172"/>
                </a:lnTo>
                <a:lnTo>
                  <a:pt x="500" y="1180"/>
                </a:lnTo>
                <a:lnTo>
                  <a:pt x="487" y="1186"/>
                </a:lnTo>
                <a:close/>
                <a:moveTo>
                  <a:pt x="239" y="391"/>
                </a:moveTo>
                <a:lnTo>
                  <a:pt x="239" y="880"/>
                </a:lnTo>
                <a:lnTo>
                  <a:pt x="337" y="880"/>
                </a:lnTo>
                <a:lnTo>
                  <a:pt x="347" y="880"/>
                </a:lnTo>
                <a:lnTo>
                  <a:pt x="357" y="880"/>
                </a:lnTo>
                <a:lnTo>
                  <a:pt x="367" y="878"/>
                </a:lnTo>
                <a:lnTo>
                  <a:pt x="376" y="874"/>
                </a:lnTo>
                <a:lnTo>
                  <a:pt x="384" y="872"/>
                </a:lnTo>
                <a:lnTo>
                  <a:pt x="392" y="868"/>
                </a:lnTo>
                <a:lnTo>
                  <a:pt x="400" y="862"/>
                </a:lnTo>
                <a:lnTo>
                  <a:pt x="407" y="858"/>
                </a:lnTo>
                <a:lnTo>
                  <a:pt x="413" y="852"/>
                </a:lnTo>
                <a:lnTo>
                  <a:pt x="419" y="844"/>
                </a:lnTo>
                <a:lnTo>
                  <a:pt x="425" y="838"/>
                </a:lnTo>
                <a:lnTo>
                  <a:pt x="430" y="830"/>
                </a:lnTo>
                <a:lnTo>
                  <a:pt x="435" y="822"/>
                </a:lnTo>
                <a:lnTo>
                  <a:pt x="440" y="814"/>
                </a:lnTo>
                <a:lnTo>
                  <a:pt x="444" y="806"/>
                </a:lnTo>
                <a:lnTo>
                  <a:pt x="448" y="796"/>
                </a:lnTo>
                <a:lnTo>
                  <a:pt x="451" y="788"/>
                </a:lnTo>
                <a:lnTo>
                  <a:pt x="454" y="778"/>
                </a:lnTo>
                <a:lnTo>
                  <a:pt x="457" y="768"/>
                </a:lnTo>
                <a:lnTo>
                  <a:pt x="460" y="758"/>
                </a:lnTo>
                <a:lnTo>
                  <a:pt x="464" y="738"/>
                </a:lnTo>
                <a:lnTo>
                  <a:pt x="467" y="717"/>
                </a:lnTo>
                <a:lnTo>
                  <a:pt x="470" y="697"/>
                </a:lnTo>
                <a:lnTo>
                  <a:pt x="471" y="675"/>
                </a:lnTo>
                <a:lnTo>
                  <a:pt x="472" y="655"/>
                </a:lnTo>
                <a:lnTo>
                  <a:pt x="472" y="635"/>
                </a:lnTo>
                <a:lnTo>
                  <a:pt x="472" y="615"/>
                </a:lnTo>
                <a:lnTo>
                  <a:pt x="470" y="593"/>
                </a:lnTo>
                <a:lnTo>
                  <a:pt x="468" y="573"/>
                </a:lnTo>
                <a:lnTo>
                  <a:pt x="464" y="551"/>
                </a:lnTo>
                <a:lnTo>
                  <a:pt x="462" y="541"/>
                </a:lnTo>
                <a:lnTo>
                  <a:pt x="459" y="531"/>
                </a:lnTo>
                <a:lnTo>
                  <a:pt x="457" y="521"/>
                </a:lnTo>
                <a:lnTo>
                  <a:pt x="454" y="511"/>
                </a:lnTo>
                <a:lnTo>
                  <a:pt x="447" y="491"/>
                </a:lnTo>
                <a:lnTo>
                  <a:pt x="443" y="483"/>
                </a:lnTo>
                <a:lnTo>
                  <a:pt x="439" y="473"/>
                </a:lnTo>
                <a:lnTo>
                  <a:pt x="435" y="465"/>
                </a:lnTo>
                <a:lnTo>
                  <a:pt x="430" y="457"/>
                </a:lnTo>
                <a:lnTo>
                  <a:pt x="420" y="441"/>
                </a:lnTo>
                <a:lnTo>
                  <a:pt x="414" y="433"/>
                </a:lnTo>
                <a:lnTo>
                  <a:pt x="408" y="427"/>
                </a:lnTo>
                <a:lnTo>
                  <a:pt x="402" y="421"/>
                </a:lnTo>
                <a:lnTo>
                  <a:pt x="396" y="415"/>
                </a:lnTo>
                <a:lnTo>
                  <a:pt x="389" y="409"/>
                </a:lnTo>
                <a:lnTo>
                  <a:pt x="382" y="405"/>
                </a:lnTo>
                <a:lnTo>
                  <a:pt x="375" y="401"/>
                </a:lnTo>
                <a:lnTo>
                  <a:pt x="367" y="397"/>
                </a:lnTo>
                <a:lnTo>
                  <a:pt x="359" y="395"/>
                </a:lnTo>
                <a:lnTo>
                  <a:pt x="351" y="393"/>
                </a:lnTo>
                <a:lnTo>
                  <a:pt x="333" y="391"/>
                </a:lnTo>
                <a:lnTo>
                  <a:pt x="239" y="391"/>
                </a:lnTo>
                <a:close/>
                <a:moveTo>
                  <a:pt x="1780" y="395"/>
                </a:moveTo>
                <a:lnTo>
                  <a:pt x="1776" y="403"/>
                </a:lnTo>
                <a:lnTo>
                  <a:pt x="1772" y="411"/>
                </a:lnTo>
                <a:lnTo>
                  <a:pt x="1763" y="423"/>
                </a:lnTo>
                <a:lnTo>
                  <a:pt x="1754" y="433"/>
                </a:lnTo>
                <a:lnTo>
                  <a:pt x="1743" y="443"/>
                </a:lnTo>
                <a:lnTo>
                  <a:pt x="1814" y="788"/>
                </a:lnTo>
                <a:lnTo>
                  <a:pt x="1742" y="788"/>
                </a:lnTo>
                <a:lnTo>
                  <a:pt x="1683" y="465"/>
                </a:lnTo>
                <a:lnTo>
                  <a:pt x="1607" y="465"/>
                </a:lnTo>
                <a:lnTo>
                  <a:pt x="1607" y="788"/>
                </a:lnTo>
                <a:lnTo>
                  <a:pt x="1543" y="788"/>
                </a:lnTo>
                <a:lnTo>
                  <a:pt x="1543" y="18"/>
                </a:lnTo>
                <a:lnTo>
                  <a:pt x="1681" y="18"/>
                </a:lnTo>
                <a:lnTo>
                  <a:pt x="1696" y="18"/>
                </a:lnTo>
                <a:lnTo>
                  <a:pt x="1703" y="20"/>
                </a:lnTo>
                <a:lnTo>
                  <a:pt x="1710" y="22"/>
                </a:lnTo>
                <a:lnTo>
                  <a:pt x="1722" y="26"/>
                </a:lnTo>
                <a:lnTo>
                  <a:pt x="1734" y="32"/>
                </a:lnTo>
                <a:lnTo>
                  <a:pt x="1745" y="40"/>
                </a:lnTo>
                <a:lnTo>
                  <a:pt x="1755" y="50"/>
                </a:lnTo>
                <a:lnTo>
                  <a:pt x="1765" y="62"/>
                </a:lnTo>
                <a:lnTo>
                  <a:pt x="1769" y="68"/>
                </a:lnTo>
                <a:lnTo>
                  <a:pt x="1773" y="76"/>
                </a:lnTo>
                <a:lnTo>
                  <a:pt x="1781" y="92"/>
                </a:lnTo>
                <a:lnTo>
                  <a:pt x="1788" y="108"/>
                </a:lnTo>
                <a:lnTo>
                  <a:pt x="1791" y="118"/>
                </a:lnTo>
                <a:lnTo>
                  <a:pt x="1794" y="126"/>
                </a:lnTo>
                <a:lnTo>
                  <a:pt x="1799" y="146"/>
                </a:lnTo>
                <a:lnTo>
                  <a:pt x="1803" y="168"/>
                </a:lnTo>
                <a:lnTo>
                  <a:pt x="1805" y="178"/>
                </a:lnTo>
                <a:lnTo>
                  <a:pt x="1806" y="190"/>
                </a:lnTo>
                <a:lnTo>
                  <a:pt x="1807" y="200"/>
                </a:lnTo>
                <a:lnTo>
                  <a:pt x="1808" y="212"/>
                </a:lnTo>
                <a:lnTo>
                  <a:pt x="1808" y="224"/>
                </a:lnTo>
                <a:lnTo>
                  <a:pt x="1808" y="236"/>
                </a:lnTo>
                <a:lnTo>
                  <a:pt x="1808" y="263"/>
                </a:lnTo>
                <a:lnTo>
                  <a:pt x="1807" y="275"/>
                </a:lnTo>
                <a:lnTo>
                  <a:pt x="1806" y="287"/>
                </a:lnTo>
                <a:lnTo>
                  <a:pt x="1805" y="299"/>
                </a:lnTo>
                <a:lnTo>
                  <a:pt x="1804" y="309"/>
                </a:lnTo>
                <a:lnTo>
                  <a:pt x="1801" y="331"/>
                </a:lnTo>
                <a:lnTo>
                  <a:pt x="1797" y="349"/>
                </a:lnTo>
                <a:lnTo>
                  <a:pt x="1792" y="367"/>
                </a:lnTo>
                <a:lnTo>
                  <a:pt x="1786" y="381"/>
                </a:lnTo>
                <a:lnTo>
                  <a:pt x="1780" y="395"/>
                </a:lnTo>
                <a:close/>
                <a:moveTo>
                  <a:pt x="1678" y="122"/>
                </a:moveTo>
                <a:lnTo>
                  <a:pt x="1607" y="122"/>
                </a:lnTo>
                <a:lnTo>
                  <a:pt x="1607" y="365"/>
                </a:lnTo>
                <a:lnTo>
                  <a:pt x="1678" y="365"/>
                </a:lnTo>
                <a:lnTo>
                  <a:pt x="1686" y="363"/>
                </a:lnTo>
                <a:lnTo>
                  <a:pt x="1694" y="361"/>
                </a:lnTo>
                <a:lnTo>
                  <a:pt x="1700" y="359"/>
                </a:lnTo>
                <a:lnTo>
                  <a:pt x="1707" y="355"/>
                </a:lnTo>
                <a:lnTo>
                  <a:pt x="1712" y="351"/>
                </a:lnTo>
                <a:lnTo>
                  <a:pt x="1717" y="345"/>
                </a:lnTo>
                <a:lnTo>
                  <a:pt x="1722" y="339"/>
                </a:lnTo>
                <a:lnTo>
                  <a:pt x="1726" y="331"/>
                </a:lnTo>
                <a:lnTo>
                  <a:pt x="1730" y="323"/>
                </a:lnTo>
                <a:lnTo>
                  <a:pt x="1733" y="313"/>
                </a:lnTo>
                <a:lnTo>
                  <a:pt x="1736" y="303"/>
                </a:lnTo>
                <a:lnTo>
                  <a:pt x="1738" y="293"/>
                </a:lnTo>
                <a:lnTo>
                  <a:pt x="1740" y="281"/>
                </a:lnTo>
                <a:lnTo>
                  <a:pt x="1741" y="269"/>
                </a:lnTo>
                <a:lnTo>
                  <a:pt x="1742" y="257"/>
                </a:lnTo>
                <a:lnTo>
                  <a:pt x="1742" y="244"/>
                </a:lnTo>
                <a:lnTo>
                  <a:pt x="1742" y="230"/>
                </a:lnTo>
                <a:lnTo>
                  <a:pt x="1742" y="218"/>
                </a:lnTo>
                <a:lnTo>
                  <a:pt x="1740" y="206"/>
                </a:lnTo>
                <a:lnTo>
                  <a:pt x="1739" y="194"/>
                </a:lnTo>
                <a:lnTo>
                  <a:pt x="1737" y="184"/>
                </a:lnTo>
                <a:lnTo>
                  <a:pt x="1734" y="174"/>
                </a:lnTo>
                <a:lnTo>
                  <a:pt x="1731" y="164"/>
                </a:lnTo>
                <a:lnTo>
                  <a:pt x="1728" y="156"/>
                </a:lnTo>
                <a:lnTo>
                  <a:pt x="1723" y="148"/>
                </a:lnTo>
                <a:lnTo>
                  <a:pt x="1719" y="142"/>
                </a:lnTo>
                <a:lnTo>
                  <a:pt x="1713" y="136"/>
                </a:lnTo>
                <a:lnTo>
                  <a:pt x="1708" y="132"/>
                </a:lnTo>
                <a:lnTo>
                  <a:pt x="1701" y="128"/>
                </a:lnTo>
                <a:lnTo>
                  <a:pt x="1694" y="124"/>
                </a:lnTo>
                <a:lnTo>
                  <a:pt x="1686" y="122"/>
                </a:lnTo>
                <a:lnTo>
                  <a:pt x="1678" y="122"/>
                </a:lnTo>
                <a:close/>
                <a:moveTo>
                  <a:pt x="2090" y="788"/>
                </a:moveTo>
                <a:lnTo>
                  <a:pt x="2069" y="635"/>
                </a:lnTo>
                <a:lnTo>
                  <a:pt x="1942" y="635"/>
                </a:lnTo>
                <a:lnTo>
                  <a:pt x="1921" y="788"/>
                </a:lnTo>
                <a:lnTo>
                  <a:pt x="1854" y="788"/>
                </a:lnTo>
                <a:lnTo>
                  <a:pt x="1975" y="18"/>
                </a:lnTo>
                <a:lnTo>
                  <a:pt x="2037" y="18"/>
                </a:lnTo>
                <a:lnTo>
                  <a:pt x="2160" y="788"/>
                </a:lnTo>
                <a:lnTo>
                  <a:pt x="2090" y="788"/>
                </a:lnTo>
                <a:close/>
                <a:moveTo>
                  <a:pt x="2026" y="323"/>
                </a:moveTo>
                <a:lnTo>
                  <a:pt x="2015" y="250"/>
                </a:lnTo>
                <a:lnTo>
                  <a:pt x="2010" y="210"/>
                </a:lnTo>
                <a:lnTo>
                  <a:pt x="2006" y="170"/>
                </a:lnTo>
                <a:lnTo>
                  <a:pt x="2001" y="210"/>
                </a:lnTo>
                <a:lnTo>
                  <a:pt x="1996" y="250"/>
                </a:lnTo>
                <a:lnTo>
                  <a:pt x="1986" y="325"/>
                </a:lnTo>
                <a:lnTo>
                  <a:pt x="1957" y="529"/>
                </a:lnTo>
                <a:lnTo>
                  <a:pt x="2053" y="529"/>
                </a:lnTo>
                <a:lnTo>
                  <a:pt x="2026" y="323"/>
                </a:lnTo>
                <a:close/>
                <a:moveTo>
                  <a:pt x="2419" y="788"/>
                </a:moveTo>
                <a:lnTo>
                  <a:pt x="2323" y="431"/>
                </a:lnTo>
                <a:lnTo>
                  <a:pt x="2285" y="527"/>
                </a:lnTo>
                <a:lnTo>
                  <a:pt x="2285" y="788"/>
                </a:lnTo>
                <a:lnTo>
                  <a:pt x="2220" y="788"/>
                </a:lnTo>
                <a:lnTo>
                  <a:pt x="2220" y="18"/>
                </a:lnTo>
                <a:lnTo>
                  <a:pt x="2285" y="18"/>
                </a:lnTo>
                <a:lnTo>
                  <a:pt x="2285" y="347"/>
                </a:lnTo>
                <a:lnTo>
                  <a:pt x="2410" y="18"/>
                </a:lnTo>
                <a:lnTo>
                  <a:pt x="2492" y="18"/>
                </a:lnTo>
                <a:lnTo>
                  <a:pt x="2363" y="333"/>
                </a:lnTo>
                <a:lnTo>
                  <a:pt x="2498" y="788"/>
                </a:lnTo>
                <a:lnTo>
                  <a:pt x="2419" y="788"/>
                </a:lnTo>
                <a:close/>
                <a:moveTo>
                  <a:pt x="2558" y="788"/>
                </a:moveTo>
                <a:lnTo>
                  <a:pt x="2558" y="18"/>
                </a:lnTo>
                <a:lnTo>
                  <a:pt x="2786" y="18"/>
                </a:lnTo>
                <a:lnTo>
                  <a:pt x="2786" y="126"/>
                </a:lnTo>
                <a:lnTo>
                  <a:pt x="2623" y="126"/>
                </a:lnTo>
                <a:lnTo>
                  <a:pt x="2623" y="341"/>
                </a:lnTo>
                <a:lnTo>
                  <a:pt x="2756" y="341"/>
                </a:lnTo>
                <a:lnTo>
                  <a:pt x="2756" y="445"/>
                </a:lnTo>
                <a:lnTo>
                  <a:pt x="2623" y="445"/>
                </a:lnTo>
                <a:lnTo>
                  <a:pt x="2623" y="683"/>
                </a:lnTo>
                <a:lnTo>
                  <a:pt x="2786" y="683"/>
                </a:lnTo>
                <a:lnTo>
                  <a:pt x="2786" y="788"/>
                </a:lnTo>
                <a:lnTo>
                  <a:pt x="2558" y="788"/>
                </a:lnTo>
                <a:close/>
                <a:moveTo>
                  <a:pt x="2939" y="18"/>
                </a:moveTo>
                <a:lnTo>
                  <a:pt x="3030" y="439"/>
                </a:lnTo>
                <a:lnTo>
                  <a:pt x="3038" y="477"/>
                </a:lnTo>
                <a:lnTo>
                  <a:pt x="3042" y="495"/>
                </a:lnTo>
                <a:lnTo>
                  <a:pt x="3046" y="515"/>
                </a:lnTo>
                <a:lnTo>
                  <a:pt x="3053" y="553"/>
                </a:lnTo>
                <a:lnTo>
                  <a:pt x="3060" y="595"/>
                </a:lnTo>
                <a:lnTo>
                  <a:pt x="3060" y="509"/>
                </a:lnTo>
                <a:lnTo>
                  <a:pt x="3059" y="421"/>
                </a:lnTo>
                <a:lnTo>
                  <a:pt x="3059" y="18"/>
                </a:lnTo>
                <a:lnTo>
                  <a:pt x="3124" y="18"/>
                </a:lnTo>
                <a:lnTo>
                  <a:pt x="3124" y="788"/>
                </a:lnTo>
                <a:lnTo>
                  <a:pt x="3046" y="788"/>
                </a:lnTo>
                <a:lnTo>
                  <a:pt x="2954" y="369"/>
                </a:lnTo>
                <a:lnTo>
                  <a:pt x="2946" y="331"/>
                </a:lnTo>
                <a:lnTo>
                  <a:pt x="2938" y="293"/>
                </a:lnTo>
                <a:lnTo>
                  <a:pt x="2931" y="255"/>
                </a:lnTo>
                <a:lnTo>
                  <a:pt x="2923" y="214"/>
                </a:lnTo>
                <a:lnTo>
                  <a:pt x="2924" y="389"/>
                </a:lnTo>
                <a:lnTo>
                  <a:pt x="2924" y="790"/>
                </a:lnTo>
                <a:lnTo>
                  <a:pt x="2859" y="790"/>
                </a:lnTo>
                <a:lnTo>
                  <a:pt x="2859" y="18"/>
                </a:lnTo>
                <a:lnTo>
                  <a:pt x="2939" y="18"/>
                </a:lnTo>
                <a:close/>
                <a:moveTo>
                  <a:pt x="3306" y="18"/>
                </a:moveTo>
                <a:lnTo>
                  <a:pt x="3396" y="425"/>
                </a:lnTo>
                <a:lnTo>
                  <a:pt x="3404" y="463"/>
                </a:lnTo>
                <a:lnTo>
                  <a:pt x="3408" y="481"/>
                </a:lnTo>
                <a:lnTo>
                  <a:pt x="3412" y="501"/>
                </a:lnTo>
                <a:lnTo>
                  <a:pt x="3419" y="539"/>
                </a:lnTo>
                <a:lnTo>
                  <a:pt x="3426" y="581"/>
                </a:lnTo>
                <a:lnTo>
                  <a:pt x="3426" y="495"/>
                </a:lnTo>
                <a:lnTo>
                  <a:pt x="3426" y="407"/>
                </a:lnTo>
                <a:lnTo>
                  <a:pt x="3426" y="18"/>
                </a:lnTo>
                <a:lnTo>
                  <a:pt x="3491" y="18"/>
                </a:lnTo>
                <a:lnTo>
                  <a:pt x="3491" y="788"/>
                </a:lnTo>
                <a:lnTo>
                  <a:pt x="3412" y="788"/>
                </a:lnTo>
                <a:lnTo>
                  <a:pt x="3320" y="383"/>
                </a:lnTo>
                <a:lnTo>
                  <a:pt x="3312" y="345"/>
                </a:lnTo>
                <a:lnTo>
                  <a:pt x="3305" y="307"/>
                </a:lnTo>
                <a:lnTo>
                  <a:pt x="3297" y="269"/>
                </a:lnTo>
                <a:lnTo>
                  <a:pt x="3290" y="228"/>
                </a:lnTo>
                <a:lnTo>
                  <a:pt x="3290" y="403"/>
                </a:lnTo>
                <a:lnTo>
                  <a:pt x="3290" y="788"/>
                </a:lnTo>
                <a:lnTo>
                  <a:pt x="3226" y="788"/>
                </a:lnTo>
                <a:lnTo>
                  <a:pt x="3226" y="18"/>
                </a:lnTo>
                <a:lnTo>
                  <a:pt x="3306" y="18"/>
                </a:lnTo>
                <a:close/>
                <a:moveTo>
                  <a:pt x="3618" y="735"/>
                </a:moveTo>
                <a:lnTo>
                  <a:pt x="3611" y="719"/>
                </a:lnTo>
                <a:lnTo>
                  <a:pt x="3605" y="701"/>
                </a:lnTo>
                <a:lnTo>
                  <a:pt x="3599" y="681"/>
                </a:lnTo>
                <a:lnTo>
                  <a:pt x="3597" y="669"/>
                </a:lnTo>
                <a:lnTo>
                  <a:pt x="3595" y="659"/>
                </a:lnTo>
                <a:lnTo>
                  <a:pt x="3591" y="635"/>
                </a:lnTo>
                <a:lnTo>
                  <a:pt x="3589" y="609"/>
                </a:lnTo>
                <a:lnTo>
                  <a:pt x="3588" y="595"/>
                </a:lnTo>
                <a:lnTo>
                  <a:pt x="3587" y="581"/>
                </a:lnTo>
                <a:lnTo>
                  <a:pt x="3587" y="549"/>
                </a:lnTo>
                <a:lnTo>
                  <a:pt x="3587" y="18"/>
                </a:lnTo>
                <a:lnTo>
                  <a:pt x="3652" y="18"/>
                </a:lnTo>
                <a:lnTo>
                  <a:pt x="3652" y="543"/>
                </a:lnTo>
                <a:lnTo>
                  <a:pt x="3652" y="563"/>
                </a:lnTo>
                <a:lnTo>
                  <a:pt x="3652" y="581"/>
                </a:lnTo>
                <a:lnTo>
                  <a:pt x="3653" y="597"/>
                </a:lnTo>
                <a:lnTo>
                  <a:pt x="3655" y="611"/>
                </a:lnTo>
                <a:lnTo>
                  <a:pt x="3657" y="625"/>
                </a:lnTo>
                <a:lnTo>
                  <a:pt x="3659" y="637"/>
                </a:lnTo>
                <a:lnTo>
                  <a:pt x="3662" y="649"/>
                </a:lnTo>
                <a:lnTo>
                  <a:pt x="3665" y="659"/>
                </a:lnTo>
                <a:lnTo>
                  <a:pt x="3669" y="667"/>
                </a:lnTo>
                <a:lnTo>
                  <a:pt x="3674" y="675"/>
                </a:lnTo>
                <a:lnTo>
                  <a:pt x="3679" y="683"/>
                </a:lnTo>
                <a:lnTo>
                  <a:pt x="3685" y="689"/>
                </a:lnTo>
                <a:lnTo>
                  <a:pt x="3688" y="691"/>
                </a:lnTo>
                <a:lnTo>
                  <a:pt x="3692" y="693"/>
                </a:lnTo>
                <a:lnTo>
                  <a:pt x="3699" y="697"/>
                </a:lnTo>
                <a:lnTo>
                  <a:pt x="3706" y="699"/>
                </a:lnTo>
                <a:lnTo>
                  <a:pt x="3715" y="699"/>
                </a:lnTo>
                <a:lnTo>
                  <a:pt x="3723" y="699"/>
                </a:lnTo>
                <a:lnTo>
                  <a:pt x="3731" y="697"/>
                </a:lnTo>
                <a:lnTo>
                  <a:pt x="3738" y="693"/>
                </a:lnTo>
                <a:lnTo>
                  <a:pt x="3744" y="689"/>
                </a:lnTo>
                <a:lnTo>
                  <a:pt x="3750" y="683"/>
                </a:lnTo>
                <a:lnTo>
                  <a:pt x="3755" y="675"/>
                </a:lnTo>
                <a:lnTo>
                  <a:pt x="3760" y="667"/>
                </a:lnTo>
                <a:lnTo>
                  <a:pt x="3764" y="659"/>
                </a:lnTo>
                <a:lnTo>
                  <a:pt x="3768" y="649"/>
                </a:lnTo>
                <a:lnTo>
                  <a:pt x="3770" y="637"/>
                </a:lnTo>
                <a:lnTo>
                  <a:pt x="3773" y="625"/>
                </a:lnTo>
                <a:lnTo>
                  <a:pt x="3775" y="613"/>
                </a:lnTo>
                <a:lnTo>
                  <a:pt x="3776" y="597"/>
                </a:lnTo>
                <a:lnTo>
                  <a:pt x="3777" y="581"/>
                </a:lnTo>
                <a:lnTo>
                  <a:pt x="3778" y="563"/>
                </a:lnTo>
                <a:lnTo>
                  <a:pt x="3778" y="543"/>
                </a:lnTo>
                <a:lnTo>
                  <a:pt x="3778" y="18"/>
                </a:lnTo>
                <a:lnTo>
                  <a:pt x="3843" y="18"/>
                </a:lnTo>
                <a:lnTo>
                  <a:pt x="3843" y="549"/>
                </a:lnTo>
                <a:lnTo>
                  <a:pt x="3843" y="581"/>
                </a:lnTo>
                <a:lnTo>
                  <a:pt x="3842" y="595"/>
                </a:lnTo>
                <a:lnTo>
                  <a:pt x="3841" y="609"/>
                </a:lnTo>
                <a:lnTo>
                  <a:pt x="3838" y="635"/>
                </a:lnTo>
                <a:lnTo>
                  <a:pt x="3835" y="659"/>
                </a:lnTo>
                <a:lnTo>
                  <a:pt x="3833" y="669"/>
                </a:lnTo>
                <a:lnTo>
                  <a:pt x="3830" y="681"/>
                </a:lnTo>
                <a:lnTo>
                  <a:pt x="3825" y="701"/>
                </a:lnTo>
                <a:lnTo>
                  <a:pt x="3822" y="709"/>
                </a:lnTo>
                <a:lnTo>
                  <a:pt x="3819" y="719"/>
                </a:lnTo>
                <a:lnTo>
                  <a:pt x="3815" y="727"/>
                </a:lnTo>
                <a:lnTo>
                  <a:pt x="3812" y="735"/>
                </a:lnTo>
                <a:lnTo>
                  <a:pt x="3807" y="744"/>
                </a:lnTo>
                <a:lnTo>
                  <a:pt x="3802" y="752"/>
                </a:lnTo>
                <a:lnTo>
                  <a:pt x="3792" y="766"/>
                </a:lnTo>
                <a:lnTo>
                  <a:pt x="3781" y="778"/>
                </a:lnTo>
                <a:lnTo>
                  <a:pt x="3775" y="784"/>
                </a:lnTo>
                <a:lnTo>
                  <a:pt x="3769" y="788"/>
                </a:lnTo>
                <a:lnTo>
                  <a:pt x="3757" y="796"/>
                </a:lnTo>
                <a:lnTo>
                  <a:pt x="3750" y="800"/>
                </a:lnTo>
                <a:lnTo>
                  <a:pt x="3743" y="802"/>
                </a:lnTo>
                <a:lnTo>
                  <a:pt x="3729" y="806"/>
                </a:lnTo>
                <a:lnTo>
                  <a:pt x="3722" y="806"/>
                </a:lnTo>
                <a:lnTo>
                  <a:pt x="3715" y="806"/>
                </a:lnTo>
                <a:lnTo>
                  <a:pt x="3700" y="806"/>
                </a:lnTo>
                <a:lnTo>
                  <a:pt x="3686" y="802"/>
                </a:lnTo>
                <a:lnTo>
                  <a:pt x="3679" y="800"/>
                </a:lnTo>
                <a:lnTo>
                  <a:pt x="3673" y="796"/>
                </a:lnTo>
                <a:lnTo>
                  <a:pt x="3660" y="788"/>
                </a:lnTo>
                <a:lnTo>
                  <a:pt x="3648" y="778"/>
                </a:lnTo>
                <a:lnTo>
                  <a:pt x="3637" y="766"/>
                </a:lnTo>
                <a:lnTo>
                  <a:pt x="3627" y="750"/>
                </a:lnTo>
                <a:lnTo>
                  <a:pt x="3623" y="742"/>
                </a:lnTo>
                <a:lnTo>
                  <a:pt x="3618" y="735"/>
                </a:lnTo>
                <a:close/>
                <a:moveTo>
                  <a:pt x="4052" y="806"/>
                </a:moveTo>
                <a:lnTo>
                  <a:pt x="4036" y="806"/>
                </a:lnTo>
                <a:lnTo>
                  <a:pt x="4020" y="802"/>
                </a:lnTo>
                <a:lnTo>
                  <a:pt x="4006" y="796"/>
                </a:lnTo>
                <a:lnTo>
                  <a:pt x="4000" y="792"/>
                </a:lnTo>
                <a:lnTo>
                  <a:pt x="3993" y="788"/>
                </a:lnTo>
                <a:lnTo>
                  <a:pt x="3981" y="780"/>
                </a:lnTo>
                <a:lnTo>
                  <a:pt x="3975" y="774"/>
                </a:lnTo>
                <a:lnTo>
                  <a:pt x="3970" y="768"/>
                </a:lnTo>
                <a:lnTo>
                  <a:pt x="3960" y="756"/>
                </a:lnTo>
                <a:lnTo>
                  <a:pt x="3956" y="748"/>
                </a:lnTo>
                <a:lnTo>
                  <a:pt x="3951" y="740"/>
                </a:lnTo>
                <a:lnTo>
                  <a:pt x="3947" y="733"/>
                </a:lnTo>
                <a:lnTo>
                  <a:pt x="3943" y="725"/>
                </a:lnTo>
                <a:lnTo>
                  <a:pt x="3939" y="717"/>
                </a:lnTo>
                <a:lnTo>
                  <a:pt x="3936" y="707"/>
                </a:lnTo>
                <a:lnTo>
                  <a:pt x="3930" y="687"/>
                </a:lnTo>
                <a:lnTo>
                  <a:pt x="3926" y="667"/>
                </a:lnTo>
                <a:lnTo>
                  <a:pt x="3924" y="657"/>
                </a:lnTo>
                <a:lnTo>
                  <a:pt x="3922" y="645"/>
                </a:lnTo>
                <a:lnTo>
                  <a:pt x="3919" y="623"/>
                </a:lnTo>
                <a:lnTo>
                  <a:pt x="3918" y="599"/>
                </a:lnTo>
                <a:lnTo>
                  <a:pt x="3917" y="585"/>
                </a:lnTo>
                <a:lnTo>
                  <a:pt x="3917" y="573"/>
                </a:lnTo>
                <a:lnTo>
                  <a:pt x="3980" y="545"/>
                </a:lnTo>
                <a:lnTo>
                  <a:pt x="3981" y="567"/>
                </a:lnTo>
                <a:lnTo>
                  <a:pt x="3982" y="587"/>
                </a:lnTo>
                <a:lnTo>
                  <a:pt x="3984" y="603"/>
                </a:lnTo>
                <a:lnTo>
                  <a:pt x="3986" y="619"/>
                </a:lnTo>
                <a:lnTo>
                  <a:pt x="3988" y="627"/>
                </a:lnTo>
                <a:lnTo>
                  <a:pt x="3989" y="635"/>
                </a:lnTo>
                <a:lnTo>
                  <a:pt x="3993" y="647"/>
                </a:lnTo>
                <a:lnTo>
                  <a:pt x="3997" y="659"/>
                </a:lnTo>
                <a:lnTo>
                  <a:pt x="4001" y="667"/>
                </a:lnTo>
                <a:lnTo>
                  <a:pt x="4006" y="677"/>
                </a:lnTo>
                <a:lnTo>
                  <a:pt x="4012" y="683"/>
                </a:lnTo>
                <a:lnTo>
                  <a:pt x="4018" y="689"/>
                </a:lnTo>
                <a:lnTo>
                  <a:pt x="4025" y="693"/>
                </a:lnTo>
                <a:lnTo>
                  <a:pt x="4032" y="697"/>
                </a:lnTo>
                <a:lnTo>
                  <a:pt x="4039" y="699"/>
                </a:lnTo>
                <a:lnTo>
                  <a:pt x="4047" y="701"/>
                </a:lnTo>
                <a:lnTo>
                  <a:pt x="4056" y="701"/>
                </a:lnTo>
                <a:lnTo>
                  <a:pt x="4063" y="701"/>
                </a:lnTo>
                <a:lnTo>
                  <a:pt x="4070" y="699"/>
                </a:lnTo>
                <a:lnTo>
                  <a:pt x="4077" y="697"/>
                </a:lnTo>
                <a:lnTo>
                  <a:pt x="4083" y="695"/>
                </a:lnTo>
                <a:lnTo>
                  <a:pt x="4089" y="691"/>
                </a:lnTo>
                <a:lnTo>
                  <a:pt x="4095" y="685"/>
                </a:lnTo>
                <a:lnTo>
                  <a:pt x="4100" y="679"/>
                </a:lnTo>
                <a:lnTo>
                  <a:pt x="4105" y="673"/>
                </a:lnTo>
                <a:lnTo>
                  <a:pt x="4109" y="665"/>
                </a:lnTo>
                <a:lnTo>
                  <a:pt x="4113" y="657"/>
                </a:lnTo>
                <a:lnTo>
                  <a:pt x="4116" y="649"/>
                </a:lnTo>
                <a:lnTo>
                  <a:pt x="4119" y="639"/>
                </a:lnTo>
                <a:lnTo>
                  <a:pt x="4121" y="627"/>
                </a:lnTo>
                <a:lnTo>
                  <a:pt x="4122" y="623"/>
                </a:lnTo>
                <a:lnTo>
                  <a:pt x="4123" y="617"/>
                </a:lnTo>
                <a:lnTo>
                  <a:pt x="4124" y="605"/>
                </a:lnTo>
                <a:lnTo>
                  <a:pt x="4124" y="591"/>
                </a:lnTo>
                <a:lnTo>
                  <a:pt x="4124" y="581"/>
                </a:lnTo>
                <a:lnTo>
                  <a:pt x="4123" y="571"/>
                </a:lnTo>
                <a:lnTo>
                  <a:pt x="4122" y="563"/>
                </a:lnTo>
                <a:lnTo>
                  <a:pt x="4121" y="553"/>
                </a:lnTo>
                <a:lnTo>
                  <a:pt x="4119" y="545"/>
                </a:lnTo>
                <a:lnTo>
                  <a:pt x="4117" y="537"/>
                </a:lnTo>
                <a:lnTo>
                  <a:pt x="4115" y="529"/>
                </a:lnTo>
                <a:lnTo>
                  <a:pt x="4112" y="521"/>
                </a:lnTo>
                <a:lnTo>
                  <a:pt x="4104" y="505"/>
                </a:lnTo>
                <a:lnTo>
                  <a:pt x="4100" y="497"/>
                </a:lnTo>
                <a:lnTo>
                  <a:pt x="4095" y="491"/>
                </a:lnTo>
                <a:lnTo>
                  <a:pt x="4084" y="477"/>
                </a:lnTo>
                <a:lnTo>
                  <a:pt x="4071" y="465"/>
                </a:lnTo>
                <a:lnTo>
                  <a:pt x="4007" y="407"/>
                </a:lnTo>
                <a:lnTo>
                  <a:pt x="3998" y="399"/>
                </a:lnTo>
                <a:lnTo>
                  <a:pt x="3988" y="389"/>
                </a:lnTo>
                <a:lnTo>
                  <a:pt x="3972" y="369"/>
                </a:lnTo>
                <a:lnTo>
                  <a:pt x="3958" y="349"/>
                </a:lnTo>
                <a:lnTo>
                  <a:pt x="3953" y="337"/>
                </a:lnTo>
                <a:lnTo>
                  <a:pt x="3947" y="325"/>
                </a:lnTo>
                <a:lnTo>
                  <a:pt x="3942" y="313"/>
                </a:lnTo>
                <a:lnTo>
                  <a:pt x="3937" y="299"/>
                </a:lnTo>
                <a:lnTo>
                  <a:pt x="3934" y="285"/>
                </a:lnTo>
                <a:lnTo>
                  <a:pt x="3931" y="269"/>
                </a:lnTo>
                <a:lnTo>
                  <a:pt x="3929" y="253"/>
                </a:lnTo>
                <a:lnTo>
                  <a:pt x="3928" y="246"/>
                </a:lnTo>
                <a:lnTo>
                  <a:pt x="3927" y="238"/>
                </a:lnTo>
                <a:lnTo>
                  <a:pt x="3927" y="220"/>
                </a:lnTo>
                <a:lnTo>
                  <a:pt x="3926" y="200"/>
                </a:lnTo>
                <a:lnTo>
                  <a:pt x="3926" y="188"/>
                </a:lnTo>
                <a:lnTo>
                  <a:pt x="3927" y="176"/>
                </a:lnTo>
                <a:lnTo>
                  <a:pt x="3928" y="164"/>
                </a:lnTo>
                <a:lnTo>
                  <a:pt x="3929" y="152"/>
                </a:lnTo>
                <a:lnTo>
                  <a:pt x="3930" y="142"/>
                </a:lnTo>
                <a:lnTo>
                  <a:pt x="3932" y="132"/>
                </a:lnTo>
                <a:lnTo>
                  <a:pt x="3936" y="112"/>
                </a:lnTo>
                <a:lnTo>
                  <a:pt x="3939" y="102"/>
                </a:lnTo>
                <a:lnTo>
                  <a:pt x="3942" y="94"/>
                </a:lnTo>
                <a:lnTo>
                  <a:pt x="3949" y="78"/>
                </a:lnTo>
                <a:lnTo>
                  <a:pt x="3957" y="62"/>
                </a:lnTo>
                <a:lnTo>
                  <a:pt x="3961" y="56"/>
                </a:lnTo>
                <a:lnTo>
                  <a:pt x="3965" y="50"/>
                </a:lnTo>
                <a:lnTo>
                  <a:pt x="3974" y="38"/>
                </a:lnTo>
                <a:lnTo>
                  <a:pt x="3984" y="28"/>
                </a:lnTo>
                <a:lnTo>
                  <a:pt x="3994" y="20"/>
                </a:lnTo>
                <a:lnTo>
                  <a:pt x="4005" y="12"/>
                </a:lnTo>
                <a:lnTo>
                  <a:pt x="4017" y="6"/>
                </a:lnTo>
                <a:lnTo>
                  <a:pt x="4029" y="4"/>
                </a:lnTo>
                <a:lnTo>
                  <a:pt x="4042" y="0"/>
                </a:lnTo>
                <a:lnTo>
                  <a:pt x="4055" y="0"/>
                </a:lnTo>
                <a:lnTo>
                  <a:pt x="4070" y="2"/>
                </a:lnTo>
                <a:lnTo>
                  <a:pt x="4085" y="4"/>
                </a:lnTo>
                <a:lnTo>
                  <a:pt x="4098" y="10"/>
                </a:lnTo>
                <a:lnTo>
                  <a:pt x="4104" y="14"/>
                </a:lnTo>
                <a:lnTo>
                  <a:pt x="4110" y="18"/>
                </a:lnTo>
                <a:lnTo>
                  <a:pt x="4122" y="26"/>
                </a:lnTo>
                <a:lnTo>
                  <a:pt x="4132" y="38"/>
                </a:lnTo>
                <a:lnTo>
                  <a:pt x="4141" y="50"/>
                </a:lnTo>
                <a:lnTo>
                  <a:pt x="4149" y="64"/>
                </a:lnTo>
                <a:lnTo>
                  <a:pt x="4153" y="72"/>
                </a:lnTo>
                <a:lnTo>
                  <a:pt x="4156" y="78"/>
                </a:lnTo>
                <a:lnTo>
                  <a:pt x="4159" y="86"/>
                </a:lnTo>
                <a:lnTo>
                  <a:pt x="4162" y="94"/>
                </a:lnTo>
                <a:lnTo>
                  <a:pt x="4167" y="112"/>
                </a:lnTo>
                <a:lnTo>
                  <a:pt x="4172" y="128"/>
                </a:lnTo>
                <a:lnTo>
                  <a:pt x="4175" y="146"/>
                </a:lnTo>
                <a:lnTo>
                  <a:pt x="4177" y="166"/>
                </a:lnTo>
                <a:lnTo>
                  <a:pt x="4179" y="184"/>
                </a:lnTo>
                <a:lnTo>
                  <a:pt x="4179" y="202"/>
                </a:lnTo>
                <a:lnTo>
                  <a:pt x="4117" y="228"/>
                </a:lnTo>
                <a:lnTo>
                  <a:pt x="4117" y="212"/>
                </a:lnTo>
                <a:lnTo>
                  <a:pt x="4115" y="198"/>
                </a:lnTo>
                <a:lnTo>
                  <a:pt x="4114" y="186"/>
                </a:lnTo>
                <a:lnTo>
                  <a:pt x="4112" y="172"/>
                </a:lnTo>
                <a:lnTo>
                  <a:pt x="4109" y="162"/>
                </a:lnTo>
                <a:lnTo>
                  <a:pt x="4106" y="152"/>
                </a:lnTo>
                <a:lnTo>
                  <a:pt x="4103" y="142"/>
                </a:lnTo>
                <a:lnTo>
                  <a:pt x="4099" y="136"/>
                </a:lnTo>
                <a:lnTo>
                  <a:pt x="4095" y="128"/>
                </a:lnTo>
                <a:lnTo>
                  <a:pt x="4090" y="122"/>
                </a:lnTo>
                <a:lnTo>
                  <a:pt x="4085" y="118"/>
                </a:lnTo>
                <a:lnTo>
                  <a:pt x="4079" y="114"/>
                </a:lnTo>
                <a:lnTo>
                  <a:pt x="4073" y="110"/>
                </a:lnTo>
                <a:lnTo>
                  <a:pt x="4067" y="108"/>
                </a:lnTo>
                <a:lnTo>
                  <a:pt x="4060" y="108"/>
                </a:lnTo>
                <a:lnTo>
                  <a:pt x="4052" y="106"/>
                </a:lnTo>
                <a:lnTo>
                  <a:pt x="4040" y="108"/>
                </a:lnTo>
                <a:lnTo>
                  <a:pt x="4028" y="112"/>
                </a:lnTo>
                <a:lnTo>
                  <a:pt x="4023" y="116"/>
                </a:lnTo>
                <a:lnTo>
                  <a:pt x="4018" y="120"/>
                </a:lnTo>
                <a:lnTo>
                  <a:pt x="4013" y="124"/>
                </a:lnTo>
                <a:lnTo>
                  <a:pt x="4009" y="128"/>
                </a:lnTo>
                <a:lnTo>
                  <a:pt x="4005" y="134"/>
                </a:lnTo>
                <a:lnTo>
                  <a:pt x="4002" y="140"/>
                </a:lnTo>
                <a:lnTo>
                  <a:pt x="3999" y="148"/>
                </a:lnTo>
                <a:lnTo>
                  <a:pt x="3996" y="156"/>
                </a:lnTo>
                <a:lnTo>
                  <a:pt x="3994" y="164"/>
                </a:lnTo>
                <a:lnTo>
                  <a:pt x="3993" y="174"/>
                </a:lnTo>
                <a:lnTo>
                  <a:pt x="3992" y="184"/>
                </a:lnTo>
                <a:lnTo>
                  <a:pt x="3992" y="194"/>
                </a:lnTo>
                <a:lnTo>
                  <a:pt x="3992" y="204"/>
                </a:lnTo>
                <a:lnTo>
                  <a:pt x="3992" y="214"/>
                </a:lnTo>
                <a:lnTo>
                  <a:pt x="3993" y="224"/>
                </a:lnTo>
                <a:lnTo>
                  <a:pt x="3994" y="232"/>
                </a:lnTo>
                <a:lnTo>
                  <a:pt x="3996" y="240"/>
                </a:lnTo>
                <a:lnTo>
                  <a:pt x="3998" y="248"/>
                </a:lnTo>
                <a:lnTo>
                  <a:pt x="4001" y="255"/>
                </a:lnTo>
                <a:lnTo>
                  <a:pt x="4003" y="261"/>
                </a:lnTo>
                <a:lnTo>
                  <a:pt x="4007" y="267"/>
                </a:lnTo>
                <a:lnTo>
                  <a:pt x="4010" y="273"/>
                </a:lnTo>
                <a:lnTo>
                  <a:pt x="4019" y="285"/>
                </a:lnTo>
                <a:lnTo>
                  <a:pt x="4029" y="297"/>
                </a:lnTo>
                <a:lnTo>
                  <a:pt x="4041" y="309"/>
                </a:lnTo>
                <a:lnTo>
                  <a:pt x="4103" y="363"/>
                </a:lnTo>
                <a:lnTo>
                  <a:pt x="4113" y="373"/>
                </a:lnTo>
                <a:lnTo>
                  <a:pt x="4123" y="383"/>
                </a:lnTo>
                <a:lnTo>
                  <a:pt x="4133" y="393"/>
                </a:lnTo>
                <a:lnTo>
                  <a:pt x="4141" y="405"/>
                </a:lnTo>
                <a:lnTo>
                  <a:pt x="4149" y="417"/>
                </a:lnTo>
                <a:lnTo>
                  <a:pt x="4156" y="427"/>
                </a:lnTo>
                <a:lnTo>
                  <a:pt x="4162" y="441"/>
                </a:lnTo>
                <a:lnTo>
                  <a:pt x="4168" y="453"/>
                </a:lnTo>
                <a:lnTo>
                  <a:pt x="4173" y="467"/>
                </a:lnTo>
                <a:lnTo>
                  <a:pt x="4177" y="481"/>
                </a:lnTo>
                <a:lnTo>
                  <a:pt x="4181" y="495"/>
                </a:lnTo>
                <a:lnTo>
                  <a:pt x="4184" y="511"/>
                </a:lnTo>
                <a:lnTo>
                  <a:pt x="4186" y="527"/>
                </a:lnTo>
                <a:lnTo>
                  <a:pt x="4187" y="537"/>
                </a:lnTo>
                <a:lnTo>
                  <a:pt x="4187" y="545"/>
                </a:lnTo>
                <a:lnTo>
                  <a:pt x="4188" y="563"/>
                </a:lnTo>
                <a:lnTo>
                  <a:pt x="4189" y="583"/>
                </a:lnTo>
                <a:lnTo>
                  <a:pt x="4188" y="609"/>
                </a:lnTo>
                <a:lnTo>
                  <a:pt x="4186" y="633"/>
                </a:lnTo>
                <a:lnTo>
                  <a:pt x="4185" y="645"/>
                </a:lnTo>
                <a:lnTo>
                  <a:pt x="4183" y="655"/>
                </a:lnTo>
                <a:lnTo>
                  <a:pt x="4181" y="667"/>
                </a:lnTo>
                <a:lnTo>
                  <a:pt x="4179" y="677"/>
                </a:lnTo>
                <a:lnTo>
                  <a:pt x="4177" y="687"/>
                </a:lnTo>
                <a:lnTo>
                  <a:pt x="4174" y="697"/>
                </a:lnTo>
                <a:lnTo>
                  <a:pt x="4167" y="715"/>
                </a:lnTo>
                <a:lnTo>
                  <a:pt x="4164" y="723"/>
                </a:lnTo>
                <a:lnTo>
                  <a:pt x="4160" y="733"/>
                </a:lnTo>
                <a:lnTo>
                  <a:pt x="4152" y="746"/>
                </a:lnTo>
                <a:lnTo>
                  <a:pt x="4147" y="754"/>
                </a:lnTo>
                <a:lnTo>
                  <a:pt x="4142" y="760"/>
                </a:lnTo>
                <a:lnTo>
                  <a:pt x="4137" y="766"/>
                </a:lnTo>
                <a:lnTo>
                  <a:pt x="4132" y="772"/>
                </a:lnTo>
                <a:lnTo>
                  <a:pt x="4121" y="782"/>
                </a:lnTo>
                <a:lnTo>
                  <a:pt x="4109" y="790"/>
                </a:lnTo>
                <a:lnTo>
                  <a:pt x="4096" y="798"/>
                </a:lnTo>
                <a:lnTo>
                  <a:pt x="4082" y="802"/>
                </a:lnTo>
                <a:lnTo>
                  <a:pt x="4075" y="804"/>
                </a:lnTo>
                <a:lnTo>
                  <a:pt x="4068" y="804"/>
                </a:lnTo>
                <a:lnTo>
                  <a:pt x="4052" y="806"/>
                </a:lnTo>
                <a:close/>
                <a:moveTo>
                  <a:pt x="1669" y="1273"/>
                </a:moveTo>
                <a:lnTo>
                  <a:pt x="1669" y="1936"/>
                </a:lnTo>
                <a:lnTo>
                  <a:pt x="1604" y="1936"/>
                </a:lnTo>
                <a:lnTo>
                  <a:pt x="1604" y="1273"/>
                </a:lnTo>
                <a:lnTo>
                  <a:pt x="1506" y="1273"/>
                </a:lnTo>
                <a:lnTo>
                  <a:pt x="1506" y="1166"/>
                </a:lnTo>
                <a:lnTo>
                  <a:pt x="1767" y="1166"/>
                </a:lnTo>
                <a:lnTo>
                  <a:pt x="1767" y="1273"/>
                </a:lnTo>
                <a:lnTo>
                  <a:pt x="1669" y="1273"/>
                </a:lnTo>
                <a:close/>
                <a:moveTo>
                  <a:pt x="1832" y="1936"/>
                </a:moveTo>
                <a:lnTo>
                  <a:pt x="1832" y="1166"/>
                </a:lnTo>
                <a:lnTo>
                  <a:pt x="2060" y="1166"/>
                </a:lnTo>
                <a:lnTo>
                  <a:pt x="2060" y="1273"/>
                </a:lnTo>
                <a:lnTo>
                  <a:pt x="1897" y="1273"/>
                </a:lnTo>
                <a:lnTo>
                  <a:pt x="1897" y="1489"/>
                </a:lnTo>
                <a:lnTo>
                  <a:pt x="2030" y="1489"/>
                </a:lnTo>
                <a:lnTo>
                  <a:pt x="2030" y="1593"/>
                </a:lnTo>
                <a:lnTo>
                  <a:pt x="1897" y="1593"/>
                </a:lnTo>
                <a:lnTo>
                  <a:pt x="1897" y="1828"/>
                </a:lnTo>
                <a:lnTo>
                  <a:pt x="2060" y="1828"/>
                </a:lnTo>
                <a:lnTo>
                  <a:pt x="2060" y="1936"/>
                </a:lnTo>
                <a:lnTo>
                  <a:pt x="1832" y="1936"/>
                </a:lnTo>
                <a:close/>
                <a:moveTo>
                  <a:pt x="2260" y="1954"/>
                </a:moveTo>
                <a:lnTo>
                  <a:pt x="2251" y="1954"/>
                </a:lnTo>
                <a:lnTo>
                  <a:pt x="2242" y="1952"/>
                </a:lnTo>
                <a:lnTo>
                  <a:pt x="2234" y="1950"/>
                </a:lnTo>
                <a:lnTo>
                  <a:pt x="2226" y="1948"/>
                </a:lnTo>
                <a:lnTo>
                  <a:pt x="2218" y="1944"/>
                </a:lnTo>
                <a:lnTo>
                  <a:pt x="2211" y="1938"/>
                </a:lnTo>
                <a:lnTo>
                  <a:pt x="2204" y="1932"/>
                </a:lnTo>
                <a:lnTo>
                  <a:pt x="2197" y="1926"/>
                </a:lnTo>
                <a:lnTo>
                  <a:pt x="2190" y="1920"/>
                </a:lnTo>
                <a:lnTo>
                  <a:pt x="2184" y="1912"/>
                </a:lnTo>
                <a:lnTo>
                  <a:pt x="2178" y="1902"/>
                </a:lnTo>
                <a:lnTo>
                  <a:pt x="2172" y="1892"/>
                </a:lnTo>
                <a:lnTo>
                  <a:pt x="2166" y="1882"/>
                </a:lnTo>
                <a:lnTo>
                  <a:pt x="2161" y="1872"/>
                </a:lnTo>
                <a:lnTo>
                  <a:pt x="2156" y="1860"/>
                </a:lnTo>
                <a:lnTo>
                  <a:pt x="2151" y="1846"/>
                </a:lnTo>
                <a:lnTo>
                  <a:pt x="2147" y="1834"/>
                </a:lnTo>
                <a:lnTo>
                  <a:pt x="2143" y="1820"/>
                </a:lnTo>
                <a:lnTo>
                  <a:pt x="2139" y="1804"/>
                </a:lnTo>
                <a:lnTo>
                  <a:pt x="2135" y="1788"/>
                </a:lnTo>
                <a:lnTo>
                  <a:pt x="2132" y="1772"/>
                </a:lnTo>
                <a:lnTo>
                  <a:pt x="2129" y="1756"/>
                </a:lnTo>
                <a:lnTo>
                  <a:pt x="2126" y="1738"/>
                </a:lnTo>
                <a:lnTo>
                  <a:pt x="2124" y="1720"/>
                </a:lnTo>
                <a:lnTo>
                  <a:pt x="2121" y="1701"/>
                </a:lnTo>
                <a:lnTo>
                  <a:pt x="2120" y="1681"/>
                </a:lnTo>
                <a:lnTo>
                  <a:pt x="2118" y="1661"/>
                </a:lnTo>
                <a:lnTo>
                  <a:pt x="2117" y="1641"/>
                </a:lnTo>
                <a:lnTo>
                  <a:pt x="2115" y="1597"/>
                </a:lnTo>
                <a:lnTo>
                  <a:pt x="2114" y="1575"/>
                </a:lnTo>
                <a:lnTo>
                  <a:pt x="2114" y="1551"/>
                </a:lnTo>
                <a:lnTo>
                  <a:pt x="2115" y="1505"/>
                </a:lnTo>
                <a:lnTo>
                  <a:pt x="2117" y="1461"/>
                </a:lnTo>
                <a:lnTo>
                  <a:pt x="2118" y="1441"/>
                </a:lnTo>
                <a:lnTo>
                  <a:pt x="2120" y="1421"/>
                </a:lnTo>
                <a:lnTo>
                  <a:pt x="2124" y="1383"/>
                </a:lnTo>
                <a:lnTo>
                  <a:pt x="2126" y="1363"/>
                </a:lnTo>
                <a:lnTo>
                  <a:pt x="2129" y="1347"/>
                </a:lnTo>
                <a:lnTo>
                  <a:pt x="2135" y="1313"/>
                </a:lnTo>
                <a:lnTo>
                  <a:pt x="2139" y="1297"/>
                </a:lnTo>
                <a:lnTo>
                  <a:pt x="2143" y="1283"/>
                </a:lnTo>
                <a:lnTo>
                  <a:pt x="2147" y="1269"/>
                </a:lnTo>
                <a:lnTo>
                  <a:pt x="2151" y="1255"/>
                </a:lnTo>
                <a:lnTo>
                  <a:pt x="2156" y="1243"/>
                </a:lnTo>
                <a:lnTo>
                  <a:pt x="2161" y="1231"/>
                </a:lnTo>
                <a:lnTo>
                  <a:pt x="2166" y="1220"/>
                </a:lnTo>
                <a:lnTo>
                  <a:pt x="2172" y="1210"/>
                </a:lnTo>
                <a:lnTo>
                  <a:pt x="2178" y="1200"/>
                </a:lnTo>
                <a:lnTo>
                  <a:pt x="2184" y="1192"/>
                </a:lnTo>
                <a:lnTo>
                  <a:pt x="2197" y="1176"/>
                </a:lnTo>
                <a:lnTo>
                  <a:pt x="2204" y="1170"/>
                </a:lnTo>
                <a:lnTo>
                  <a:pt x="2211" y="1164"/>
                </a:lnTo>
                <a:lnTo>
                  <a:pt x="2218" y="1160"/>
                </a:lnTo>
                <a:lnTo>
                  <a:pt x="2226" y="1156"/>
                </a:lnTo>
                <a:lnTo>
                  <a:pt x="2234" y="1152"/>
                </a:lnTo>
                <a:lnTo>
                  <a:pt x="2242" y="1150"/>
                </a:lnTo>
                <a:lnTo>
                  <a:pt x="2251" y="1148"/>
                </a:lnTo>
                <a:lnTo>
                  <a:pt x="2260" y="1148"/>
                </a:lnTo>
                <a:lnTo>
                  <a:pt x="2268" y="1148"/>
                </a:lnTo>
                <a:lnTo>
                  <a:pt x="2277" y="1150"/>
                </a:lnTo>
                <a:lnTo>
                  <a:pt x="2285" y="1152"/>
                </a:lnTo>
                <a:lnTo>
                  <a:pt x="2293" y="1156"/>
                </a:lnTo>
                <a:lnTo>
                  <a:pt x="2301" y="1160"/>
                </a:lnTo>
                <a:lnTo>
                  <a:pt x="2308" y="1164"/>
                </a:lnTo>
                <a:lnTo>
                  <a:pt x="2316" y="1170"/>
                </a:lnTo>
                <a:lnTo>
                  <a:pt x="2323" y="1176"/>
                </a:lnTo>
                <a:lnTo>
                  <a:pt x="2329" y="1184"/>
                </a:lnTo>
                <a:lnTo>
                  <a:pt x="2336" y="1192"/>
                </a:lnTo>
                <a:lnTo>
                  <a:pt x="2342" y="1200"/>
                </a:lnTo>
                <a:lnTo>
                  <a:pt x="2348" y="1210"/>
                </a:lnTo>
                <a:lnTo>
                  <a:pt x="2353" y="1220"/>
                </a:lnTo>
                <a:lnTo>
                  <a:pt x="2359" y="1229"/>
                </a:lnTo>
                <a:lnTo>
                  <a:pt x="2364" y="1241"/>
                </a:lnTo>
                <a:lnTo>
                  <a:pt x="2368" y="1255"/>
                </a:lnTo>
                <a:lnTo>
                  <a:pt x="2377" y="1283"/>
                </a:lnTo>
                <a:lnTo>
                  <a:pt x="2381" y="1297"/>
                </a:lnTo>
                <a:lnTo>
                  <a:pt x="2385" y="1313"/>
                </a:lnTo>
                <a:lnTo>
                  <a:pt x="2391" y="1345"/>
                </a:lnTo>
                <a:lnTo>
                  <a:pt x="2394" y="1363"/>
                </a:lnTo>
                <a:lnTo>
                  <a:pt x="2396" y="1381"/>
                </a:lnTo>
                <a:lnTo>
                  <a:pt x="2398" y="1401"/>
                </a:lnTo>
                <a:lnTo>
                  <a:pt x="2400" y="1421"/>
                </a:lnTo>
                <a:lnTo>
                  <a:pt x="2402" y="1441"/>
                </a:lnTo>
                <a:lnTo>
                  <a:pt x="2403" y="1461"/>
                </a:lnTo>
                <a:lnTo>
                  <a:pt x="2404" y="1483"/>
                </a:lnTo>
                <a:lnTo>
                  <a:pt x="2405" y="1505"/>
                </a:lnTo>
                <a:lnTo>
                  <a:pt x="2405" y="1527"/>
                </a:lnTo>
                <a:lnTo>
                  <a:pt x="2406" y="1551"/>
                </a:lnTo>
                <a:lnTo>
                  <a:pt x="2405" y="1597"/>
                </a:lnTo>
                <a:lnTo>
                  <a:pt x="2403" y="1641"/>
                </a:lnTo>
                <a:lnTo>
                  <a:pt x="2402" y="1663"/>
                </a:lnTo>
                <a:lnTo>
                  <a:pt x="2400" y="1683"/>
                </a:lnTo>
                <a:lnTo>
                  <a:pt x="2396" y="1720"/>
                </a:lnTo>
                <a:lnTo>
                  <a:pt x="2394" y="1738"/>
                </a:lnTo>
                <a:lnTo>
                  <a:pt x="2391" y="1756"/>
                </a:lnTo>
                <a:lnTo>
                  <a:pt x="2388" y="1772"/>
                </a:lnTo>
                <a:lnTo>
                  <a:pt x="2385" y="1790"/>
                </a:lnTo>
                <a:lnTo>
                  <a:pt x="2381" y="1804"/>
                </a:lnTo>
                <a:lnTo>
                  <a:pt x="2377" y="1820"/>
                </a:lnTo>
                <a:lnTo>
                  <a:pt x="2373" y="1834"/>
                </a:lnTo>
                <a:lnTo>
                  <a:pt x="2368" y="1846"/>
                </a:lnTo>
                <a:lnTo>
                  <a:pt x="2364" y="1860"/>
                </a:lnTo>
                <a:lnTo>
                  <a:pt x="2359" y="1872"/>
                </a:lnTo>
                <a:lnTo>
                  <a:pt x="2353" y="1882"/>
                </a:lnTo>
                <a:lnTo>
                  <a:pt x="2348" y="1894"/>
                </a:lnTo>
                <a:lnTo>
                  <a:pt x="2342" y="1902"/>
                </a:lnTo>
                <a:lnTo>
                  <a:pt x="2336" y="1912"/>
                </a:lnTo>
                <a:lnTo>
                  <a:pt x="2329" y="1920"/>
                </a:lnTo>
                <a:lnTo>
                  <a:pt x="2323" y="1926"/>
                </a:lnTo>
                <a:lnTo>
                  <a:pt x="2316" y="1934"/>
                </a:lnTo>
                <a:lnTo>
                  <a:pt x="2308" y="1938"/>
                </a:lnTo>
                <a:lnTo>
                  <a:pt x="2301" y="1944"/>
                </a:lnTo>
                <a:lnTo>
                  <a:pt x="2293" y="1948"/>
                </a:lnTo>
                <a:lnTo>
                  <a:pt x="2285" y="1950"/>
                </a:lnTo>
                <a:lnTo>
                  <a:pt x="2277" y="1952"/>
                </a:lnTo>
                <a:lnTo>
                  <a:pt x="2268" y="1954"/>
                </a:lnTo>
                <a:lnTo>
                  <a:pt x="2260" y="1954"/>
                </a:lnTo>
                <a:close/>
                <a:moveTo>
                  <a:pt x="2260" y="1257"/>
                </a:moveTo>
                <a:lnTo>
                  <a:pt x="2251" y="1257"/>
                </a:lnTo>
                <a:lnTo>
                  <a:pt x="2246" y="1259"/>
                </a:lnTo>
                <a:lnTo>
                  <a:pt x="2242" y="1259"/>
                </a:lnTo>
                <a:lnTo>
                  <a:pt x="2234" y="1265"/>
                </a:lnTo>
                <a:lnTo>
                  <a:pt x="2227" y="1271"/>
                </a:lnTo>
                <a:lnTo>
                  <a:pt x="2223" y="1275"/>
                </a:lnTo>
                <a:lnTo>
                  <a:pt x="2220" y="1281"/>
                </a:lnTo>
                <a:lnTo>
                  <a:pt x="2216" y="1287"/>
                </a:lnTo>
                <a:lnTo>
                  <a:pt x="2213" y="1293"/>
                </a:lnTo>
                <a:lnTo>
                  <a:pt x="2210" y="1299"/>
                </a:lnTo>
                <a:lnTo>
                  <a:pt x="2207" y="1307"/>
                </a:lnTo>
                <a:lnTo>
                  <a:pt x="2201" y="1323"/>
                </a:lnTo>
                <a:lnTo>
                  <a:pt x="2199" y="1331"/>
                </a:lnTo>
                <a:lnTo>
                  <a:pt x="2196" y="1341"/>
                </a:lnTo>
                <a:lnTo>
                  <a:pt x="2192" y="1363"/>
                </a:lnTo>
                <a:lnTo>
                  <a:pt x="2188" y="1387"/>
                </a:lnTo>
                <a:lnTo>
                  <a:pt x="2187" y="1399"/>
                </a:lnTo>
                <a:lnTo>
                  <a:pt x="2185" y="1413"/>
                </a:lnTo>
                <a:lnTo>
                  <a:pt x="2183" y="1443"/>
                </a:lnTo>
                <a:lnTo>
                  <a:pt x="2181" y="1477"/>
                </a:lnTo>
                <a:lnTo>
                  <a:pt x="2180" y="1513"/>
                </a:lnTo>
                <a:lnTo>
                  <a:pt x="2180" y="1551"/>
                </a:lnTo>
                <a:lnTo>
                  <a:pt x="2180" y="1591"/>
                </a:lnTo>
                <a:lnTo>
                  <a:pt x="2181" y="1627"/>
                </a:lnTo>
                <a:lnTo>
                  <a:pt x="2183" y="1659"/>
                </a:lnTo>
                <a:lnTo>
                  <a:pt x="2185" y="1689"/>
                </a:lnTo>
                <a:lnTo>
                  <a:pt x="2188" y="1714"/>
                </a:lnTo>
                <a:lnTo>
                  <a:pt x="2192" y="1738"/>
                </a:lnTo>
                <a:lnTo>
                  <a:pt x="2196" y="1760"/>
                </a:lnTo>
                <a:lnTo>
                  <a:pt x="2201" y="1780"/>
                </a:lnTo>
                <a:lnTo>
                  <a:pt x="2207" y="1796"/>
                </a:lnTo>
                <a:lnTo>
                  <a:pt x="2213" y="1810"/>
                </a:lnTo>
                <a:lnTo>
                  <a:pt x="2220" y="1820"/>
                </a:lnTo>
                <a:lnTo>
                  <a:pt x="2227" y="1830"/>
                </a:lnTo>
                <a:lnTo>
                  <a:pt x="2234" y="1836"/>
                </a:lnTo>
                <a:lnTo>
                  <a:pt x="2242" y="1842"/>
                </a:lnTo>
                <a:lnTo>
                  <a:pt x="2251" y="1844"/>
                </a:lnTo>
                <a:lnTo>
                  <a:pt x="2260" y="1846"/>
                </a:lnTo>
                <a:lnTo>
                  <a:pt x="2269" y="1844"/>
                </a:lnTo>
                <a:lnTo>
                  <a:pt x="2273" y="1844"/>
                </a:lnTo>
                <a:lnTo>
                  <a:pt x="2277" y="1842"/>
                </a:lnTo>
                <a:lnTo>
                  <a:pt x="2285" y="1836"/>
                </a:lnTo>
                <a:lnTo>
                  <a:pt x="2293" y="1830"/>
                </a:lnTo>
                <a:lnTo>
                  <a:pt x="2296" y="1826"/>
                </a:lnTo>
                <a:lnTo>
                  <a:pt x="2300" y="1820"/>
                </a:lnTo>
                <a:lnTo>
                  <a:pt x="2306" y="1808"/>
                </a:lnTo>
                <a:lnTo>
                  <a:pt x="2309" y="1802"/>
                </a:lnTo>
                <a:lnTo>
                  <a:pt x="2312" y="1796"/>
                </a:lnTo>
                <a:lnTo>
                  <a:pt x="2318" y="1778"/>
                </a:lnTo>
                <a:lnTo>
                  <a:pt x="2320" y="1770"/>
                </a:lnTo>
                <a:lnTo>
                  <a:pt x="2323" y="1760"/>
                </a:lnTo>
                <a:lnTo>
                  <a:pt x="2327" y="1738"/>
                </a:lnTo>
                <a:lnTo>
                  <a:pt x="2331" y="1714"/>
                </a:lnTo>
                <a:lnTo>
                  <a:pt x="2332" y="1703"/>
                </a:lnTo>
                <a:lnTo>
                  <a:pt x="2334" y="1689"/>
                </a:lnTo>
                <a:lnTo>
                  <a:pt x="2336" y="1659"/>
                </a:lnTo>
                <a:lnTo>
                  <a:pt x="2338" y="1625"/>
                </a:lnTo>
                <a:lnTo>
                  <a:pt x="2339" y="1591"/>
                </a:lnTo>
                <a:lnTo>
                  <a:pt x="2340" y="1551"/>
                </a:lnTo>
                <a:lnTo>
                  <a:pt x="2339" y="1513"/>
                </a:lnTo>
                <a:lnTo>
                  <a:pt x="2338" y="1477"/>
                </a:lnTo>
                <a:lnTo>
                  <a:pt x="2336" y="1443"/>
                </a:lnTo>
                <a:lnTo>
                  <a:pt x="2334" y="1415"/>
                </a:lnTo>
                <a:lnTo>
                  <a:pt x="2331" y="1387"/>
                </a:lnTo>
                <a:lnTo>
                  <a:pt x="2327" y="1363"/>
                </a:lnTo>
                <a:lnTo>
                  <a:pt x="2323" y="1341"/>
                </a:lnTo>
                <a:lnTo>
                  <a:pt x="2318" y="1323"/>
                </a:lnTo>
                <a:lnTo>
                  <a:pt x="2312" y="1307"/>
                </a:lnTo>
                <a:lnTo>
                  <a:pt x="2306" y="1293"/>
                </a:lnTo>
                <a:lnTo>
                  <a:pt x="2300" y="1281"/>
                </a:lnTo>
                <a:lnTo>
                  <a:pt x="2293" y="1271"/>
                </a:lnTo>
                <a:lnTo>
                  <a:pt x="2285" y="1265"/>
                </a:lnTo>
                <a:lnTo>
                  <a:pt x="2277" y="1259"/>
                </a:lnTo>
                <a:lnTo>
                  <a:pt x="2273" y="1259"/>
                </a:lnTo>
                <a:lnTo>
                  <a:pt x="2269" y="1257"/>
                </a:lnTo>
                <a:lnTo>
                  <a:pt x="2260" y="1257"/>
                </a:lnTo>
                <a:close/>
                <a:moveTo>
                  <a:pt x="2485" y="1936"/>
                </a:moveTo>
                <a:lnTo>
                  <a:pt x="2485" y="1166"/>
                </a:lnTo>
                <a:lnTo>
                  <a:pt x="2549" y="1166"/>
                </a:lnTo>
                <a:lnTo>
                  <a:pt x="2549" y="1828"/>
                </a:lnTo>
                <a:lnTo>
                  <a:pt x="2709" y="1828"/>
                </a:lnTo>
                <a:lnTo>
                  <a:pt x="2709" y="1936"/>
                </a:lnTo>
                <a:lnTo>
                  <a:pt x="2485" y="1936"/>
                </a:lnTo>
                <a:close/>
                <a:moveTo>
                  <a:pt x="2769" y="1936"/>
                </a:moveTo>
                <a:lnTo>
                  <a:pt x="2769" y="1166"/>
                </a:lnTo>
                <a:lnTo>
                  <a:pt x="2835" y="1166"/>
                </a:lnTo>
                <a:lnTo>
                  <a:pt x="2835" y="1828"/>
                </a:lnTo>
                <a:lnTo>
                  <a:pt x="2994" y="1828"/>
                </a:lnTo>
                <a:lnTo>
                  <a:pt x="2994" y="1936"/>
                </a:lnTo>
                <a:lnTo>
                  <a:pt x="2769" y="1936"/>
                </a:lnTo>
                <a:close/>
                <a:moveTo>
                  <a:pt x="3055" y="1166"/>
                </a:moveTo>
                <a:lnTo>
                  <a:pt x="3120" y="1166"/>
                </a:lnTo>
                <a:lnTo>
                  <a:pt x="3120" y="1936"/>
                </a:lnTo>
                <a:lnTo>
                  <a:pt x="3055" y="1936"/>
                </a:lnTo>
                <a:lnTo>
                  <a:pt x="3055" y="1166"/>
                </a:lnTo>
                <a:close/>
                <a:moveTo>
                  <a:pt x="3337" y="1954"/>
                </a:moveTo>
                <a:lnTo>
                  <a:pt x="3321" y="1954"/>
                </a:lnTo>
                <a:lnTo>
                  <a:pt x="3305" y="1950"/>
                </a:lnTo>
                <a:lnTo>
                  <a:pt x="3291" y="1944"/>
                </a:lnTo>
                <a:lnTo>
                  <a:pt x="3284" y="1940"/>
                </a:lnTo>
                <a:lnTo>
                  <a:pt x="3278" y="1936"/>
                </a:lnTo>
                <a:lnTo>
                  <a:pt x="3266" y="1928"/>
                </a:lnTo>
                <a:lnTo>
                  <a:pt x="3260" y="1922"/>
                </a:lnTo>
                <a:lnTo>
                  <a:pt x="3255" y="1916"/>
                </a:lnTo>
                <a:lnTo>
                  <a:pt x="3245" y="1902"/>
                </a:lnTo>
                <a:lnTo>
                  <a:pt x="3241" y="1896"/>
                </a:lnTo>
                <a:lnTo>
                  <a:pt x="3236" y="1888"/>
                </a:lnTo>
                <a:lnTo>
                  <a:pt x="3232" y="1880"/>
                </a:lnTo>
                <a:lnTo>
                  <a:pt x="3229" y="1872"/>
                </a:lnTo>
                <a:lnTo>
                  <a:pt x="3225" y="1864"/>
                </a:lnTo>
                <a:lnTo>
                  <a:pt x="3222" y="1854"/>
                </a:lnTo>
                <a:lnTo>
                  <a:pt x="3216" y="1834"/>
                </a:lnTo>
                <a:lnTo>
                  <a:pt x="3211" y="1814"/>
                </a:lnTo>
                <a:lnTo>
                  <a:pt x="3210" y="1804"/>
                </a:lnTo>
                <a:lnTo>
                  <a:pt x="3208" y="1792"/>
                </a:lnTo>
                <a:lnTo>
                  <a:pt x="3205" y="1770"/>
                </a:lnTo>
                <a:lnTo>
                  <a:pt x="3203" y="1746"/>
                </a:lnTo>
                <a:lnTo>
                  <a:pt x="3203" y="1732"/>
                </a:lnTo>
                <a:lnTo>
                  <a:pt x="3203" y="1720"/>
                </a:lnTo>
                <a:lnTo>
                  <a:pt x="3265" y="1693"/>
                </a:lnTo>
                <a:lnTo>
                  <a:pt x="3266" y="1714"/>
                </a:lnTo>
                <a:lnTo>
                  <a:pt x="3267" y="1734"/>
                </a:lnTo>
                <a:lnTo>
                  <a:pt x="3269" y="1750"/>
                </a:lnTo>
                <a:lnTo>
                  <a:pt x="3271" y="1766"/>
                </a:lnTo>
                <a:lnTo>
                  <a:pt x="3273" y="1774"/>
                </a:lnTo>
                <a:lnTo>
                  <a:pt x="3274" y="1782"/>
                </a:lnTo>
                <a:lnTo>
                  <a:pt x="3278" y="1794"/>
                </a:lnTo>
                <a:lnTo>
                  <a:pt x="3282" y="1804"/>
                </a:lnTo>
                <a:lnTo>
                  <a:pt x="3286" y="1814"/>
                </a:lnTo>
                <a:lnTo>
                  <a:pt x="3291" y="1824"/>
                </a:lnTo>
                <a:lnTo>
                  <a:pt x="3297" y="1830"/>
                </a:lnTo>
                <a:lnTo>
                  <a:pt x="3303" y="1836"/>
                </a:lnTo>
                <a:lnTo>
                  <a:pt x="3310" y="1840"/>
                </a:lnTo>
                <a:lnTo>
                  <a:pt x="3317" y="1844"/>
                </a:lnTo>
                <a:lnTo>
                  <a:pt x="3324" y="1846"/>
                </a:lnTo>
                <a:lnTo>
                  <a:pt x="3332" y="1848"/>
                </a:lnTo>
                <a:lnTo>
                  <a:pt x="3341" y="1848"/>
                </a:lnTo>
                <a:lnTo>
                  <a:pt x="3348" y="1848"/>
                </a:lnTo>
                <a:lnTo>
                  <a:pt x="3355" y="1846"/>
                </a:lnTo>
                <a:lnTo>
                  <a:pt x="3362" y="1844"/>
                </a:lnTo>
                <a:lnTo>
                  <a:pt x="3368" y="1842"/>
                </a:lnTo>
                <a:lnTo>
                  <a:pt x="3374" y="1838"/>
                </a:lnTo>
                <a:lnTo>
                  <a:pt x="3380" y="1832"/>
                </a:lnTo>
                <a:lnTo>
                  <a:pt x="3385" y="1826"/>
                </a:lnTo>
                <a:lnTo>
                  <a:pt x="3390" y="1820"/>
                </a:lnTo>
                <a:lnTo>
                  <a:pt x="3394" y="1812"/>
                </a:lnTo>
                <a:lnTo>
                  <a:pt x="3398" y="1804"/>
                </a:lnTo>
                <a:lnTo>
                  <a:pt x="3401" y="1796"/>
                </a:lnTo>
                <a:lnTo>
                  <a:pt x="3404" y="1786"/>
                </a:lnTo>
                <a:lnTo>
                  <a:pt x="3406" y="1774"/>
                </a:lnTo>
                <a:lnTo>
                  <a:pt x="3407" y="1770"/>
                </a:lnTo>
                <a:lnTo>
                  <a:pt x="3408" y="1764"/>
                </a:lnTo>
                <a:lnTo>
                  <a:pt x="3409" y="1752"/>
                </a:lnTo>
                <a:lnTo>
                  <a:pt x="3409" y="1738"/>
                </a:lnTo>
                <a:lnTo>
                  <a:pt x="3409" y="1728"/>
                </a:lnTo>
                <a:lnTo>
                  <a:pt x="3408" y="1718"/>
                </a:lnTo>
                <a:lnTo>
                  <a:pt x="3407" y="1711"/>
                </a:lnTo>
                <a:lnTo>
                  <a:pt x="3406" y="1701"/>
                </a:lnTo>
                <a:lnTo>
                  <a:pt x="3404" y="1693"/>
                </a:lnTo>
                <a:lnTo>
                  <a:pt x="3402" y="1685"/>
                </a:lnTo>
                <a:lnTo>
                  <a:pt x="3400" y="1677"/>
                </a:lnTo>
                <a:lnTo>
                  <a:pt x="3396" y="1669"/>
                </a:lnTo>
                <a:lnTo>
                  <a:pt x="3389" y="1653"/>
                </a:lnTo>
                <a:lnTo>
                  <a:pt x="3385" y="1645"/>
                </a:lnTo>
                <a:lnTo>
                  <a:pt x="3380" y="1639"/>
                </a:lnTo>
                <a:lnTo>
                  <a:pt x="3369" y="1625"/>
                </a:lnTo>
                <a:lnTo>
                  <a:pt x="3356" y="1613"/>
                </a:lnTo>
                <a:lnTo>
                  <a:pt x="3292" y="1555"/>
                </a:lnTo>
                <a:lnTo>
                  <a:pt x="3282" y="1547"/>
                </a:lnTo>
                <a:lnTo>
                  <a:pt x="3273" y="1537"/>
                </a:lnTo>
                <a:lnTo>
                  <a:pt x="3257" y="1517"/>
                </a:lnTo>
                <a:lnTo>
                  <a:pt x="3243" y="1497"/>
                </a:lnTo>
                <a:lnTo>
                  <a:pt x="3237" y="1485"/>
                </a:lnTo>
                <a:lnTo>
                  <a:pt x="3232" y="1473"/>
                </a:lnTo>
                <a:lnTo>
                  <a:pt x="3227" y="1461"/>
                </a:lnTo>
                <a:lnTo>
                  <a:pt x="3223" y="1447"/>
                </a:lnTo>
                <a:lnTo>
                  <a:pt x="3220" y="1433"/>
                </a:lnTo>
                <a:lnTo>
                  <a:pt x="3217" y="1417"/>
                </a:lnTo>
                <a:lnTo>
                  <a:pt x="3215" y="1401"/>
                </a:lnTo>
                <a:lnTo>
                  <a:pt x="3214" y="1393"/>
                </a:lnTo>
                <a:lnTo>
                  <a:pt x="3213" y="1385"/>
                </a:lnTo>
                <a:lnTo>
                  <a:pt x="3212" y="1367"/>
                </a:lnTo>
                <a:lnTo>
                  <a:pt x="3212" y="1347"/>
                </a:lnTo>
                <a:lnTo>
                  <a:pt x="3212" y="1335"/>
                </a:lnTo>
                <a:lnTo>
                  <a:pt x="3213" y="1323"/>
                </a:lnTo>
                <a:lnTo>
                  <a:pt x="3214" y="1311"/>
                </a:lnTo>
                <a:lnTo>
                  <a:pt x="3215" y="1299"/>
                </a:lnTo>
                <a:lnTo>
                  <a:pt x="3216" y="1289"/>
                </a:lnTo>
                <a:lnTo>
                  <a:pt x="3218" y="1279"/>
                </a:lnTo>
                <a:lnTo>
                  <a:pt x="3222" y="1259"/>
                </a:lnTo>
                <a:lnTo>
                  <a:pt x="3225" y="1249"/>
                </a:lnTo>
                <a:lnTo>
                  <a:pt x="3228" y="1241"/>
                </a:lnTo>
                <a:lnTo>
                  <a:pt x="3234" y="1225"/>
                </a:lnTo>
                <a:lnTo>
                  <a:pt x="3241" y="1210"/>
                </a:lnTo>
                <a:lnTo>
                  <a:pt x="3245" y="1204"/>
                </a:lnTo>
                <a:lnTo>
                  <a:pt x="3250" y="1198"/>
                </a:lnTo>
                <a:lnTo>
                  <a:pt x="3259" y="1186"/>
                </a:lnTo>
                <a:lnTo>
                  <a:pt x="3269" y="1176"/>
                </a:lnTo>
                <a:lnTo>
                  <a:pt x="3279" y="1166"/>
                </a:lnTo>
                <a:lnTo>
                  <a:pt x="3290" y="1160"/>
                </a:lnTo>
                <a:lnTo>
                  <a:pt x="3302" y="1154"/>
                </a:lnTo>
                <a:lnTo>
                  <a:pt x="3314" y="1150"/>
                </a:lnTo>
                <a:lnTo>
                  <a:pt x="3327" y="1148"/>
                </a:lnTo>
                <a:lnTo>
                  <a:pt x="3340" y="1148"/>
                </a:lnTo>
                <a:lnTo>
                  <a:pt x="3355" y="1150"/>
                </a:lnTo>
                <a:lnTo>
                  <a:pt x="3370" y="1152"/>
                </a:lnTo>
                <a:lnTo>
                  <a:pt x="3383" y="1158"/>
                </a:lnTo>
                <a:lnTo>
                  <a:pt x="3389" y="1162"/>
                </a:lnTo>
                <a:lnTo>
                  <a:pt x="3395" y="1166"/>
                </a:lnTo>
                <a:lnTo>
                  <a:pt x="3407" y="1174"/>
                </a:lnTo>
                <a:lnTo>
                  <a:pt x="3417" y="1186"/>
                </a:lnTo>
                <a:lnTo>
                  <a:pt x="3426" y="1198"/>
                </a:lnTo>
                <a:lnTo>
                  <a:pt x="3434" y="1212"/>
                </a:lnTo>
                <a:lnTo>
                  <a:pt x="3438" y="1218"/>
                </a:lnTo>
                <a:lnTo>
                  <a:pt x="3441" y="1225"/>
                </a:lnTo>
                <a:lnTo>
                  <a:pt x="3444" y="1233"/>
                </a:lnTo>
                <a:lnTo>
                  <a:pt x="3447" y="1241"/>
                </a:lnTo>
                <a:lnTo>
                  <a:pt x="3452" y="1259"/>
                </a:lnTo>
                <a:lnTo>
                  <a:pt x="3457" y="1275"/>
                </a:lnTo>
                <a:lnTo>
                  <a:pt x="3460" y="1293"/>
                </a:lnTo>
                <a:lnTo>
                  <a:pt x="3462" y="1313"/>
                </a:lnTo>
                <a:lnTo>
                  <a:pt x="3464" y="1331"/>
                </a:lnTo>
                <a:lnTo>
                  <a:pt x="3464" y="1349"/>
                </a:lnTo>
                <a:lnTo>
                  <a:pt x="3402" y="1375"/>
                </a:lnTo>
                <a:lnTo>
                  <a:pt x="3402" y="1359"/>
                </a:lnTo>
                <a:lnTo>
                  <a:pt x="3400" y="1345"/>
                </a:lnTo>
                <a:lnTo>
                  <a:pt x="3399" y="1331"/>
                </a:lnTo>
                <a:lnTo>
                  <a:pt x="3397" y="1319"/>
                </a:lnTo>
                <a:lnTo>
                  <a:pt x="3394" y="1309"/>
                </a:lnTo>
                <a:lnTo>
                  <a:pt x="3391" y="1299"/>
                </a:lnTo>
                <a:lnTo>
                  <a:pt x="3388" y="1289"/>
                </a:lnTo>
                <a:lnTo>
                  <a:pt x="3384" y="1281"/>
                </a:lnTo>
                <a:lnTo>
                  <a:pt x="3380" y="1275"/>
                </a:lnTo>
                <a:lnTo>
                  <a:pt x="3375" y="1269"/>
                </a:lnTo>
                <a:lnTo>
                  <a:pt x="3370" y="1265"/>
                </a:lnTo>
                <a:lnTo>
                  <a:pt x="3364" y="1261"/>
                </a:lnTo>
                <a:lnTo>
                  <a:pt x="3358" y="1257"/>
                </a:lnTo>
                <a:lnTo>
                  <a:pt x="3352" y="1255"/>
                </a:lnTo>
                <a:lnTo>
                  <a:pt x="3345" y="1255"/>
                </a:lnTo>
                <a:lnTo>
                  <a:pt x="3337" y="1253"/>
                </a:lnTo>
                <a:lnTo>
                  <a:pt x="3325" y="1255"/>
                </a:lnTo>
                <a:lnTo>
                  <a:pt x="3313" y="1259"/>
                </a:lnTo>
                <a:lnTo>
                  <a:pt x="3308" y="1263"/>
                </a:lnTo>
                <a:lnTo>
                  <a:pt x="3303" y="1267"/>
                </a:lnTo>
                <a:lnTo>
                  <a:pt x="3298" y="1271"/>
                </a:lnTo>
                <a:lnTo>
                  <a:pt x="3294" y="1275"/>
                </a:lnTo>
                <a:lnTo>
                  <a:pt x="3290" y="1281"/>
                </a:lnTo>
                <a:lnTo>
                  <a:pt x="3287" y="1287"/>
                </a:lnTo>
                <a:lnTo>
                  <a:pt x="3284" y="1295"/>
                </a:lnTo>
                <a:lnTo>
                  <a:pt x="3281" y="1303"/>
                </a:lnTo>
                <a:lnTo>
                  <a:pt x="3279" y="1311"/>
                </a:lnTo>
                <a:lnTo>
                  <a:pt x="3278" y="1321"/>
                </a:lnTo>
                <a:lnTo>
                  <a:pt x="3277" y="1331"/>
                </a:lnTo>
                <a:lnTo>
                  <a:pt x="3276" y="1341"/>
                </a:lnTo>
                <a:lnTo>
                  <a:pt x="3277" y="1351"/>
                </a:lnTo>
                <a:lnTo>
                  <a:pt x="3277" y="1361"/>
                </a:lnTo>
                <a:lnTo>
                  <a:pt x="3278" y="1371"/>
                </a:lnTo>
                <a:lnTo>
                  <a:pt x="3279" y="1379"/>
                </a:lnTo>
                <a:lnTo>
                  <a:pt x="3281" y="1387"/>
                </a:lnTo>
                <a:lnTo>
                  <a:pt x="3283" y="1395"/>
                </a:lnTo>
                <a:lnTo>
                  <a:pt x="3286" y="1403"/>
                </a:lnTo>
                <a:lnTo>
                  <a:pt x="3288" y="1409"/>
                </a:lnTo>
                <a:lnTo>
                  <a:pt x="3292" y="1415"/>
                </a:lnTo>
                <a:lnTo>
                  <a:pt x="3295" y="1421"/>
                </a:lnTo>
                <a:lnTo>
                  <a:pt x="3304" y="1433"/>
                </a:lnTo>
                <a:lnTo>
                  <a:pt x="3314" y="1445"/>
                </a:lnTo>
                <a:lnTo>
                  <a:pt x="3326" y="1457"/>
                </a:lnTo>
                <a:lnTo>
                  <a:pt x="3388" y="1511"/>
                </a:lnTo>
                <a:lnTo>
                  <a:pt x="3398" y="1521"/>
                </a:lnTo>
                <a:lnTo>
                  <a:pt x="3408" y="1531"/>
                </a:lnTo>
                <a:lnTo>
                  <a:pt x="3418" y="1541"/>
                </a:lnTo>
                <a:lnTo>
                  <a:pt x="3426" y="1553"/>
                </a:lnTo>
                <a:lnTo>
                  <a:pt x="3434" y="1565"/>
                </a:lnTo>
                <a:lnTo>
                  <a:pt x="3441" y="1575"/>
                </a:lnTo>
                <a:lnTo>
                  <a:pt x="3447" y="1589"/>
                </a:lnTo>
                <a:lnTo>
                  <a:pt x="3453" y="1601"/>
                </a:lnTo>
                <a:lnTo>
                  <a:pt x="3458" y="1615"/>
                </a:lnTo>
                <a:lnTo>
                  <a:pt x="3462" y="1629"/>
                </a:lnTo>
                <a:lnTo>
                  <a:pt x="3466" y="1643"/>
                </a:lnTo>
                <a:lnTo>
                  <a:pt x="3469" y="1659"/>
                </a:lnTo>
                <a:lnTo>
                  <a:pt x="3471" y="1675"/>
                </a:lnTo>
                <a:lnTo>
                  <a:pt x="3472" y="1685"/>
                </a:lnTo>
                <a:lnTo>
                  <a:pt x="3472" y="1693"/>
                </a:lnTo>
                <a:lnTo>
                  <a:pt x="3473" y="1711"/>
                </a:lnTo>
                <a:lnTo>
                  <a:pt x="3474" y="1730"/>
                </a:lnTo>
                <a:lnTo>
                  <a:pt x="3473" y="1756"/>
                </a:lnTo>
                <a:lnTo>
                  <a:pt x="3471" y="1780"/>
                </a:lnTo>
                <a:lnTo>
                  <a:pt x="3470" y="1792"/>
                </a:lnTo>
                <a:lnTo>
                  <a:pt x="3468" y="1802"/>
                </a:lnTo>
                <a:lnTo>
                  <a:pt x="3466" y="1814"/>
                </a:lnTo>
                <a:lnTo>
                  <a:pt x="3464" y="1824"/>
                </a:lnTo>
                <a:lnTo>
                  <a:pt x="3461" y="1834"/>
                </a:lnTo>
                <a:lnTo>
                  <a:pt x="3459" y="1844"/>
                </a:lnTo>
                <a:lnTo>
                  <a:pt x="3452" y="1862"/>
                </a:lnTo>
                <a:lnTo>
                  <a:pt x="3449" y="1870"/>
                </a:lnTo>
                <a:lnTo>
                  <a:pt x="3445" y="1880"/>
                </a:lnTo>
                <a:lnTo>
                  <a:pt x="3437" y="1894"/>
                </a:lnTo>
                <a:lnTo>
                  <a:pt x="3432" y="1902"/>
                </a:lnTo>
                <a:lnTo>
                  <a:pt x="3427" y="1908"/>
                </a:lnTo>
                <a:lnTo>
                  <a:pt x="3422" y="1914"/>
                </a:lnTo>
                <a:lnTo>
                  <a:pt x="3417" y="1920"/>
                </a:lnTo>
                <a:lnTo>
                  <a:pt x="3406" y="1930"/>
                </a:lnTo>
                <a:lnTo>
                  <a:pt x="3394" y="1938"/>
                </a:lnTo>
                <a:lnTo>
                  <a:pt x="3381" y="1946"/>
                </a:lnTo>
                <a:lnTo>
                  <a:pt x="3367" y="1950"/>
                </a:lnTo>
                <a:lnTo>
                  <a:pt x="3360" y="1952"/>
                </a:lnTo>
                <a:lnTo>
                  <a:pt x="3353" y="1952"/>
                </a:lnTo>
                <a:lnTo>
                  <a:pt x="3337" y="1954"/>
                </a:lnTo>
                <a:close/>
                <a:moveTo>
                  <a:pt x="3582" y="1882"/>
                </a:moveTo>
                <a:lnTo>
                  <a:pt x="3574" y="1866"/>
                </a:lnTo>
                <a:lnTo>
                  <a:pt x="3567" y="1848"/>
                </a:lnTo>
                <a:lnTo>
                  <a:pt x="3562" y="1828"/>
                </a:lnTo>
                <a:lnTo>
                  <a:pt x="3559" y="1816"/>
                </a:lnTo>
                <a:lnTo>
                  <a:pt x="3557" y="1806"/>
                </a:lnTo>
                <a:lnTo>
                  <a:pt x="3554" y="1782"/>
                </a:lnTo>
                <a:lnTo>
                  <a:pt x="3551" y="1756"/>
                </a:lnTo>
                <a:lnTo>
                  <a:pt x="3550" y="1742"/>
                </a:lnTo>
                <a:lnTo>
                  <a:pt x="3550" y="1726"/>
                </a:lnTo>
                <a:lnTo>
                  <a:pt x="3549" y="1697"/>
                </a:lnTo>
                <a:lnTo>
                  <a:pt x="3549" y="1166"/>
                </a:lnTo>
                <a:lnTo>
                  <a:pt x="3615" y="1166"/>
                </a:lnTo>
                <a:lnTo>
                  <a:pt x="3615" y="1691"/>
                </a:lnTo>
                <a:lnTo>
                  <a:pt x="3615" y="1711"/>
                </a:lnTo>
                <a:lnTo>
                  <a:pt x="3616" y="1728"/>
                </a:lnTo>
                <a:lnTo>
                  <a:pt x="3617" y="1744"/>
                </a:lnTo>
                <a:lnTo>
                  <a:pt x="3618" y="1758"/>
                </a:lnTo>
                <a:lnTo>
                  <a:pt x="3620" y="1772"/>
                </a:lnTo>
                <a:lnTo>
                  <a:pt x="3623" y="1784"/>
                </a:lnTo>
                <a:lnTo>
                  <a:pt x="3625" y="1796"/>
                </a:lnTo>
                <a:lnTo>
                  <a:pt x="3629" y="1804"/>
                </a:lnTo>
                <a:lnTo>
                  <a:pt x="3633" y="1814"/>
                </a:lnTo>
                <a:lnTo>
                  <a:pt x="3637" y="1822"/>
                </a:lnTo>
                <a:lnTo>
                  <a:pt x="3643" y="1830"/>
                </a:lnTo>
                <a:lnTo>
                  <a:pt x="3649" y="1836"/>
                </a:lnTo>
                <a:lnTo>
                  <a:pt x="3652" y="1838"/>
                </a:lnTo>
                <a:lnTo>
                  <a:pt x="3655" y="1840"/>
                </a:lnTo>
                <a:lnTo>
                  <a:pt x="3662" y="1844"/>
                </a:lnTo>
                <a:lnTo>
                  <a:pt x="3670" y="1846"/>
                </a:lnTo>
                <a:lnTo>
                  <a:pt x="3678" y="1846"/>
                </a:lnTo>
                <a:lnTo>
                  <a:pt x="3686" y="1846"/>
                </a:lnTo>
                <a:lnTo>
                  <a:pt x="3694" y="1844"/>
                </a:lnTo>
                <a:lnTo>
                  <a:pt x="3701" y="1840"/>
                </a:lnTo>
                <a:lnTo>
                  <a:pt x="3708" y="1836"/>
                </a:lnTo>
                <a:lnTo>
                  <a:pt x="3713" y="1830"/>
                </a:lnTo>
                <a:lnTo>
                  <a:pt x="3719" y="1822"/>
                </a:lnTo>
                <a:lnTo>
                  <a:pt x="3723" y="1814"/>
                </a:lnTo>
                <a:lnTo>
                  <a:pt x="3728" y="1804"/>
                </a:lnTo>
                <a:lnTo>
                  <a:pt x="3731" y="1796"/>
                </a:lnTo>
                <a:lnTo>
                  <a:pt x="3734" y="1784"/>
                </a:lnTo>
                <a:lnTo>
                  <a:pt x="3736" y="1772"/>
                </a:lnTo>
                <a:lnTo>
                  <a:pt x="3738" y="1758"/>
                </a:lnTo>
                <a:lnTo>
                  <a:pt x="3740" y="1744"/>
                </a:lnTo>
                <a:lnTo>
                  <a:pt x="3741" y="1728"/>
                </a:lnTo>
                <a:lnTo>
                  <a:pt x="3741" y="1711"/>
                </a:lnTo>
                <a:lnTo>
                  <a:pt x="3741" y="1691"/>
                </a:lnTo>
                <a:lnTo>
                  <a:pt x="3741" y="1166"/>
                </a:lnTo>
                <a:lnTo>
                  <a:pt x="3807" y="1166"/>
                </a:lnTo>
                <a:lnTo>
                  <a:pt x="3807" y="1697"/>
                </a:lnTo>
                <a:lnTo>
                  <a:pt x="3806" y="1726"/>
                </a:lnTo>
                <a:lnTo>
                  <a:pt x="3805" y="1742"/>
                </a:lnTo>
                <a:lnTo>
                  <a:pt x="3805" y="1756"/>
                </a:lnTo>
                <a:lnTo>
                  <a:pt x="3802" y="1782"/>
                </a:lnTo>
                <a:lnTo>
                  <a:pt x="3798" y="1806"/>
                </a:lnTo>
                <a:lnTo>
                  <a:pt x="3796" y="1816"/>
                </a:lnTo>
                <a:lnTo>
                  <a:pt x="3794" y="1828"/>
                </a:lnTo>
                <a:lnTo>
                  <a:pt x="3788" y="1848"/>
                </a:lnTo>
                <a:lnTo>
                  <a:pt x="3785" y="1856"/>
                </a:lnTo>
                <a:lnTo>
                  <a:pt x="3782" y="1866"/>
                </a:lnTo>
                <a:lnTo>
                  <a:pt x="3779" y="1874"/>
                </a:lnTo>
                <a:lnTo>
                  <a:pt x="3775" y="1882"/>
                </a:lnTo>
                <a:lnTo>
                  <a:pt x="3771" y="1890"/>
                </a:lnTo>
                <a:lnTo>
                  <a:pt x="3766" y="1898"/>
                </a:lnTo>
                <a:lnTo>
                  <a:pt x="3756" y="1914"/>
                </a:lnTo>
                <a:lnTo>
                  <a:pt x="3745" y="1926"/>
                </a:lnTo>
                <a:lnTo>
                  <a:pt x="3739" y="1930"/>
                </a:lnTo>
                <a:lnTo>
                  <a:pt x="3733" y="1936"/>
                </a:lnTo>
                <a:lnTo>
                  <a:pt x="3720" y="1944"/>
                </a:lnTo>
                <a:lnTo>
                  <a:pt x="3714" y="1946"/>
                </a:lnTo>
                <a:lnTo>
                  <a:pt x="3707" y="1950"/>
                </a:lnTo>
                <a:lnTo>
                  <a:pt x="3693" y="1952"/>
                </a:lnTo>
                <a:lnTo>
                  <a:pt x="3685" y="1954"/>
                </a:lnTo>
                <a:lnTo>
                  <a:pt x="3678" y="1954"/>
                </a:lnTo>
                <a:lnTo>
                  <a:pt x="3663" y="1952"/>
                </a:lnTo>
                <a:lnTo>
                  <a:pt x="3649" y="1950"/>
                </a:lnTo>
                <a:lnTo>
                  <a:pt x="3643" y="1946"/>
                </a:lnTo>
                <a:lnTo>
                  <a:pt x="3636" y="1944"/>
                </a:lnTo>
                <a:lnTo>
                  <a:pt x="3624" y="1936"/>
                </a:lnTo>
                <a:lnTo>
                  <a:pt x="3612" y="1926"/>
                </a:lnTo>
                <a:lnTo>
                  <a:pt x="3601" y="1914"/>
                </a:lnTo>
                <a:lnTo>
                  <a:pt x="3591" y="1898"/>
                </a:lnTo>
                <a:lnTo>
                  <a:pt x="3586" y="1890"/>
                </a:lnTo>
                <a:lnTo>
                  <a:pt x="3582" y="1882"/>
                </a:lnTo>
                <a:close/>
                <a:moveTo>
                  <a:pt x="3934" y="1882"/>
                </a:moveTo>
                <a:lnTo>
                  <a:pt x="3927" y="1866"/>
                </a:lnTo>
                <a:lnTo>
                  <a:pt x="3920" y="1848"/>
                </a:lnTo>
                <a:lnTo>
                  <a:pt x="3915" y="1828"/>
                </a:lnTo>
                <a:lnTo>
                  <a:pt x="3912" y="1816"/>
                </a:lnTo>
                <a:lnTo>
                  <a:pt x="3910" y="1806"/>
                </a:lnTo>
                <a:lnTo>
                  <a:pt x="3907" y="1782"/>
                </a:lnTo>
                <a:lnTo>
                  <a:pt x="3904" y="1756"/>
                </a:lnTo>
                <a:lnTo>
                  <a:pt x="3903" y="1742"/>
                </a:lnTo>
                <a:lnTo>
                  <a:pt x="3903" y="1726"/>
                </a:lnTo>
                <a:lnTo>
                  <a:pt x="3902" y="1697"/>
                </a:lnTo>
                <a:lnTo>
                  <a:pt x="3902" y="1166"/>
                </a:lnTo>
                <a:lnTo>
                  <a:pt x="3968" y="1166"/>
                </a:lnTo>
                <a:lnTo>
                  <a:pt x="3968" y="1691"/>
                </a:lnTo>
                <a:lnTo>
                  <a:pt x="3968" y="1711"/>
                </a:lnTo>
                <a:lnTo>
                  <a:pt x="3969" y="1728"/>
                </a:lnTo>
                <a:lnTo>
                  <a:pt x="3970" y="1744"/>
                </a:lnTo>
                <a:lnTo>
                  <a:pt x="3972" y="1758"/>
                </a:lnTo>
                <a:lnTo>
                  <a:pt x="3973" y="1772"/>
                </a:lnTo>
                <a:lnTo>
                  <a:pt x="3976" y="1784"/>
                </a:lnTo>
                <a:lnTo>
                  <a:pt x="3979" y="1796"/>
                </a:lnTo>
                <a:lnTo>
                  <a:pt x="3982" y="1804"/>
                </a:lnTo>
                <a:lnTo>
                  <a:pt x="3986" y="1814"/>
                </a:lnTo>
                <a:lnTo>
                  <a:pt x="3991" y="1822"/>
                </a:lnTo>
                <a:lnTo>
                  <a:pt x="3996" y="1830"/>
                </a:lnTo>
                <a:lnTo>
                  <a:pt x="4002" y="1836"/>
                </a:lnTo>
                <a:lnTo>
                  <a:pt x="4005" y="1838"/>
                </a:lnTo>
                <a:lnTo>
                  <a:pt x="4008" y="1840"/>
                </a:lnTo>
                <a:lnTo>
                  <a:pt x="4015" y="1844"/>
                </a:lnTo>
                <a:lnTo>
                  <a:pt x="4023" y="1846"/>
                </a:lnTo>
                <a:lnTo>
                  <a:pt x="4031" y="1846"/>
                </a:lnTo>
                <a:lnTo>
                  <a:pt x="4040" y="1846"/>
                </a:lnTo>
                <a:lnTo>
                  <a:pt x="4047" y="1844"/>
                </a:lnTo>
                <a:lnTo>
                  <a:pt x="4054" y="1840"/>
                </a:lnTo>
                <a:lnTo>
                  <a:pt x="4061" y="1836"/>
                </a:lnTo>
                <a:lnTo>
                  <a:pt x="4067" y="1830"/>
                </a:lnTo>
                <a:lnTo>
                  <a:pt x="4072" y="1822"/>
                </a:lnTo>
                <a:lnTo>
                  <a:pt x="4077" y="1814"/>
                </a:lnTo>
                <a:lnTo>
                  <a:pt x="4081" y="1804"/>
                </a:lnTo>
                <a:lnTo>
                  <a:pt x="4084" y="1796"/>
                </a:lnTo>
                <a:lnTo>
                  <a:pt x="4087" y="1784"/>
                </a:lnTo>
                <a:lnTo>
                  <a:pt x="4090" y="1772"/>
                </a:lnTo>
                <a:lnTo>
                  <a:pt x="4091" y="1758"/>
                </a:lnTo>
                <a:lnTo>
                  <a:pt x="4093" y="1744"/>
                </a:lnTo>
                <a:lnTo>
                  <a:pt x="4094" y="1728"/>
                </a:lnTo>
                <a:lnTo>
                  <a:pt x="4094" y="1711"/>
                </a:lnTo>
                <a:lnTo>
                  <a:pt x="4094" y="1691"/>
                </a:lnTo>
                <a:lnTo>
                  <a:pt x="4094" y="1166"/>
                </a:lnTo>
                <a:lnTo>
                  <a:pt x="4160" y="1166"/>
                </a:lnTo>
                <a:lnTo>
                  <a:pt x="4160" y="1697"/>
                </a:lnTo>
                <a:lnTo>
                  <a:pt x="4159" y="1726"/>
                </a:lnTo>
                <a:lnTo>
                  <a:pt x="4159" y="1742"/>
                </a:lnTo>
                <a:lnTo>
                  <a:pt x="4158" y="1756"/>
                </a:lnTo>
                <a:lnTo>
                  <a:pt x="4155" y="1782"/>
                </a:lnTo>
                <a:lnTo>
                  <a:pt x="4152" y="1806"/>
                </a:lnTo>
                <a:lnTo>
                  <a:pt x="4149" y="1816"/>
                </a:lnTo>
                <a:lnTo>
                  <a:pt x="4147" y="1828"/>
                </a:lnTo>
                <a:lnTo>
                  <a:pt x="4142" y="1848"/>
                </a:lnTo>
                <a:lnTo>
                  <a:pt x="4139" y="1856"/>
                </a:lnTo>
                <a:lnTo>
                  <a:pt x="4135" y="1866"/>
                </a:lnTo>
                <a:lnTo>
                  <a:pt x="4132" y="1874"/>
                </a:lnTo>
                <a:lnTo>
                  <a:pt x="4128" y="1882"/>
                </a:lnTo>
                <a:lnTo>
                  <a:pt x="4124" y="1890"/>
                </a:lnTo>
                <a:lnTo>
                  <a:pt x="4119" y="1898"/>
                </a:lnTo>
                <a:lnTo>
                  <a:pt x="4109" y="1914"/>
                </a:lnTo>
                <a:lnTo>
                  <a:pt x="4098" y="1926"/>
                </a:lnTo>
                <a:lnTo>
                  <a:pt x="4092" y="1930"/>
                </a:lnTo>
                <a:lnTo>
                  <a:pt x="4086" y="1936"/>
                </a:lnTo>
                <a:lnTo>
                  <a:pt x="4073" y="1944"/>
                </a:lnTo>
                <a:lnTo>
                  <a:pt x="4067" y="1946"/>
                </a:lnTo>
                <a:lnTo>
                  <a:pt x="4060" y="1950"/>
                </a:lnTo>
                <a:lnTo>
                  <a:pt x="4046" y="1952"/>
                </a:lnTo>
                <a:lnTo>
                  <a:pt x="4039" y="1954"/>
                </a:lnTo>
                <a:lnTo>
                  <a:pt x="4031" y="1954"/>
                </a:lnTo>
                <a:lnTo>
                  <a:pt x="4017" y="1952"/>
                </a:lnTo>
                <a:lnTo>
                  <a:pt x="4003" y="1950"/>
                </a:lnTo>
                <a:lnTo>
                  <a:pt x="3996" y="1946"/>
                </a:lnTo>
                <a:lnTo>
                  <a:pt x="3989" y="1944"/>
                </a:lnTo>
                <a:lnTo>
                  <a:pt x="3977" y="1936"/>
                </a:lnTo>
                <a:lnTo>
                  <a:pt x="3965" y="1926"/>
                </a:lnTo>
                <a:lnTo>
                  <a:pt x="3954" y="1914"/>
                </a:lnTo>
                <a:lnTo>
                  <a:pt x="3943" y="1898"/>
                </a:lnTo>
                <a:lnTo>
                  <a:pt x="3938" y="1890"/>
                </a:lnTo>
                <a:lnTo>
                  <a:pt x="3934" y="1882"/>
                </a:lnTo>
                <a:close/>
                <a:moveTo>
                  <a:pt x="4370" y="1954"/>
                </a:moveTo>
                <a:lnTo>
                  <a:pt x="4354" y="1954"/>
                </a:lnTo>
                <a:lnTo>
                  <a:pt x="4339" y="1950"/>
                </a:lnTo>
                <a:lnTo>
                  <a:pt x="4324" y="1944"/>
                </a:lnTo>
                <a:lnTo>
                  <a:pt x="4317" y="1940"/>
                </a:lnTo>
                <a:lnTo>
                  <a:pt x="4310" y="1936"/>
                </a:lnTo>
                <a:lnTo>
                  <a:pt x="4298" y="1928"/>
                </a:lnTo>
                <a:lnTo>
                  <a:pt x="4292" y="1922"/>
                </a:lnTo>
                <a:lnTo>
                  <a:pt x="4287" y="1916"/>
                </a:lnTo>
                <a:lnTo>
                  <a:pt x="4277" y="1902"/>
                </a:lnTo>
                <a:lnTo>
                  <a:pt x="4273" y="1896"/>
                </a:lnTo>
                <a:lnTo>
                  <a:pt x="4268" y="1888"/>
                </a:lnTo>
                <a:lnTo>
                  <a:pt x="4264" y="1880"/>
                </a:lnTo>
                <a:lnTo>
                  <a:pt x="4261" y="1872"/>
                </a:lnTo>
                <a:lnTo>
                  <a:pt x="4257" y="1864"/>
                </a:lnTo>
                <a:lnTo>
                  <a:pt x="4254" y="1854"/>
                </a:lnTo>
                <a:lnTo>
                  <a:pt x="4248" y="1834"/>
                </a:lnTo>
                <a:lnTo>
                  <a:pt x="4244" y="1814"/>
                </a:lnTo>
                <a:lnTo>
                  <a:pt x="4242" y="1804"/>
                </a:lnTo>
                <a:lnTo>
                  <a:pt x="4240" y="1792"/>
                </a:lnTo>
                <a:lnTo>
                  <a:pt x="4237" y="1770"/>
                </a:lnTo>
                <a:lnTo>
                  <a:pt x="4236" y="1746"/>
                </a:lnTo>
                <a:lnTo>
                  <a:pt x="4235" y="1732"/>
                </a:lnTo>
                <a:lnTo>
                  <a:pt x="4235" y="1720"/>
                </a:lnTo>
                <a:lnTo>
                  <a:pt x="4298" y="1693"/>
                </a:lnTo>
                <a:lnTo>
                  <a:pt x="4298" y="1714"/>
                </a:lnTo>
                <a:lnTo>
                  <a:pt x="4299" y="1734"/>
                </a:lnTo>
                <a:lnTo>
                  <a:pt x="4301" y="1750"/>
                </a:lnTo>
                <a:lnTo>
                  <a:pt x="4303" y="1766"/>
                </a:lnTo>
                <a:lnTo>
                  <a:pt x="4305" y="1774"/>
                </a:lnTo>
                <a:lnTo>
                  <a:pt x="4306" y="1782"/>
                </a:lnTo>
                <a:lnTo>
                  <a:pt x="4310" y="1794"/>
                </a:lnTo>
                <a:lnTo>
                  <a:pt x="4314" y="1804"/>
                </a:lnTo>
                <a:lnTo>
                  <a:pt x="4318" y="1814"/>
                </a:lnTo>
                <a:lnTo>
                  <a:pt x="4324" y="1824"/>
                </a:lnTo>
                <a:lnTo>
                  <a:pt x="4330" y="1830"/>
                </a:lnTo>
                <a:lnTo>
                  <a:pt x="4336" y="1836"/>
                </a:lnTo>
                <a:lnTo>
                  <a:pt x="4343" y="1840"/>
                </a:lnTo>
                <a:lnTo>
                  <a:pt x="4350" y="1844"/>
                </a:lnTo>
                <a:lnTo>
                  <a:pt x="4357" y="1846"/>
                </a:lnTo>
                <a:lnTo>
                  <a:pt x="4365" y="1848"/>
                </a:lnTo>
                <a:lnTo>
                  <a:pt x="4374" y="1848"/>
                </a:lnTo>
                <a:lnTo>
                  <a:pt x="4381" y="1848"/>
                </a:lnTo>
                <a:lnTo>
                  <a:pt x="4388" y="1846"/>
                </a:lnTo>
                <a:lnTo>
                  <a:pt x="4395" y="1844"/>
                </a:lnTo>
                <a:lnTo>
                  <a:pt x="4401" y="1842"/>
                </a:lnTo>
                <a:lnTo>
                  <a:pt x="4407" y="1838"/>
                </a:lnTo>
                <a:lnTo>
                  <a:pt x="4413" y="1832"/>
                </a:lnTo>
                <a:lnTo>
                  <a:pt x="4418" y="1826"/>
                </a:lnTo>
                <a:lnTo>
                  <a:pt x="4423" y="1820"/>
                </a:lnTo>
                <a:lnTo>
                  <a:pt x="4427" y="1812"/>
                </a:lnTo>
                <a:lnTo>
                  <a:pt x="4431" y="1804"/>
                </a:lnTo>
                <a:lnTo>
                  <a:pt x="4434" y="1796"/>
                </a:lnTo>
                <a:lnTo>
                  <a:pt x="4437" y="1786"/>
                </a:lnTo>
                <a:lnTo>
                  <a:pt x="4439" y="1774"/>
                </a:lnTo>
                <a:lnTo>
                  <a:pt x="4440" y="1770"/>
                </a:lnTo>
                <a:lnTo>
                  <a:pt x="4441" y="1764"/>
                </a:lnTo>
                <a:lnTo>
                  <a:pt x="4442" y="1752"/>
                </a:lnTo>
                <a:lnTo>
                  <a:pt x="4442" y="1738"/>
                </a:lnTo>
                <a:lnTo>
                  <a:pt x="4442" y="1728"/>
                </a:lnTo>
                <a:lnTo>
                  <a:pt x="4442" y="1718"/>
                </a:lnTo>
                <a:lnTo>
                  <a:pt x="4441" y="1711"/>
                </a:lnTo>
                <a:lnTo>
                  <a:pt x="4439" y="1701"/>
                </a:lnTo>
                <a:lnTo>
                  <a:pt x="4437" y="1693"/>
                </a:lnTo>
                <a:lnTo>
                  <a:pt x="4435" y="1685"/>
                </a:lnTo>
                <a:lnTo>
                  <a:pt x="4433" y="1677"/>
                </a:lnTo>
                <a:lnTo>
                  <a:pt x="4430" y="1669"/>
                </a:lnTo>
                <a:lnTo>
                  <a:pt x="4422" y="1653"/>
                </a:lnTo>
                <a:lnTo>
                  <a:pt x="4418" y="1645"/>
                </a:lnTo>
                <a:lnTo>
                  <a:pt x="4413" y="1639"/>
                </a:lnTo>
                <a:lnTo>
                  <a:pt x="4402" y="1625"/>
                </a:lnTo>
                <a:lnTo>
                  <a:pt x="4389" y="1613"/>
                </a:lnTo>
                <a:lnTo>
                  <a:pt x="4325" y="1555"/>
                </a:lnTo>
                <a:lnTo>
                  <a:pt x="4315" y="1547"/>
                </a:lnTo>
                <a:lnTo>
                  <a:pt x="4305" y="1537"/>
                </a:lnTo>
                <a:lnTo>
                  <a:pt x="4289" y="1517"/>
                </a:lnTo>
                <a:lnTo>
                  <a:pt x="4275" y="1497"/>
                </a:lnTo>
                <a:lnTo>
                  <a:pt x="4270" y="1485"/>
                </a:lnTo>
                <a:lnTo>
                  <a:pt x="4264" y="1473"/>
                </a:lnTo>
                <a:lnTo>
                  <a:pt x="4260" y="1461"/>
                </a:lnTo>
                <a:lnTo>
                  <a:pt x="4255" y="1447"/>
                </a:lnTo>
                <a:lnTo>
                  <a:pt x="4252" y="1433"/>
                </a:lnTo>
                <a:lnTo>
                  <a:pt x="4249" y="1417"/>
                </a:lnTo>
                <a:lnTo>
                  <a:pt x="4247" y="1401"/>
                </a:lnTo>
                <a:lnTo>
                  <a:pt x="4246" y="1393"/>
                </a:lnTo>
                <a:lnTo>
                  <a:pt x="4245" y="1385"/>
                </a:lnTo>
                <a:lnTo>
                  <a:pt x="4244" y="1367"/>
                </a:lnTo>
                <a:lnTo>
                  <a:pt x="4244" y="1347"/>
                </a:lnTo>
                <a:lnTo>
                  <a:pt x="4244" y="1335"/>
                </a:lnTo>
                <a:lnTo>
                  <a:pt x="4245" y="1323"/>
                </a:lnTo>
                <a:lnTo>
                  <a:pt x="4246" y="1311"/>
                </a:lnTo>
                <a:lnTo>
                  <a:pt x="4247" y="1299"/>
                </a:lnTo>
                <a:lnTo>
                  <a:pt x="4248" y="1289"/>
                </a:lnTo>
                <a:lnTo>
                  <a:pt x="4250" y="1279"/>
                </a:lnTo>
                <a:lnTo>
                  <a:pt x="4254" y="1259"/>
                </a:lnTo>
                <a:lnTo>
                  <a:pt x="4257" y="1249"/>
                </a:lnTo>
                <a:lnTo>
                  <a:pt x="4260" y="1241"/>
                </a:lnTo>
                <a:lnTo>
                  <a:pt x="4266" y="1225"/>
                </a:lnTo>
                <a:lnTo>
                  <a:pt x="4273" y="1210"/>
                </a:lnTo>
                <a:lnTo>
                  <a:pt x="4277" y="1204"/>
                </a:lnTo>
                <a:lnTo>
                  <a:pt x="4282" y="1198"/>
                </a:lnTo>
                <a:lnTo>
                  <a:pt x="4291" y="1186"/>
                </a:lnTo>
                <a:lnTo>
                  <a:pt x="4301" y="1176"/>
                </a:lnTo>
                <a:lnTo>
                  <a:pt x="4311" y="1166"/>
                </a:lnTo>
                <a:lnTo>
                  <a:pt x="4323" y="1160"/>
                </a:lnTo>
                <a:lnTo>
                  <a:pt x="4335" y="1154"/>
                </a:lnTo>
                <a:lnTo>
                  <a:pt x="4347" y="1150"/>
                </a:lnTo>
                <a:lnTo>
                  <a:pt x="4360" y="1148"/>
                </a:lnTo>
                <a:lnTo>
                  <a:pt x="4373" y="1148"/>
                </a:lnTo>
                <a:lnTo>
                  <a:pt x="4388" y="1150"/>
                </a:lnTo>
                <a:lnTo>
                  <a:pt x="4403" y="1152"/>
                </a:lnTo>
                <a:lnTo>
                  <a:pt x="4416" y="1158"/>
                </a:lnTo>
                <a:lnTo>
                  <a:pt x="4422" y="1162"/>
                </a:lnTo>
                <a:lnTo>
                  <a:pt x="4428" y="1166"/>
                </a:lnTo>
                <a:lnTo>
                  <a:pt x="4440" y="1174"/>
                </a:lnTo>
                <a:lnTo>
                  <a:pt x="4450" y="1186"/>
                </a:lnTo>
                <a:lnTo>
                  <a:pt x="4459" y="1198"/>
                </a:lnTo>
                <a:lnTo>
                  <a:pt x="4467" y="1212"/>
                </a:lnTo>
                <a:lnTo>
                  <a:pt x="4471" y="1218"/>
                </a:lnTo>
                <a:lnTo>
                  <a:pt x="4474" y="1225"/>
                </a:lnTo>
                <a:lnTo>
                  <a:pt x="4477" y="1233"/>
                </a:lnTo>
                <a:lnTo>
                  <a:pt x="4480" y="1241"/>
                </a:lnTo>
                <a:lnTo>
                  <a:pt x="4485" y="1259"/>
                </a:lnTo>
                <a:lnTo>
                  <a:pt x="4490" y="1275"/>
                </a:lnTo>
                <a:lnTo>
                  <a:pt x="4493" y="1293"/>
                </a:lnTo>
                <a:lnTo>
                  <a:pt x="4495" y="1313"/>
                </a:lnTo>
                <a:lnTo>
                  <a:pt x="4497" y="1331"/>
                </a:lnTo>
                <a:lnTo>
                  <a:pt x="4497" y="1349"/>
                </a:lnTo>
                <a:lnTo>
                  <a:pt x="4435" y="1375"/>
                </a:lnTo>
                <a:lnTo>
                  <a:pt x="4435" y="1359"/>
                </a:lnTo>
                <a:lnTo>
                  <a:pt x="4433" y="1345"/>
                </a:lnTo>
                <a:lnTo>
                  <a:pt x="4432" y="1331"/>
                </a:lnTo>
                <a:lnTo>
                  <a:pt x="4430" y="1319"/>
                </a:lnTo>
                <a:lnTo>
                  <a:pt x="4427" y="1309"/>
                </a:lnTo>
                <a:lnTo>
                  <a:pt x="4426" y="1303"/>
                </a:lnTo>
                <a:lnTo>
                  <a:pt x="4424" y="1299"/>
                </a:lnTo>
                <a:lnTo>
                  <a:pt x="4421" y="1289"/>
                </a:lnTo>
                <a:lnTo>
                  <a:pt x="4417" y="1281"/>
                </a:lnTo>
                <a:lnTo>
                  <a:pt x="4413" y="1275"/>
                </a:lnTo>
                <a:lnTo>
                  <a:pt x="4408" y="1269"/>
                </a:lnTo>
                <a:lnTo>
                  <a:pt x="4403" y="1265"/>
                </a:lnTo>
                <a:lnTo>
                  <a:pt x="4397" y="1261"/>
                </a:lnTo>
                <a:lnTo>
                  <a:pt x="4391" y="1257"/>
                </a:lnTo>
                <a:lnTo>
                  <a:pt x="4385" y="1255"/>
                </a:lnTo>
                <a:lnTo>
                  <a:pt x="4378" y="1255"/>
                </a:lnTo>
                <a:lnTo>
                  <a:pt x="4370" y="1253"/>
                </a:lnTo>
                <a:lnTo>
                  <a:pt x="4358" y="1255"/>
                </a:lnTo>
                <a:lnTo>
                  <a:pt x="4346" y="1259"/>
                </a:lnTo>
                <a:lnTo>
                  <a:pt x="4341" y="1263"/>
                </a:lnTo>
                <a:lnTo>
                  <a:pt x="4336" y="1267"/>
                </a:lnTo>
                <a:lnTo>
                  <a:pt x="4331" y="1271"/>
                </a:lnTo>
                <a:lnTo>
                  <a:pt x="4327" y="1275"/>
                </a:lnTo>
                <a:lnTo>
                  <a:pt x="4323" y="1281"/>
                </a:lnTo>
                <a:lnTo>
                  <a:pt x="4319" y="1287"/>
                </a:lnTo>
                <a:lnTo>
                  <a:pt x="4316" y="1295"/>
                </a:lnTo>
                <a:lnTo>
                  <a:pt x="4313" y="1303"/>
                </a:lnTo>
                <a:lnTo>
                  <a:pt x="4311" y="1311"/>
                </a:lnTo>
                <a:lnTo>
                  <a:pt x="4310" y="1321"/>
                </a:lnTo>
                <a:lnTo>
                  <a:pt x="4309" y="1331"/>
                </a:lnTo>
                <a:lnTo>
                  <a:pt x="4308" y="1341"/>
                </a:lnTo>
                <a:lnTo>
                  <a:pt x="4309" y="1351"/>
                </a:lnTo>
                <a:lnTo>
                  <a:pt x="4309" y="1361"/>
                </a:lnTo>
                <a:lnTo>
                  <a:pt x="4310" y="1371"/>
                </a:lnTo>
                <a:lnTo>
                  <a:pt x="4311" y="1379"/>
                </a:lnTo>
                <a:lnTo>
                  <a:pt x="4313" y="1387"/>
                </a:lnTo>
                <a:lnTo>
                  <a:pt x="4315" y="1395"/>
                </a:lnTo>
                <a:lnTo>
                  <a:pt x="4318" y="1403"/>
                </a:lnTo>
                <a:lnTo>
                  <a:pt x="4321" y="1409"/>
                </a:lnTo>
                <a:lnTo>
                  <a:pt x="4325" y="1415"/>
                </a:lnTo>
                <a:lnTo>
                  <a:pt x="4328" y="1421"/>
                </a:lnTo>
                <a:lnTo>
                  <a:pt x="4337" y="1433"/>
                </a:lnTo>
                <a:lnTo>
                  <a:pt x="4347" y="1445"/>
                </a:lnTo>
                <a:lnTo>
                  <a:pt x="4359" y="1457"/>
                </a:lnTo>
                <a:lnTo>
                  <a:pt x="4421" y="1511"/>
                </a:lnTo>
                <a:lnTo>
                  <a:pt x="4431" y="1521"/>
                </a:lnTo>
                <a:lnTo>
                  <a:pt x="4442" y="1531"/>
                </a:lnTo>
                <a:lnTo>
                  <a:pt x="4451" y="1541"/>
                </a:lnTo>
                <a:lnTo>
                  <a:pt x="4459" y="1553"/>
                </a:lnTo>
                <a:lnTo>
                  <a:pt x="4467" y="1565"/>
                </a:lnTo>
                <a:lnTo>
                  <a:pt x="4474" y="1575"/>
                </a:lnTo>
                <a:lnTo>
                  <a:pt x="4480" y="1589"/>
                </a:lnTo>
                <a:lnTo>
                  <a:pt x="4486" y="1601"/>
                </a:lnTo>
                <a:lnTo>
                  <a:pt x="4491" y="1615"/>
                </a:lnTo>
                <a:lnTo>
                  <a:pt x="4495" y="1629"/>
                </a:lnTo>
                <a:lnTo>
                  <a:pt x="4499" y="1643"/>
                </a:lnTo>
                <a:lnTo>
                  <a:pt x="4502" y="1659"/>
                </a:lnTo>
                <a:lnTo>
                  <a:pt x="4504" y="1675"/>
                </a:lnTo>
                <a:lnTo>
                  <a:pt x="4505" y="1685"/>
                </a:lnTo>
                <a:lnTo>
                  <a:pt x="4505" y="1693"/>
                </a:lnTo>
                <a:lnTo>
                  <a:pt x="4506" y="1711"/>
                </a:lnTo>
                <a:lnTo>
                  <a:pt x="4507" y="1730"/>
                </a:lnTo>
                <a:lnTo>
                  <a:pt x="4506" y="1756"/>
                </a:lnTo>
                <a:lnTo>
                  <a:pt x="4504" y="1780"/>
                </a:lnTo>
                <a:lnTo>
                  <a:pt x="4503" y="1792"/>
                </a:lnTo>
                <a:lnTo>
                  <a:pt x="4501" y="1802"/>
                </a:lnTo>
                <a:lnTo>
                  <a:pt x="4499" y="1814"/>
                </a:lnTo>
                <a:lnTo>
                  <a:pt x="4497" y="1824"/>
                </a:lnTo>
                <a:lnTo>
                  <a:pt x="4494" y="1834"/>
                </a:lnTo>
                <a:lnTo>
                  <a:pt x="4492" y="1844"/>
                </a:lnTo>
                <a:lnTo>
                  <a:pt x="4485" y="1862"/>
                </a:lnTo>
                <a:lnTo>
                  <a:pt x="4482" y="1870"/>
                </a:lnTo>
                <a:lnTo>
                  <a:pt x="4478" y="1880"/>
                </a:lnTo>
                <a:lnTo>
                  <a:pt x="4470" y="1894"/>
                </a:lnTo>
                <a:lnTo>
                  <a:pt x="4465" y="1902"/>
                </a:lnTo>
                <a:lnTo>
                  <a:pt x="4460" y="1908"/>
                </a:lnTo>
                <a:lnTo>
                  <a:pt x="4455" y="1914"/>
                </a:lnTo>
                <a:lnTo>
                  <a:pt x="4450" y="1920"/>
                </a:lnTo>
                <a:lnTo>
                  <a:pt x="4439" y="1930"/>
                </a:lnTo>
                <a:lnTo>
                  <a:pt x="4427" y="1938"/>
                </a:lnTo>
                <a:lnTo>
                  <a:pt x="4414" y="1946"/>
                </a:lnTo>
                <a:lnTo>
                  <a:pt x="4400" y="1950"/>
                </a:lnTo>
                <a:lnTo>
                  <a:pt x="4393" y="1952"/>
                </a:lnTo>
                <a:lnTo>
                  <a:pt x="4386" y="1952"/>
                </a:lnTo>
                <a:lnTo>
                  <a:pt x="4370" y="1954"/>
                </a:lnTo>
                <a:close/>
              </a:path>
            </a:pathLst>
          </a:custGeom>
          <a:solidFill>
            <a:schemeClr val="bg1"/>
          </a:solidFill>
          <a:ln>
            <a:noFill/>
          </a:ln>
        </p:spPr>
        <p:txBody>
          <a:bodyPr vert="horz" wrap="square" lIns="0" tIns="0" rIns="0" bIns="0" numCol="1" anchor="t" anchorCtr="0" compatLnSpc="1">
            <a:prstTxWarp prst="textNoShape">
              <a:avLst/>
            </a:prstTxWarp>
            <a:noAutofit/>
          </a:bodyPr>
          <a:lstStyle/>
          <a:p>
            <a:endParaRPr lang="en-GB"/>
          </a:p>
        </p:txBody>
      </p:sp>
      <p:sp>
        <p:nvSpPr>
          <p:cNvPr id="11" name="Text Placeholder 10">
            <a:extLst>
              <a:ext uri="{FF2B5EF4-FFF2-40B4-BE49-F238E27FC236}">
                <a16:creationId xmlns:a16="http://schemas.microsoft.com/office/drawing/2014/main" id="{897DE48D-705B-612C-7DFA-B303012D79EC}"/>
              </a:ext>
            </a:extLst>
          </p:cNvPr>
          <p:cNvSpPr>
            <a:spLocks noGrp="1"/>
          </p:cNvSpPr>
          <p:nvPr>
            <p:ph type="body" sz="quarter" idx="13"/>
          </p:nvPr>
        </p:nvSpPr>
        <p:spPr>
          <a:xfrm>
            <a:off x="1198587" y="5517232"/>
            <a:ext cx="9793263" cy="288032"/>
          </a:xfrm>
        </p:spPr>
        <p:txBody>
          <a:bodyPr/>
          <a:lstStyle>
            <a:lvl1pPr marL="0" indent="0">
              <a:spcBef>
                <a:spcPts val="0"/>
              </a:spcBef>
              <a:buFontTx/>
              <a:buNone/>
              <a:defRPr sz="1600">
                <a:solidFill>
                  <a:schemeClr val="bg1"/>
                </a:solidFill>
              </a:defRPr>
            </a:lvl1pPr>
            <a:lvl2pPr marL="0" indent="0">
              <a:spcBef>
                <a:spcPts val="0"/>
              </a:spcBef>
              <a:buFontTx/>
              <a:buNone/>
              <a:defRPr sz="1600"/>
            </a:lvl2pPr>
            <a:lvl3pPr marL="0" indent="0">
              <a:spcBef>
                <a:spcPts val="0"/>
              </a:spcBef>
              <a:buFontTx/>
              <a:buNone/>
              <a:defRPr sz="1600"/>
            </a:lvl3pPr>
            <a:lvl4pPr marL="0" indent="0">
              <a:spcBef>
                <a:spcPts val="0"/>
              </a:spcBef>
              <a:buFontTx/>
              <a:buNone/>
              <a:defRPr sz="1600"/>
            </a:lvl4pPr>
            <a:lvl5pPr marL="0" indent="0">
              <a:spcBef>
                <a:spcPts val="0"/>
              </a:spcBef>
              <a:buFontTx/>
              <a:buNone/>
              <a:defRPr sz="1600"/>
            </a:lvl5pPr>
            <a:lvl6pPr marL="0" indent="0">
              <a:spcBef>
                <a:spcPts val="0"/>
              </a:spcBef>
              <a:buFontTx/>
              <a:buNone/>
              <a:defRPr sz="1600"/>
            </a:lvl6pPr>
            <a:lvl7pPr marL="0" indent="0">
              <a:spcBef>
                <a:spcPts val="0"/>
              </a:spcBef>
              <a:buFontTx/>
              <a:buNone/>
              <a:defRPr sz="1600"/>
            </a:lvl7pPr>
            <a:lvl8pPr marL="0" indent="0">
              <a:spcBef>
                <a:spcPts val="0"/>
              </a:spcBef>
              <a:buFontTx/>
              <a:buNone/>
              <a:defRPr sz="1600"/>
            </a:lvl8pPr>
            <a:lvl9pPr marL="0" indent="0">
              <a:spcBef>
                <a:spcPts val="0"/>
              </a:spcBef>
              <a:buFontTx/>
              <a:buNone/>
              <a:defRPr sz="1600"/>
            </a:lvl9pPr>
          </a:lstStyle>
          <a:p>
            <a:pPr lvl="0"/>
            <a:r>
              <a:rPr lang="fi-FI" noProof="0"/>
              <a:t>Muokkaa tekstin perustyylejä napsauttamalla</a:t>
            </a:r>
          </a:p>
        </p:txBody>
      </p:sp>
      <p:sp>
        <p:nvSpPr>
          <p:cNvPr id="12" name="Text Placeholder 10">
            <a:extLst>
              <a:ext uri="{FF2B5EF4-FFF2-40B4-BE49-F238E27FC236}">
                <a16:creationId xmlns:a16="http://schemas.microsoft.com/office/drawing/2014/main" id="{CF5A17A4-EA2D-AFFF-38DF-9699B925DCD5}"/>
              </a:ext>
            </a:extLst>
          </p:cNvPr>
          <p:cNvSpPr>
            <a:spLocks noGrp="1"/>
          </p:cNvSpPr>
          <p:nvPr>
            <p:ph type="body" sz="quarter" idx="14"/>
          </p:nvPr>
        </p:nvSpPr>
        <p:spPr>
          <a:xfrm>
            <a:off x="1198587" y="5805264"/>
            <a:ext cx="9793263" cy="288032"/>
          </a:xfrm>
        </p:spPr>
        <p:txBody>
          <a:bodyPr/>
          <a:lstStyle>
            <a:lvl1pPr marL="0" indent="0">
              <a:spcBef>
                <a:spcPts val="0"/>
              </a:spcBef>
              <a:buFontTx/>
              <a:buNone/>
              <a:defRPr sz="1600">
                <a:solidFill>
                  <a:schemeClr val="bg1"/>
                </a:solidFill>
              </a:defRPr>
            </a:lvl1pPr>
            <a:lvl2pPr marL="0" indent="0">
              <a:spcBef>
                <a:spcPts val="0"/>
              </a:spcBef>
              <a:buFontTx/>
              <a:buNone/>
              <a:defRPr sz="1600"/>
            </a:lvl2pPr>
            <a:lvl3pPr marL="0" indent="0">
              <a:spcBef>
                <a:spcPts val="0"/>
              </a:spcBef>
              <a:buFontTx/>
              <a:buNone/>
              <a:defRPr sz="1600"/>
            </a:lvl3pPr>
            <a:lvl4pPr marL="0" indent="0">
              <a:spcBef>
                <a:spcPts val="0"/>
              </a:spcBef>
              <a:buFontTx/>
              <a:buNone/>
              <a:defRPr sz="1600"/>
            </a:lvl4pPr>
            <a:lvl5pPr marL="0" indent="0">
              <a:spcBef>
                <a:spcPts val="0"/>
              </a:spcBef>
              <a:buFontTx/>
              <a:buNone/>
              <a:defRPr sz="1600"/>
            </a:lvl5pPr>
            <a:lvl6pPr marL="0" indent="0">
              <a:spcBef>
                <a:spcPts val="0"/>
              </a:spcBef>
              <a:buFontTx/>
              <a:buNone/>
              <a:defRPr sz="1600"/>
            </a:lvl6pPr>
            <a:lvl7pPr marL="0" indent="0">
              <a:spcBef>
                <a:spcPts val="0"/>
              </a:spcBef>
              <a:buFontTx/>
              <a:buNone/>
              <a:defRPr sz="1600"/>
            </a:lvl7pPr>
            <a:lvl8pPr marL="0" indent="0">
              <a:spcBef>
                <a:spcPts val="0"/>
              </a:spcBef>
              <a:buFontTx/>
              <a:buNone/>
              <a:defRPr sz="1600"/>
            </a:lvl8pPr>
            <a:lvl9pPr marL="0" indent="0">
              <a:spcBef>
                <a:spcPts val="0"/>
              </a:spcBef>
              <a:buFontTx/>
              <a:buNone/>
              <a:defRPr sz="1600"/>
            </a:lvl9pPr>
          </a:lstStyle>
          <a:p>
            <a:pPr lvl="0"/>
            <a:r>
              <a:rPr lang="fi-FI" noProof="0"/>
              <a:t>Muokkaa tekstin perustyylejä napsauttamalla</a:t>
            </a:r>
          </a:p>
        </p:txBody>
      </p:sp>
    </p:spTree>
    <p:extLst>
      <p:ext uri="{BB962C8B-B14F-4D97-AF65-F5344CB8AC3E}">
        <p14:creationId xmlns:p14="http://schemas.microsoft.com/office/powerpoint/2010/main" val="50000522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56" userDrawn="1">
          <p15:clr>
            <a:srgbClr val="FBAE40"/>
          </p15:clr>
        </p15:guide>
        <p15:guide id="4" pos="6924" userDrawn="1">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Otsikko ja sisältö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755CC-1185-51FC-E3B8-4147606A5030}"/>
              </a:ext>
            </a:extLst>
          </p:cNvPr>
          <p:cNvSpPr>
            <a:spLocks noGrp="1"/>
          </p:cNvSpPr>
          <p:nvPr>
            <p:ph type="title"/>
          </p:nvPr>
        </p:nvSpPr>
        <p:spPr/>
        <p:txBody>
          <a:bodyPr/>
          <a:lstStyle/>
          <a:p>
            <a:r>
              <a:rPr lang="fi-FI" noProof="0"/>
              <a:t>Muokkaa ots. perustyyl. napsautt.</a:t>
            </a:r>
          </a:p>
        </p:txBody>
      </p:sp>
      <p:sp>
        <p:nvSpPr>
          <p:cNvPr id="3" name="Content Placeholder 2">
            <a:extLst>
              <a:ext uri="{FF2B5EF4-FFF2-40B4-BE49-F238E27FC236}">
                <a16:creationId xmlns:a16="http://schemas.microsoft.com/office/drawing/2014/main" id="{6CE6B893-6B04-6927-CE94-9A66F78D614E}"/>
              </a:ext>
            </a:extLst>
          </p:cNvPr>
          <p:cNvSpPr>
            <a:spLocks noGrp="1"/>
          </p:cNvSpPr>
          <p:nvPr>
            <p:ph idx="1"/>
          </p:nvPr>
        </p:nvSpPr>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4" name="Date Placeholder 3">
            <a:extLst>
              <a:ext uri="{FF2B5EF4-FFF2-40B4-BE49-F238E27FC236}">
                <a16:creationId xmlns:a16="http://schemas.microsoft.com/office/drawing/2014/main" id="{DFD925BA-5B20-3CBA-B94B-28B753A84A3E}"/>
              </a:ext>
            </a:extLst>
          </p:cNvPr>
          <p:cNvSpPr>
            <a:spLocks noGrp="1"/>
          </p:cNvSpPr>
          <p:nvPr>
            <p:ph type="dt" sz="half" idx="10"/>
          </p:nvPr>
        </p:nvSpPr>
        <p:spPr/>
        <p:txBody>
          <a:bodyPr/>
          <a:lstStyle/>
          <a:p>
            <a:fld id="{C4A9F74B-F6B6-48ED-9421-6D903C801390}" type="datetime1">
              <a:rPr lang="fi-FI" noProof="0" smtClean="0"/>
              <a:t>16.8.2024</a:t>
            </a:fld>
            <a:endParaRPr lang="fi-FI" noProof="0"/>
          </a:p>
        </p:txBody>
      </p:sp>
      <p:sp>
        <p:nvSpPr>
          <p:cNvPr id="5" name="Footer Placeholder 4">
            <a:extLst>
              <a:ext uri="{FF2B5EF4-FFF2-40B4-BE49-F238E27FC236}">
                <a16:creationId xmlns:a16="http://schemas.microsoft.com/office/drawing/2014/main" id="{247193C2-3638-0637-9E42-4D47B9D9F3CA}"/>
              </a:ext>
            </a:extLst>
          </p:cNvPr>
          <p:cNvSpPr>
            <a:spLocks noGrp="1"/>
          </p:cNvSpPr>
          <p:nvPr>
            <p:ph type="ftr" sz="quarter" idx="11"/>
          </p:nvPr>
        </p:nvSpPr>
        <p:spPr/>
        <p:txBody>
          <a:bodyPr/>
          <a:lstStyle/>
          <a:p>
            <a:r>
              <a:rPr lang="en-US" noProof="0"/>
              <a:t>© Confederation of Finnish Construction Industries RT</a:t>
            </a:r>
            <a:endParaRPr lang="fi-FI" noProof="0"/>
          </a:p>
        </p:txBody>
      </p:sp>
      <p:sp>
        <p:nvSpPr>
          <p:cNvPr id="6" name="Slide Number Placeholder 5">
            <a:extLst>
              <a:ext uri="{FF2B5EF4-FFF2-40B4-BE49-F238E27FC236}">
                <a16:creationId xmlns:a16="http://schemas.microsoft.com/office/drawing/2014/main" id="{09FAE3C4-91D4-D1BC-C03D-1496593FA717}"/>
              </a:ext>
            </a:extLst>
          </p:cNvPr>
          <p:cNvSpPr>
            <a:spLocks noGrp="1"/>
          </p:cNvSpPr>
          <p:nvPr>
            <p:ph type="sldNum" sz="quarter" idx="12"/>
          </p:nvPr>
        </p:nvSpPr>
        <p:spPr/>
        <p:txBody>
          <a:bodyPr/>
          <a:lstStyle/>
          <a:p>
            <a:fld id="{DFD61EF7-2460-4EE9-A031-27FEBC4F9A95}" type="slidenum">
              <a:rPr lang="fi-FI" noProof="0" smtClean="0"/>
              <a:t>‹#›</a:t>
            </a:fld>
            <a:endParaRPr lang="fi-FI" noProof="0"/>
          </a:p>
        </p:txBody>
      </p:sp>
    </p:spTree>
    <p:extLst>
      <p:ext uri="{BB962C8B-B14F-4D97-AF65-F5344CB8AC3E}">
        <p14:creationId xmlns:p14="http://schemas.microsoft.com/office/powerpoint/2010/main" val="194445583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Vain otsikko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2A682-F7DD-1E81-4AED-221522F4553B}"/>
              </a:ext>
            </a:extLst>
          </p:cNvPr>
          <p:cNvSpPr>
            <a:spLocks noGrp="1"/>
          </p:cNvSpPr>
          <p:nvPr>
            <p:ph type="title"/>
          </p:nvPr>
        </p:nvSpPr>
        <p:spPr/>
        <p:txBody>
          <a:bodyPr/>
          <a:lstStyle/>
          <a:p>
            <a:r>
              <a:rPr lang="en-GB" noProof="0"/>
              <a:t>Click to edit Master title style</a:t>
            </a:r>
            <a:endParaRPr lang="fi-FI" noProof="0"/>
          </a:p>
        </p:txBody>
      </p:sp>
      <p:sp>
        <p:nvSpPr>
          <p:cNvPr id="3" name="Date Placeholder 2">
            <a:extLst>
              <a:ext uri="{FF2B5EF4-FFF2-40B4-BE49-F238E27FC236}">
                <a16:creationId xmlns:a16="http://schemas.microsoft.com/office/drawing/2014/main" id="{8A5E549D-7DD7-D2EF-0EA6-2A1DA6A9086A}"/>
              </a:ext>
            </a:extLst>
          </p:cNvPr>
          <p:cNvSpPr>
            <a:spLocks noGrp="1"/>
          </p:cNvSpPr>
          <p:nvPr>
            <p:ph type="dt" sz="half" idx="10"/>
          </p:nvPr>
        </p:nvSpPr>
        <p:spPr/>
        <p:txBody>
          <a:bodyPr/>
          <a:lstStyle/>
          <a:p>
            <a:fld id="{A48DB539-8323-4CE6-8EF2-13D0282B216D}" type="datetime1">
              <a:rPr lang="fi-FI" noProof="0" smtClean="0"/>
              <a:t>16.8.2024</a:t>
            </a:fld>
            <a:endParaRPr lang="fi-FI" noProof="0"/>
          </a:p>
        </p:txBody>
      </p:sp>
      <p:sp>
        <p:nvSpPr>
          <p:cNvPr id="4" name="Footer Placeholder 3">
            <a:extLst>
              <a:ext uri="{FF2B5EF4-FFF2-40B4-BE49-F238E27FC236}">
                <a16:creationId xmlns:a16="http://schemas.microsoft.com/office/drawing/2014/main" id="{4FBFB582-D5BC-AD1E-1505-83B6D08046A1}"/>
              </a:ext>
            </a:extLst>
          </p:cNvPr>
          <p:cNvSpPr>
            <a:spLocks noGrp="1"/>
          </p:cNvSpPr>
          <p:nvPr>
            <p:ph type="ftr" sz="quarter" idx="11"/>
          </p:nvPr>
        </p:nvSpPr>
        <p:spPr/>
        <p:txBody>
          <a:bodyPr/>
          <a:lstStyle/>
          <a:p>
            <a:r>
              <a:rPr lang="en-US" noProof="0"/>
              <a:t>© Confederation of Finnish Construction Industries RT</a:t>
            </a:r>
            <a:endParaRPr lang="fi-FI" noProof="0"/>
          </a:p>
        </p:txBody>
      </p:sp>
      <p:sp>
        <p:nvSpPr>
          <p:cNvPr id="5" name="Slide Number Placeholder 4">
            <a:extLst>
              <a:ext uri="{FF2B5EF4-FFF2-40B4-BE49-F238E27FC236}">
                <a16:creationId xmlns:a16="http://schemas.microsoft.com/office/drawing/2014/main" id="{E127422B-941A-877D-60C4-0B2A653E6B49}"/>
              </a:ext>
            </a:extLst>
          </p:cNvPr>
          <p:cNvSpPr>
            <a:spLocks noGrp="1"/>
          </p:cNvSpPr>
          <p:nvPr>
            <p:ph type="sldNum" sz="quarter" idx="12"/>
          </p:nvPr>
        </p:nvSpPr>
        <p:spPr/>
        <p:txBody>
          <a:bodyPr/>
          <a:lstStyle/>
          <a:p>
            <a:fld id="{DFD61EF7-2460-4EE9-A031-27FEBC4F9A95}" type="slidenum">
              <a:rPr lang="fi-FI" noProof="0" smtClean="0"/>
              <a:t>‹#›</a:t>
            </a:fld>
            <a:endParaRPr lang="fi-FI" noProof="0"/>
          </a:p>
        </p:txBody>
      </p:sp>
    </p:spTree>
    <p:extLst>
      <p:ext uri="{BB962C8B-B14F-4D97-AF65-F5344CB8AC3E}">
        <p14:creationId xmlns:p14="http://schemas.microsoft.com/office/powerpoint/2010/main" val="259243868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Otsikko ja sisältö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755CC-1185-51FC-E3B8-4147606A5030}"/>
              </a:ext>
            </a:extLst>
          </p:cNvPr>
          <p:cNvSpPr>
            <a:spLocks noGrp="1"/>
          </p:cNvSpPr>
          <p:nvPr>
            <p:ph type="title"/>
          </p:nvPr>
        </p:nvSpPr>
        <p:spPr/>
        <p:txBody>
          <a:bodyPr/>
          <a:lstStyle/>
          <a:p>
            <a:r>
              <a:rPr lang="en-GB" noProof="0"/>
              <a:t>Click to edit Master title style</a:t>
            </a:r>
            <a:endParaRPr lang="fi-FI" noProof="0"/>
          </a:p>
        </p:txBody>
      </p:sp>
      <p:sp>
        <p:nvSpPr>
          <p:cNvPr id="3" name="Content Placeholder 2">
            <a:extLst>
              <a:ext uri="{FF2B5EF4-FFF2-40B4-BE49-F238E27FC236}">
                <a16:creationId xmlns:a16="http://schemas.microsoft.com/office/drawing/2014/main" id="{6CE6B893-6B04-6927-CE94-9A66F78D614E}"/>
              </a:ext>
            </a:extLst>
          </p:cNvPr>
          <p:cNvSpPr>
            <a:spLocks noGrp="1"/>
          </p:cNvSpPr>
          <p:nvPr>
            <p:ph idx="1"/>
          </p:nvPr>
        </p:nvSpPr>
        <p:spPr/>
        <p:txBody>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fi-FI" noProof="0"/>
          </a:p>
        </p:txBody>
      </p:sp>
      <p:sp>
        <p:nvSpPr>
          <p:cNvPr id="4" name="Date Placeholder 3">
            <a:extLst>
              <a:ext uri="{FF2B5EF4-FFF2-40B4-BE49-F238E27FC236}">
                <a16:creationId xmlns:a16="http://schemas.microsoft.com/office/drawing/2014/main" id="{DFD925BA-5B20-3CBA-B94B-28B753A84A3E}"/>
              </a:ext>
            </a:extLst>
          </p:cNvPr>
          <p:cNvSpPr>
            <a:spLocks noGrp="1"/>
          </p:cNvSpPr>
          <p:nvPr>
            <p:ph type="dt" sz="half" idx="10"/>
          </p:nvPr>
        </p:nvSpPr>
        <p:spPr/>
        <p:txBody>
          <a:bodyPr/>
          <a:lstStyle/>
          <a:p>
            <a:fld id="{2A505CDD-365D-4553-8252-2098C9C39300}" type="datetime1">
              <a:rPr lang="fi-FI" noProof="0" smtClean="0"/>
              <a:t>16.8.2024</a:t>
            </a:fld>
            <a:endParaRPr lang="fi-FI" noProof="0"/>
          </a:p>
        </p:txBody>
      </p:sp>
      <p:sp>
        <p:nvSpPr>
          <p:cNvPr id="5" name="Footer Placeholder 4">
            <a:extLst>
              <a:ext uri="{FF2B5EF4-FFF2-40B4-BE49-F238E27FC236}">
                <a16:creationId xmlns:a16="http://schemas.microsoft.com/office/drawing/2014/main" id="{247193C2-3638-0637-9E42-4D47B9D9F3CA}"/>
              </a:ext>
            </a:extLst>
          </p:cNvPr>
          <p:cNvSpPr>
            <a:spLocks noGrp="1"/>
          </p:cNvSpPr>
          <p:nvPr>
            <p:ph type="ftr" sz="quarter" idx="11"/>
          </p:nvPr>
        </p:nvSpPr>
        <p:spPr/>
        <p:txBody>
          <a:bodyPr/>
          <a:lstStyle/>
          <a:p>
            <a:r>
              <a:rPr lang="en-US" noProof="0"/>
              <a:t>© Confederation of Finnish Construction Industries RT</a:t>
            </a:r>
            <a:endParaRPr lang="fi-FI" noProof="0"/>
          </a:p>
        </p:txBody>
      </p:sp>
      <p:sp>
        <p:nvSpPr>
          <p:cNvPr id="6" name="Slide Number Placeholder 5">
            <a:extLst>
              <a:ext uri="{FF2B5EF4-FFF2-40B4-BE49-F238E27FC236}">
                <a16:creationId xmlns:a16="http://schemas.microsoft.com/office/drawing/2014/main" id="{09FAE3C4-91D4-D1BC-C03D-1496593FA717}"/>
              </a:ext>
            </a:extLst>
          </p:cNvPr>
          <p:cNvSpPr>
            <a:spLocks noGrp="1"/>
          </p:cNvSpPr>
          <p:nvPr>
            <p:ph type="sldNum" sz="quarter" idx="12"/>
          </p:nvPr>
        </p:nvSpPr>
        <p:spPr/>
        <p:txBody>
          <a:bodyPr/>
          <a:lstStyle/>
          <a:p>
            <a:fld id="{DFD61EF7-2460-4EE9-A031-27FEBC4F9A95}" type="slidenum">
              <a:rPr lang="fi-FI" noProof="0" smtClean="0"/>
              <a:t>‹#›</a:t>
            </a:fld>
            <a:endParaRPr lang="fi-FI" noProof="0"/>
          </a:p>
        </p:txBody>
      </p:sp>
    </p:spTree>
    <p:extLst>
      <p:ext uri="{BB962C8B-B14F-4D97-AF65-F5344CB8AC3E}">
        <p14:creationId xmlns:p14="http://schemas.microsoft.com/office/powerpoint/2010/main" val="194445583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Otsikko ja sisältö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755CC-1185-51FC-E3B8-4147606A5030}"/>
              </a:ext>
            </a:extLst>
          </p:cNvPr>
          <p:cNvSpPr>
            <a:spLocks noGrp="1"/>
          </p:cNvSpPr>
          <p:nvPr>
            <p:ph type="title"/>
          </p:nvPr>
        </p:nvSpPr>
        <p:spPr>
          <a:xfrm>
            <a:off x="407988" y="333375"/>
            <a:ext cx="10008494" cy="1008063"/>
          </a:xfrm>
        </p:spPr>
        <p:txBody>
          <a:bodyPr/>
          <a:lstStyle/>
          <a:p>
            <a:r>
              <a:rPr lang="en-GB" noProof="0"/>
              <a:t>Click to edit Master title style</a:t>
            </a:r>
            <a:endParaRPr lang="fi-FI" noProof="0"/>
          </a:p>
        </p:txBody>
      </p:sp>
      <p:sp>
        <p:nvSpPr>
          <p:cNvPr id="3" name="Content Placeholder 2">
            <a:extLst>
              <a:ext uri="{FF2B5EF4-FFF2-40B4-BE49-F238E27FC236}">
                <a16:creationId xmlns:a16="http://schemas.microsoft.com/office/drawing/2014/main" id="{6CE6B893-6B04-6927-CE94-9A66F78D614E}"/>
              </a:ext>
            </a:extLst>
          </p:cNvPr>
          <p:cNvSpPr>
            <a:spLocks noGrp="1"/>
          </p:cNvSpPr>
          <p:nvPr>
            <p:ph idx="1"/>
          </p:nvPr>
        </p:nvSpPr>
        <p:spPr>
          <a:xfrm>
            <a:off x="407987" y="1628775"/>
            <a:ext cx="10008493" cy="4464050"/>
          </a:xfrm>
        </p:spPr>
        <p:txBody>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fi-FI" noProof="0"/>
          </a:p>
        </p:txBody>
      </p:sp>
      <p:sp>
        <p:nvSpPr>
          <p:cNvPr id="4" name="Date Placeholder 3">
            <a:extLst>
              <a:ext uri="{FF2B5EF4-FFF2-40B4-BE49-F238E27FC236}">
                <a16:creationId xmlns:a16="http://schemas.microsoft.com/office/drawing/2014/main" id="{DFD925BA-5B20-3CBA-B94B-28B753A84A3E}"/>
              </a:ext>
            </a:extLst>
          </p:cNvPr>
          <p:cNvSpPr>
            <a:spLocks noGrp="1"/>
          </p:cNvSpPr>
          <p:nvPr>
            <p:ph type="dt" sz="half" idx="10"/>
          </p:nvPr>
        </p:nvSpPr>
        <p:spPr/>
        <p:txBody>
          <a:bodyPr/>
          <a:lstStyle/>
          <a:p>
            <a:fld id="{919840C6-DF34-425E-961A-15C0004E561A}" type="datetime1">
              <a:rPr lang="fi-FI" noProof="0" smtClean="0"/>
              <a:t>16.8.2024</a:t>
            </a:fld>
            <a:endParaRPr lang="fi-FI" noProof="0"/>
          </a:p>
        </p:txBody>
      </p:sp>
      <p:sp>
        <p:nvSpPr>
          <p:cNvPr id="5" name="Footer Placeholder 4">
            <a:extLst>
              <a:ext uri="{FF2B5EF4-FFF2-40B4-BE49-F238E27FC236}">
                <a16:creationId xmlns:a16="http://schemas.microsoft.com/office/drawing/2014/main" id="{247193C2-3638-0637-9E42-4D47B9D9F3CA}"/>
              </a:ext>
            </a:extLst>
          </p:cNvPr>
          <p:cNvSpPr>
            <a:spLocks noGrp="1"/>
          </p:cNvSpPr>
          <p:nvPr>
            <p:ph type="ftr" sz="quarter" idx="11"/>
          </p:nvPr>
        </p:nvSpPr>
        <p:spPr/>
        <p:txBody>
          <a:bodyPr/>
          <a:lstStyle/>
          <a:p>
            <a:r>
              <a:rPr lang="en-US" noProof="0"/>
              <a:t>© Confederation of Finnish Construction Industries RT</a:t>
            </a:r>
            <a:endParaRPr lang="fi-FI" noProof="0"/>
          </a:p>
        </p:txBody>
      </p:sp>
      <p:sp>
        <p:nvSpPr>
          <p:cNvPr id="6" name="Slide Number Placeholder 5">
            <a:extLst>
              <a:ext uri="{FF2B5EF4-FFF2-40B4-BE49-F238E27FC236}">
                <a16:creationId xmlns:a16="http://schemas.microsoft.com/office/drawing/2014/main" id="{09FAE3C4-91D4-D1BC-C03D-1496593FA717}"/>
              </a:ext>
            </a:extLst>
          </p:cNvPr>
          <p:cNvSpPr>
            <a:spLocks noGrp="1"/>
          </p:cNvSpPr>
          <p:nvPr>
            <p:ph type="sldNum" sz="quarter" idx="12"/>
          </p:nvPr>
        </p:nvSpPr>
        <p:spPr/>
        <p:txBody>
          <a:bodyPr/>
          <a:lstStyle/>
          <a:p>
            <a:fld id="{DFD61EF7-2460-4EE9-A031-27FEBC4F9A95}" type="slidenum">
              <a:rPr lang="fi-FI" noProof="0" smtClean="0"/>
              <a:t>‹#›</a:t>
            </a:fld>
            <a:endParaRPr lang="fi-FI" noProof="0"/>
          </a:p>
        </p:txBody>
      </p:sp>
    </p:spTree>
    <p:extLst>
      <p:ext uri="{BB962C8B-B14F-4D97-AF65-F5344CB8AC3E}">
        <p14:creationId xmlns:p14="http://schemas.microsoft.com/office/powerpoint/2010/main" val="148199572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Otsikko ja sisältö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755CC-1185-51FC-E3B8-4147606A5030}"/>
              </a:ext>
            </a:extLst>
          </p:cNvPr>
          <p:cNvSpPr>
            <a:spLocks noGrp="1"/>
          </p:cNvSpPr>
          <p:nvPr>
            <p:ph type="title"/>
          </p:nvPr>
        </p:nvSpPr>
        <p:spPr/>
        <p:txBody>
          <a:bodyPr/>
          <a:lstStyle/>
          <a:p>
            <a:r>
              <a:rPr lang="en-GB" noProof="0"/>
              <a:t>Click to edit Master title style</a:t>
            </a:r>
            <a:endParaRPr lang="fi-FI" noProof="0"/>
          </a:p>
        </p:txBody>
      </p:sp>
      <p:sp>
        <p:nvSpPr>
          <p:cNvPr id="3" name="Content Placeholder 2">
            <a:extLst>
              <a:ext uri="{FF2B5EF4-FFF2-40B4-BE49-F238E27FC236}">
                <a16:creationId xmlns:a16="http://schemas.microsoft.com/office/drawing/2014/main" id="{6CE6B893-6B04-6927-CE94-9A66F78D614E}"/>
              </a:ext>
            </a:extLst>
          </p:cNvPr>
          <p:cNvSpPr>
            <a:spLocks noGrp="1"/>
          </p:cNvSpPr>
          <p:nvPr>
            <p:ph idx="1"/>
          </p:nvPr>
        </p:nvSpPr>
        <p:spPr/>
        <p:txBody>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fi-FI" noProof="0"/>
          </a:p>
        </p:txBody>
      </p:sp>
      <p:sp>
        <p:nvSpPr>
          <p:cNvPr id="4" name="Date Placeholder 3">
            <a:extLst>
              <a:ext uri="{FF2B5EF4-FFF2-40B4-BE49-F238E27FC236}">
                <a16:creationId xmlns:a16="http://schemas.microsoft.com/office/drawing/2014/main" id="{DFD925BA-5B20-3CBA-B94B-28B753A84A3E}"/>
              </a:ext>
            </a:extLst>
          </p:cNvPr>
          <p:cNvSpPr>
            <a:spLocks noGrp="1"/>
          </p:cNvSpPr>
          <p:nvPr>
            <p:ph type="dt" sz="half" idx="10"/>
          </p:nvPr>
        </p:nvSpPr>
        <p:spPr/>
        <p:txBody>
          <a:bodyPr/>
          <a:lstStyle/>
          <a:p>
            <a:fld id="{60DF93C1-96B7-43A4-88C3-A796BB2F869C}" type="datetime1">
              <a:rPr lang="fi-FI" noProof="0" smtClean="0"/>
              <a:t>16.8.2024</a:t>
            </a:fld>
            <a:endParaRPr lang="fi-FI" noProof="0"/>
          </a:p>
        </p:txBody>
      </p:sp>
      <p:sp>
        <p:nvSpPr>
          <p:cNvPr id="5" name="Footer Placeholder 4">
            <a:extLst>
              <a:ext uri="{FF2B5EF4-FFF2-40B4-BE49-F238E27FC236}">
                <a16:creationId xmlns:a16="http://schemas.microsoft.com/office/drawing/2014/main" id="{247193C2-3638-0637-9E42-4D47B9D9F3CA}"/>
              </a:ext>
            </a:extLst>
          </p:cNvPr>
          <p:cNvSpPr>
            <a:spLocks noGrp="1"/>
          </p:cNvSpPr>
          <p:nvPr>
            <p:ph type="ftr" sz="quarter" idx="11"/>
          </p:nvPr>
        </p:nvSpPr>
        <p:spPr/>
        <p:txBody>
          <a:bodyPr/>
          <a:lstStyle/>
          <a:p>
            <a:r>
              <a:rPr lang="fi-FI" noProof="0"/>
              <a:t>© Rakennusteollisuus RT</a:t>
            </a:r>
          </a:p>
        </p:txBody>
      </p:sp>
      <p:sp>
        <p:nvSpPr>
          <p:cNvPr id="6" name="Slide Number Placeholder 5">
            <a:extLst>
              <a:ext uri="{FF2B5EF4-FFF2-40B4-BE49-F238E27FC236}">
                <a16:creationId xmlns:a16="http://schemas.microsoft.com/office/drawing/2014/main" id="{09FAE3C4-91D4-D1BC-C03D-1496593FA717}"/>
              </a:ext>
            </a:extLst>
          </p:cNvPr>
          <p:cNvSpPr>
            <a:spLocks noGrp="1"/>
          </p:cNvSpPr>
          <p:nvPr>
            <p:ph type="sldNum" sz="quarter" idx="12"/>
          </p:nvPr>
        </p:nvSpPr>
        <p:spPr/>
        <p:txBody>
          <a:bodyPr/>
          <a:lstStyle/>
          <a:p>
            <a:fld id="{DFD61EF7-2460-4EE9-A031-27FEBC4F9A95}" type="slidenum">
              <a:rPr lang="fi-FI" noProof="0" smtClean="0"/>
              <a:t>‹#›</a:t>
            </a:fld>
            <a:endParaRPr lang="fi-FI" noProof="0"/>
          </a:p>
        </p:txBody>
      </p:sp>
    </p:spTree>
    <p:extLst>
      <p:ext uri="{BB962C8B-B14F-4D97-AF65-F5344CB8AC3E}">
        <p14:creationId xmlns:p14="http://schemas.microsoft.com/office/powerpoint/2010/main" val="194445583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Aloitusdia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89437-0A9F-6907-E834-ECE3DB625160}"/>
              </a:ext>
            </a:extLst>
          </p:cNvPr>
          <p:cNvSpPr>
            <a:spLocks noGrp="1"/>
          </p:cNvSpPr>
          <p:nvPr>
            <p:ph type="ctrTitle"/>
          </p:nvPr>
        </p:nvSpPr>
        <p:spPr>
          <a:xfrm>
            <a:off x="1200150" y="2060575"/>
            <a:ext cx="9791700" cy="2304529"/>
          </a:xfrm>
        </p:spPr>
        <p:txBody>
          <a:bodyPr anchor="t" anchorCtr="0"/>
          <a:lstStyle>
            <a:lvl1pPr algn="l">
              <a:defRPr sz="4800">
                <a:solidFill>
                  <a:schemeClr val="bg1"/>
                </a:solidFill>
              </a:defRPr>
            </a:lvl1pPr>
          </a:lstStyle>
          <a:p>
            <a:r>
              <a:rPr lang="en-US" noProof="0"/>
              <a:t>Click to edit Master title style</a:t>
            </a:r>
            <a:endParaRPr lang="fi-FI" noProof="0"/>
          </a:p>
        </p:txBody>
      </p:sp>
      <p:sp>
        <p:nvSpPr>
          <p:cNvPr id="3" name="Subtitle 2">
            <a:extLst>
              <a:ext uri="{FF2B5EF4-FFF2-40B4-BE49-F238E27FC236}">
                <a16:creationId xmlns:a16="http://schemas.microsoft.com/office/drawing/2014/main" id="{5BA9B7E5-3139-76AA-C2C3-60620F1D9B49}"/>
              </a:ext>
            </a:extLst>
          </p:cNvPr>
          <p:cNvSpPr>
            <a:spLocks noGrp="1"/>
          </p:cNvSpPr>
          <p:nvPr>
            <p:ph type="subTitle" idx="1"/>
          </p:nvPr>
        </p:nvSpPr>
        <p:spPr>
          <a:xfrm>
            <a:off x="1200150" y="4509120"/>
            <a:ext cx="9791700" cy="864096"/>
          </a:xfrm>
        </p:spPr>
        <p:txBody>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fi-FI" noProof="0"/>
          </a:p>
        </p:txBody>
      </p:sp>
      <p:sp>
        <p:nvSpPr>
          <p:cNvPr id="4" name="Date Placeholder 3">
            <a:extLst>
              <a:ext uri="{FF2B5EF4-FFF2-40B4-BE49-F238E27FC236}">
                <a16:creationId xmlns:a16="http://schemas.microsoft.com/office/drawing/2014/main" id="{B9898F4D-E89B-8263-EB37-8F8B305D4370}"/>
              </a:ext>
            </a:extLst>
          </p:cNvPr>
          <p:cNvSpPr>
            <a:spLocks noGrp="1"/>
          </p:cNvSpPr>
          <p:nvPr>
            <p:ph type="dt" sz="half" idx="10"/>
          </p:nvPr>
        </p:nvSpPr>
        <p:spPr/>
        <p:txBody>
          <a:bodyPr/>
          <a:lstStyle>
            <a:lvl1pPr>
              <a:defRPr>
                <a:noFill/>
              </a:defRPr>
            </a:lvl1pPr>
          </a:lstStyle>
          <a:p>
            <a:fld id="{DB0566A4-EAD3-4EC6-9545-657FEA62384F}" type="datetime1">
              <a:rPr lang="fi-FI" noProof="0" smtClean="0"/>
              <a:t>16.8.2024</a:t>
            </a:fld>
            <a:endParaRPr lang="fi-FI" noProof="0"/>
          </a:p>
        </p:txBody>
      </p:sp>
      <p:sp>
        <p:nvSpPr>
          <p:cNvPr id="5" name="Footer Placeholder 4">
            <a:extLst>
              <a:ext uri="{FF2B5EF4-FFF2-40B4-BE49-F238E27FC236}">
                <a16:creationId xmlns:a16="http://schemas.microsoft.com/office/drawing/2014/main" id="{AEAB5C31-D7B7-0A4A-9FF1-A8910751F711}"/>
              </a:ext>
            </a:extLst>
          </p:cNvPr>
          <p:cNvSpPr>
            <a:spLocks noGrp="1"/>
          </p:cNvSpPr>
          <p:nvPr>
            <p:ph type="ftr" sz="quarter" idx="11"/>
          </p:nvPr>
        </p:nvSpPr>
        <p:spPr/>
        <p:txBody>
          <a:bodyPr/>
          <a:lstStyle>
            <a:lvl1pPr>
              <a:defRPr>
                <a:noFill/>
              </a:defRPr>
            </a:lvl1pPr>
          </a:lstStyle>
          <a:p>
            <a:r>
              <a:rPr lang="fi-FI" noProof="0"/>
              <a:t>© Rakennusteollisuus RT</a:t>
            </a:r>
          </a:p>
        </p:txBody>
      </p:sp>
      <p:sp>
        <p:nvSpPr>
          <p:cNvPr id="6" name="Slide Number Placeholder 5">
            <a:extLst>
              <a:ext uri="{FF2B5EF4-FFF2-40B4-BE49-F238E27FC236}">
                <a16:creationId xmlns:a16="http://schemas.microsoft.com/office/drawing/2014/main" id="{92B9B765-A518-625F-2D82-59131FF13DC6}"/>
              </a:ext>
            </a:extLst>
          </p:cNvPr>
          <p:cNvSpPr>
            <a:spLocks noGrp="1"/>
          </p:cNvSpPr>
          <p:nvPr>
            <p:ph type="sldNum" sz="quarter" idx="12"/>
          </p:nvPr>
        </p:nvSpPr>
        <p:spPr/>
        <p:txBody>
          <a:bodyPr/>
          <a:lstStyle>
            <a:lvl1pPr>
              <a:defRPr>
                <a:noFill/>
              </a:defRPr>
            </a:lvl1pPr>
          </a:lstStyle>
          <a:p>
            <a:fld id="{DFD61EF7-2460-4EE9-A031-27FEBC4F9A95}" type="slidenum">
              <a:rPr lang="fi-FI" noProof="0" smtClean="0"/>
              <a:pPr/>
              <a:t>‹#›</a:t>
            </a:fld>
            <a:endParaRPr lang="fi-FI" noProof="0"/>
          </a:p>
        </p:txBody>
      </p:sp>
      <p:sp>
        <p:nvSpPr>
          <p:cNvPr id="11" name="Text Placeholder 10">
            <a:extLst>
              <a:ext uri="{FF2B5EF4-FFF2-40B4-BE49-F238E27FC236}">
                <a16:creationId xmlns:a16="http://schemas.microsoft.com/office/drawing/2014/main" id="{897DE48D-705B-612C-7DFA-B303012D79EC}"/>
              </a:ext>
            </a:extLst>
          </p:cNvPr>
          <p:cNvSpPr>
            <a:spLocks noGrp="1"/>
          </p:cNvSpPr>
          <p:nvPr>
            <p:ph type="body" sz="quarter" idx="13"/>
          </p:nvPr>
        </p:nvSpPr>
        <p:spPr>
          <a:xfrm>
            <a:off x="1198587" y="5517232"/>
            <a:ext cx="9793263" cy="288032"/>
          </a:xfrm>
        </p:spPr>
        <p:txBody>
          <a:bodyPr/>
          <a:lstStyle>
            <a:lvl1pPr marL="0" indent="0">
              <a:spcBef>
                <a:spcPts val="0"/>
              </a:spcBef>
              <a:buFontTx/>
              <a:buNone/>
              <a:defRPr sz="1600">
                <a:solidFill>
                  <a:schemeClr val="bg1"/>
                </a:solidFill>
              </a:defRPr>
            </a:lvl1pPr>
            <a:lvl2pPr marL="0" indent="0">
              <a:spcBef>
                <a:spcPts val="0"/>
              </a:spcBef>
              <a:buFontTx/>
              <a:buNone/>
              <a:defRPr sz="1600"/>
            </a:lvl2pPr>
            <a:lvl3pPr marL="0" indent="0">
              <a:spcBef>
                <a:spcPts val="0"/>
              </a:spcBef>
              <a:buFontTx/>
              <a:buNone/>
              <a:defRPr sz="1600"/>
            </a:lvl3pPr>
            <a:lvl4pPr marL="0" indent="0">
              <a:spcBef>
                <a:spcPts val="0"/>
              </a:spcBef>
              <a:buFontTx/>
              <a:buNone/>
              <a:defRPr sz="1600"/>
            </a:lvl4pPr>
            <a:lvl5pPr marL="0" indent="0">
              <a:spcBef>
                <a:spcPts val="0"/>
              </a:spcBef>
              <a:buFontTx/>
              <a:buNone/>
              <a:defRPr sz="1600"/>
            </a:lvl5pPr>
            <a:lvl6pPr marL="0" indent="0">
              <a:spcBef>
                <a:spcPts val="0"/>
              </a:spcBef>
              <a:buFontTx/>
              <a:buNone/>
              <a:defRPr sz="1600"/>
            </a:lvl6pPr>
            <a:lvl7pPr marL="0" indent="0">
              <a:spcBef>
                <a:spcPts val="0"/>
              </a:spcBef>
              <a:buFontTx/>
              <a:buNone/>
              <a:defRPr sz="1600"/>
            </a:lvl7pPr>
            <a:lvl8pPr marL="0" indent="0">
              <a:spcBef>
                <a:spcPts val="0"/>
              </a:spcBef>
              <a:buFontTx/>
              <a:buNone/>
              <a:defRPr sz="1600"/>
            </a:lvl8pPr>
            <a:lvl9pPr marL="0" indent="0">
              <a:spcBef>
                <a:spcPts val="0"/>
              </a:spcBef>
              <a:buFontTx/>
              <a:buNone/>
              <a:defRPr sz="1600"/>
            </a:lvl9pPr>
          </a:lstStyle>
          <a:p>
            <a:pPr lvl="0"/>
            <a:r>
              <a:rPr lang="en-US" noProof="0"/>
              <a:t>Click to edit Master text styles</a:t>
            </a:r>
          </a:p>
        </p:txBody>
      </p:sp>
      <p:sp>
        <p:nvSpPr>
          <p:cNvPr id="12" name="Text Placeholder 10">
            <a:extLst>
              <a:ext uri="{FF2B5EF4-FFF2-40B4-BE49-F238E27FC236}">
                <a16:creationId xmlns:a16="http://schemas.microsoft.com/office/drawing/2014/main" id="{CF5A17A4-EA2D-AFFF-38DF-9699B925DCD5}"/>
              </a:ext>
            </a:extLst>
          </p:cNvPr>
          <p:cNvSpPr>
            <a:spLocks noGrp="1"/>
          </p:cNvSpPr>
          <p:nvPr>
            <p:ph type="body" sz="quarter" idx="14"/>
          </p:nvPr>
        </p:nvSpPr>
        <p:spPr>
          <a:xfrm>
            <a:off x="1198587" y="5805264"/>
            <a:ext cx="9793263" cy="288032"/>
          </a:xfrm>
        </p:spPr>
        <p:txBody>
          <a:bodyPr/>
          <a:lstStyle>
            <a:lvl1pPr marL="0" indent="0">
              <a:spcBef>
                <a:spcPts val="0"/>
              </a:spcBef>
              <a:buFontTx/>
              <a:buNone/>
              <a:defRPr sz="1600">
                <a:solidFill>
                  <a:schemeClr val="bg1"/>
                </a:solidFill>
              </a:defRPr>
            </a:lvl1pPr>
            <a:lvl2pPr marL="0" indent="0">
              <a:spcBef>
                <a:spcPts val="0"/>
              </a:spcBef>
              <a:buFontTx/>
              <a:buNone/>
              <a:defRPr sz="1600"/>
            </a:lvl2pPr>
            <a:lvl3pPr marL="0" indent="0">
              <a:spcBef>
                <a:spcPts val="0"/>
              </a:spcBef>
              <a:buFontTx/>
              <a:buNone/>
              <a:defRPr sz="1600"/>
            </a:lvl3pPr>
            <a:lvl4pPr marL="0" indent="0">
              <a:spcBef>
                <a:spcPts val="0"/>
              </a:spcBef>
              <a:buFontTx/>
              <a:buNone/>
              <a:defRPr sz="1600"/>
            </a:lvl4pPr>
            <a:lvl5pPr marL="0" indent="0">
              <a:spcBef>
                <a:spcPts val="0"/>
              </a:spcBef>
              <a:buFontTx/>
              <a:buNone/>
              <a:defRPr sz="1600"/>
            </a:lvl5pPr>
            <a:lvl6pPr marL="0" indent="0">
              <a:spcBef>
                <a:spcPts val="0"/>
              </a:spcBef>
              <a:buFontTx/>
              <a:buNone/>
              <a:defRPr sz="1600"/>
            </a:lvl6pPr>
            <a:lvl7pPr marL="0" indent="0">
              <a:spcBef>
                <a:spcPts val="0"/>
              </a:spcBef>
              <a:buFontTx/>
              <a:buNone/>
              <a:defRPr sz="1600"/>
            </a:lvl7pPr>
            <a:lvl8pPr marL="0" indent="0">
              <a:spcBef>
                <a:spcPts val="0"/>
              </a:spcBef>
              <a:buFontTx/>
              <a:buNone/>
              <a:defRPr sz="1600"/>
            </a:lvl8pPr>
            <a:lvl9pPr marL="0" indent="0">
              <a:spcBef>
                <a:spcPts val="0"/>
              </a:spcBef>
              <a:buFontTx/>
              <a:buNone/>
              <a:defRPr sz="1600"/>
            </a:lvl9pPr>
          </a:lstStyle>
          <a:p>
            <a:pPr lvl="0"/>
            <a:r>
              <a:rPr lang="en-US" noProof="0"/>
              <a:t>Click to edit Master text styles</a:t>
            </a:r>
          </a:p>
        </p:txBody>
      </p:sp>
      <p:pic>
        <p:nvPicPr>
          <p:cNvPr id="19" name="Picture 18">
            <a:extLst>
              <a:ext uri="{FF2B5EF4-FFF2-40B4-BE49-F238E27FC236}">
                <a16:creationId xmlns:a16="http://schemas.microsoft.com/office/drawing/2014/main" id="{423A6F8C-416B-FCC2-D29E-499673B906F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6637" y="31425"/>
            <a:ext cx="2389896" cy="1107899"/>
          </a:xfrm>
          <a:prstGeom prst="rect">
            <a:avLst/>
          </a:prstGeom>
        </p:spPr>
      </p:pic>
    </p:spTree>
    <p:extLst>
      <p:ext uri="{BB962C8B-B14F-4D97-AF65-F5344CB8AC3E}">
        <p14:creationId xmlns:p14="http://schemas.microsoft.com/office/powerpoint/2010/main" val="17212454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56">
          <p15:clr>
            <a:srgbClr val="FBAE40"/>
          </p15:clr>
        </p15:guide>
        <p15:guide id="4" pos="6924">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Vain otsikko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2A682-F7DD-1E81-4AED-221522F4553B}"/>
              </a:ext>
            </a:extLst>
          </p:cNvPr>
          <p:cNvSpPr>
            <a:spLocks noGrp="1"/>
          </p:cNvSpPr>
          <p:nvPr>
            <p:ph type="title"/>
          </p:nvPr>
        </p:nvSpPr>
        <p:spPr/>
        <p:txBody>
          <a:bodyPr/>
          <a:lstStyle>
            <a:lvl1pPr>
              <a:defRPr sz="3000"/>
            </a:lvl1pPr>
          </a:lstStyle>
          <a:p>
            <a:r>
              <a:rPr lang="fi-FI" noProof="0" dirty="0"/>
              <a:t>Muokkaa </a:t>
            </a:r>
            <a:r>
              <a:rPr lang="fi-FI" noProof="0" dirty="0" err="1"/>
              <a:t>ots</a:t>
            </a:r>
            <a:r>
              <a:rPr lang="fi-FI" noProof="0" dirty="0"/>
              <a:t>. </a:t>
            </a:r>
            <a:r>
              <a:rPr lang="fi-FI" noProof="0" dirty="0" err="1"/>
              <a:t>perustyyl</a:t>
            </a:r>
            <a:r>
              <a:rPr lang="fi-FI" noProof="0" dirty="0"/>
              <a:t>. </a:t>
            </a:r>
            <a:r>
              <a:rPr lang="fi-FI" noProof="0" dirty="0" err="1"/>
              <a:t>napsautt</a:t>
            </a:r>
            <a:r>
              <a:rPr lang="fi-FI" noProof="0" dirty="0"/>
              <a:t>.</a:t>
            </a:r>
          </a:p>
        </p:txBody>
      </p:sp>
      <p:sp>
        <p:nvSpPr>
          <p:cNvPr id="3" name="Date Placeholder 2">
            <a:extLst>
              <a:ext uri="{FF2B5EF4-FFF2-40B4-BE49-F238E27FC236}">
                <a16:creationId xmlns:a16="http://schemas.microsoft.com/office/drawing/2014/main" id="{8A5E549D-7DD7-D2EF-0EA6-2A1DA6A9086A}"/>
              </a:ext>
            </a:extLst>
          </p:cNvPr>
          <p:cNvSpPr>
            <a:spLocks noGrp="1"/>
          </p:cNvSpPr>
          <p:nvPr>
            <p:ph type="dt" sz="half" idx="10"/>
          </p:nvPr>
        </p:nvSpPr>
        <p:spPr/>
        <p:txBody>
          <a:bodyPr/>
          <a:lstStyle>
            <a:lvl1pPr>
              <a:defRPr sz="900">
                <a:latin typeface="+mn-lt"/>
              </a:defRPr>
            </a:lvl1pPr>
          </a:lstStyle>
          <a:p>
            <a:fld id="{16B99026-0900-4035-9C57-6ED5EABD0571}" type="datetime1">
              <a:rPr lang="fi-FI" smtClean="0"/>
              <a:pPr/>
              <a:t>16.8.2024</a:t>
            </a:fld>
            <a:endParaRPr lang="fi-FI"/>
          </a:p>
        </p:txBody>
      </p:sp>
      <p:sp>
        <p:nvSpPr>
          <p:cNvPr id="4" name="Footer Placeholder 3">
            <a:extLst>
              <a:ext uri="{FF2B5EF4-FFF2-40B4-BE49-F238E27FC236}">
                <a16:creationId xmlns:a16="http://schemas.microsoft.com/office/drawing/2014/main" id="{4FBFB582-D5BC-AD1E-1505-83B6D08046A1}"/>
              </a:ext>
            </a:extLst>
          </p:cNvPr>
          <p:cNvSpPr>
            <a:spLocks noGrp="1"/>
          </p:cNvSpPr>
          <p:nvPr>
            <p:ph type="ftr" sz="quarter" idx="11"/>
          </p:nvPr>
        </p:nvSpPr>
        <p:spPr/>
        <p:txBody>
          <a:bodyPr/>
          <a:lstStyle>
            <a:lvl1pPr>
              <a:defRPr sz="900">
                <a:latin typeface="+mn-lt"/>
              </a:defRPr>
            </a:lvl1pPr>
          </a:lstStyle>
          <a:p>
            <a:r>
              <a:rPr lang="en-US"/>
              <a:t>© Confederation of Finnish Construction Industries RT</a:t>
            </a:r>
            <a:endParaRPr lang="fi-FI" dirty="0"/>
          </a:p>
        </p:txBody>
      </p:sp>
      <p:sp>
        <p:nvSpPr>
          <p:cNvPr id="5" name="Slide Number Placeholder 4">
            <a:extLst>
              <a:ext uri="{FF2B5EF4-FFF2-40B4-BE49-F238E27FC236}">
                <a16:creationId xmlns:a16="http://schemas.microsoft.com/office/drawing/2014/main" id="{E127422B-941A-877D-60C4-0B2A653E6B49}"/>
              </a:ext>
            </a:extLst>
          </p:cNvPr>
          <p:cNvSpPr>
            <a:spLocks noGrp="1"/>
          </p:cNvSpPr>
          <p:nvPr>
            <p:ph type="sldNum" sz="quarter" idx="12"/>
          </p:nvPr>
        </p:nvSpPr>
        <p:spPr/>
        <p:txBody>
          <a:bodyPr/>
          <a:lstStyle>
            <a:lvl1pPr>
              <a:defRPr sz="900">
                <a:latin typeface="+mn-lt"/>
              </a:defRPr>
            </a:lvl1pPr>
          </a:lstStyle>
          <a:p>
            <a:fld id="{DFD61EF7-2460-4EE9-A031-27FEBC4F9A95}" type="slidenum">
              <a:rPr lang="fi-FI" smtClean="0"/>
              <a:pPr/>
              <a:t>‹#›</a:t>
            </a:fld>
            <a:endParaRPr lang="fi-FI"/>
          </a:p>
        </p:txBody>
      </p:sp>
    </p:spTree>
    <p:extLst>
      <p:ext uri="{BB962C8B-B14F-4D97-AF65-F5344CB8AC3E}">
        <p14:creationId xmlns:p14="http://schemas.microsoft.com/office/powerpoint/2010/main" val="33953692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Aloitusdia Valkoine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89437-0A9F-6907-E834-ECE3DB625160}"/>
              </a:ext>
            </a:extLst>
          </p:cNvPr>
          <p:cNvSpPr>
            <a:spLocks noGrp="1"/>
          </p:cNvSpPr>
          <p:nvPr>
            <p:ph type="ctrTitle"/>
          </p:nvPr>
        </p:nvSpPr>
        <p:spPr>
          <a:xfrm>
            <a:off x="1200150" y="2060575"/>
            <a:ext cx="9791700" cy="2304529"/>
          </a:xfrm>
        </p:spPr>
        <p:txBody>
          <a:bodyPr anchor="t" anchorCtr="0"/>
          <a:lstStyle>
            <a:lvl1pPr algn="l">
              <a:defRPr sz="4800">
                <a:solidFill>
                  <a:schemeClr val="accent1"/>
                </a:solidFill>
              </a:defRPr>
            </a:lvl1pPr>
          </a:lstStyle>
          <a:p>
            <a:r>
              <a:rPr lang="fi-FI" noProof="0"/>
              <a:t>Muokkaa ots. perustyyl. napsautt.</a:t>
            </a:r>
          </a:p>
        </p:txBody>
      </p:sp>
      <p:sp>
        <p:nvSpPr>
          <p:cNvPr id="3" name="Subtitle 2">
            <a:extLst>
              <a:ext uri="{FF2B5EF4-FFF2-40B4-BE49-F238E27FC236}">
                <a16:creationId xmlns:a16="http://schemas.microsoft.com/office/drawing/2014/main" id="{5BA9B7E5-3139-76AA-C2C3-60620F1D9B49}"/>
              </a:ext>
            </a:extLst>
          </p:cNvPr>
          <p:cNvSpPr>
            <a:spLocks noGrp="1"/>
          </p:cNvSpPr>
          <p:nvPr>
            <p:ph type="subTitle" idx="1"/>
          </p:nvPr>
        </p:nvSpPr>
        <p:spPr>
          <a:xfrm>
            <a:off x="1200150" y="4509120"/>
            <a:ext cx="9791700" cy="864096"/>
          </a:xfrm>
        </p:spPr>
        <p:txBody>
          <a:bodyPr/>
          <a:lstStyle>
            <a:lvl1pPr marL="0" indent="0" algn="l">
              <a:buNone/>
              <a:defRPr sz="28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sp>
        <p:nvSpPr>
          <p:cNvPr id="4" name="Date Placeholder 3">
            <a:extLst>
              <a:ext uri="{FF2B5EF4-FFF2-40B4-BE49-F238E27FC236}">
                <a16:creationId xmlns:a16="http://schemas.microsoft.com/office/drawing/2014/main" id="{B9898F4D-E89B-8263-EB37-8F8B305D4370}"/>
              </a:ext>
            </a:extLst>
          </p:cNvPr>
          <p:cNvSpPr>
            <a:spLocks noGrp="1"/>
          </p:cNvSpPr>
          <p:nvPr>
            <p:ph type="dt" sz="half" idx="10"/>
          </p:nvPr>
        </p:nvSpPr>
        <p:spPr/>
        <p:txBody>
          <a:bodyPr/>
          <a:lstStyle>
            <a:lvl1pPr>
              <a:defRPr>
                <a:noFill/>
              </a:defRPr>
            </a:lvl1pPr>
          </a:lstStyle>
          <a:p>
            <a:fld id="{B02AD311-58E1-40D9-BB37-CC100B437A42}" type="datetime1">
              <a:rPr lang="fi-FI" noProof="0" smtClean="0"/>
              <a:t>16.8.2024</a:t>
            </a:fld>
            <a:endParaRPr lang="fi-FI" noProof="0"/>
          </a:p>
        </p:txBody>
      </p:sp>
      <p:sp>
        <p:nvSpPr>
          <p:cNvPr id="5" name="Footer Placeholder 4">
            <a:extLst>
              <a:ext uri="{FF2B5EF4-FFF2-40B4-BE49-F238E27FC236}">
                <a16:creationId xmlns:a16="http://schemas.microsoft.com/office/drawing/2014/main" id="{AEAB5C31-D7B7-0A4A-9FF1-A8910751F711}"/>
              </a:ext>
            </a:extLst>
          </p:cNvPr>
          <p:cNvSpPr>
            <a:spLocks noGrp="1"/>
          </p:cNvSpPr>
          <p:nvPr>
            <p:ph type="ftr" sz="quarter" idx="11"/>
          </p:nvPr>
        </p:nvSpPr>
        <p:spPr/>
        <p:txBody>
          <a:bodyPr/>
          <a:lstStyle>
            <a:lvl1pPr>
              <a:defRPr>
                <a:noFill/>
              </a:defRPr>
            </a:lvl1pPr>
          </a:lstStyle>
          <a:p>
            <a:r>
              <a:rPr lang="en-US" noProof="0"/>
              <a:t>© Confederation of Finnish Construction Industries RT</a:t>
            </a:r>
            <a:endParaRPr lang="fi-FI" noProof="0"/>
          </a:p>
        </p:txBody>
      </p:sp>
      <p:sp>
        <p:nvSpPr>
          <p:cNvPr id="6" name="Slide Number Placeholder 5">
            <a:extLst>
              <a:ext uri="{FF2B5EF4-FFF2-40B4-BE49-F238E27FC236}">
                <a16:creationId xmlns:a16="http://schemas.microsoft.com/office/drawing/2014/main" id="{92B9B765-A518-625F-2D82-59131FF13DC6}"/>
              </a:ext>
            </a:extLst>
          </p:cNvPr>
          <p:cNvSpPr>
            <a:spLocks noGrp="1"/>
          </p:cNvSpPr>
          <p:nvPr>
            <p:ph type="sldNum" sz="quarter" idx="12"/>
          </p:nvPr>
        </p:nvSpPr>
        <p:spPr/>
        <p:txBody>
          <a:bodyPr/>
          <a:lstStyle>
            <a:lvl1pPr>
              <a:defRPr>
                <a:noFill/>
              </a:defRPr>
            </a:lvl1pPr>
          </a:lstStyle>
          <a:p>
            <a:fld id="{DFD61EF7-2460-4EE9-A031-27FEBC4F9A95}" type="slidenum">
              <a:rPr lang="fi-FI" noProof="0" smtClean="0"/>
              <a:pPr/>
              <a:t>‹#›</a:t>
            </a:fld>
            <a:endParaRPr lang="fi-FI" noProof="0"/>
          </a:p>
        </p:txBody>
      </p:sp>
      <p:sp>
        <p:nvSpPr>
          <p:cNvPr id="7" name="Freeform 5">
            <a:extLst>
              <a:ext uri="{FF2B5EF4-FFF2-40B4-BE49-F238E27FC236}">
                <a16:creationId xmlns:a16="http://schemas.microsoft.com/office/drawing/2014/main" id="{5CD5646D-347F-0693-85B7-82EEFAEE1F74}"/>
              </a:ext>
            </a:extLst>
          </p:cNvPr>
          <p:cNvSpPr>
            <a:spLocks noChangeAspect="1" noEditPoints="1"/>
          </p:cNvSpPr>
          <p:nvPr userDrawn="1"/>
        </p:nvSpPr>
        <p:spPr bwMode="auto">
          <a:xfrm>
            <a:off x="407368" y="333375"/>
            <a:ext cx="2325003" cy="504000"/>
          </a:xfrm>
          <a:custGeom>
            <a:avLst/>
            <a:gdLst>
              <a:gd name="T0" fmla="*/ 11 w 4507"/>
              <a:gd name="T1" fmla="*/ 18 h 1954"/>
              <a:gd name="T2" fmla="*/ 659 w 4507"/>
              <a:gd name="T3" fmla="*/ 297 h 1954"/>
              <a:gd name="T4" fmla="*/ 666 w 4507"/>
              <a:gd name="T5" fmla="*/ 916 h 1954"/>
              <a:gd name="T6" fmla="*/ 347 w 4507"/>
              <a:gd name="T7" fmla="*/ 880 h 1954"/>
              <a:gd name="T8" fmla="*/ 471 w 4507"/>
              <a:gd name="T9" fmla="*/ 675 h 1954"/>
              <a:gd name="T10" fmla="*/ 375 w 4507"/>
              <a:gd name="T11" fmla="*/ 401 h 1954"/>
              <a:gd name="T12" fmla="*/ 1722 w 4507"/>
              <a:gd name="T13" fmla="*/ 26 h 1954"/>
              <a:gd name="T14" fmla="*/ 1804 w 4507"/>
              <a:gd name="T15" fmla="*/ 309 h 1954"/>
              <a:gd name="T16" fmla="*/ 1741 w 4507"/>
              <a:gd name="T17" fmla="*/ 269 h 1954"/>
              <a:gd name="T18" fmla="*/ 1854 w 4507"/>
              <a:gd name="T19" fmla="*/ 788 h 1954"/>
              <a:gd name="T20" fmla="*/ 2410 w 4507"/>
              <a:gd name="T21" fmla="*/ 18 h 1954"/>
              <a:gd name="T22" fmla="*/ 3053 w 4507"/>
              <a:gd name="T23" fmla="*/ 553 h 1954"/>
              <a:gd name="T24" fmla="*/ 3419 w 4507"/>
              <a:gd name="T25" fmla="*/ 539 h 1954"/>
              <a:gd name="T26" fmla="*/ 3595 w 4507"/>
              <a:gd name="T27" fmla="*/ 659 h 1954"/>
              <a:gd name="T28" fmla="*/ 3699 w 4507"/>
              <a:gd name="T29" fmla="*/ 697 h 1954"/>
              <a:gd name="T30" fmla="*/ 3842 w 4507"/>
              <a:gd name="T31" fmla="*/ 595 h 1954"/>
              <a:gd name="T32" fmla="*/ 3700 w 4507"/>
              <a:gd name="T33" fmla="*/ 806 h 1954"/>
              <a:gd name="T34" fmla="*/ 3943 w 4507"/>
              <a:gd name="T35" fmla="*/ 725 h 1954"/>
              <a:gd name="T36" fmla="*/ 4018 w 4507"/>
              <a:gd name="T37" fmla="*/ 689 h 1954"/>
              <a:gd name="T38" fmla="*/ 4124 w 4507"/>
              <a:gd name="T39" fmla="*/ 581 h 1954"/>
              <a:gd name="T40" fmla="*/ 3931 w 4507"/>
              <a:gd name="T41" fmla="*/ 269 h 1954"/>
              <a:gd name="T42" fmla="*/ 4017 w 4507"/>
              <a:gd name="T43" fmla="*/ 6 h 1954"/>
              <a:gd name="T44" fmla="*/ 4117 w 4507"/>
              <a:gd name="T45" fmla="*/ 228 h 1954"/>
              <a:gd name="T46" fmla="*/ 4005 w 4507"/>
              <a:gd name="T47" fmla="*/ 134 h 1954"/>
              <a:gd name="T48" fmla="*/ 4123 w 4507"/>
              <a:gd name="T49" fmla="*/ 383 h 1954"/>
              <a:gd name="T50" fmla="*/ 4174 w 4507"/>
              <a:gd name="T51" fmla="*/ 697 h 1954"/>
              <a:gd name="T52" fmla="*/ 1767 w 4507"/>
              <a:gd name="T53" fmla="*/ 1273 h 1954"/>
              <a:gd name="T54" fmla="*/ 2197 w 4507"/>
              <a:gd name="T55" fmla="*/ 1926 h 1954"/>
              <a:gd name="T56" fmla="*/ 2114 w 4507"/>
              <a:gd name="T57" fmla="*/ 1551 h 1954"/>
              <a:gd name="T58" fmla="*/ 2226 w 4507"/>
              <a:gd name="T59" fmla="*/ 1156 h 1954"/>
              <a:gd name="T60" fmla="*/ 2385 w 4507"/>
              <a:gd name="T61" fmla="*/ 1313 h 1954"/>
              <a:gd name="T62" fmla="*/ 2373 w 4507"/>
              <a:gd name="T63" fmla="*/ 1834 h 1954"/>
              <a:gd name="T64" fmla="*/ 2227 w 4507"/>
              <a:gd name="T65" fmla="*/ 1271 h 1954"/>
              <a:gd name="T66" fmla="*/ 2192 w 4507"/>
              <a:gd name="T67" fmla="*/ 1738 h 1954"/>
              <a:gd name="T68" fmla="*/ 2323 w 4507"/>
              <a:gd name="T69" fmla="*/ 1760 h 1954"/>
              <a:gd name="T70" fmla="*/ 2273 w 4507"/>
              <a:gd name="T71" fmla="*/ 1259 h 1954"/>
              <a:gd name="T72" fmla="*/ 3321 w 4507"/>
              <a:gd name="T73" fmla="*/ 1954 h 1954"/>
              <a:gd name="T74" fmla="*/ 3265 w 4507"/>
              <a:gd name="T75" fmla="*/ 1693 h 1954"/>
              <a:gd name="T76" fmla="*/ 3380 w 4507"/>
              <a:gd name="T77" fmla="*/ 1832 h 1954"/>
              <a:gd name="T78" fmla="*/ 3369 w 4507"/>
              <a:gd name="T79" fmla="*/ 1625 h 1954"/>
              <a:gd name="T80" fmla="*/ 3218 w 4507"/>
              <a:gd name="T81" fmla="*/ 1279 h 1954"/>
              <a:gd name="T82" fmla="*/ 3426 w 4507"/>
              <a:gd name="T83" fmla="*/ 1198 h 1954"/>
              <a:gd name="T84" fmla="*/ 3370 w 4507"/>
              <a:gd name="T85" fmla="*/ 1265 h 1954"/>
              <a:gd name="T86" fmla="*/ 3279 w 4507"/>
              <a:gd name="T87" fmla="*/ 1379 h 1954"/>
              <a:gd name="T88" fmla="*/ 3471 w 4507"/>
              <a:gd name="T89" fmla="*/ 1675 h 1954"/>
              <a:gd name="T90" fmla="*/ 3381 w 4507"/>
              <a:gd name="T91" fmla="*/ 1946 h 1954"/>
              <a:gd name="T92" fmla="*/ 3620 w 4507"/>
              <a:gd name="T93" fmla="*/ 1772 h 1954"/>
              <a:gd name="T94" fmla="*/ 3736 w 4507"/>
              <a:gd name="T95" fmla="*/ 1772 h 1954"/>
              <a:gd name="T96" fmla="*/ 3756 w 4507"/>
              <a:gd name="T97" fmla="*/ 1914 h 1954"/>
              <a:gd name="T98" fmla="*/ 3915 w 4507"/>
              <a:gd name="T99" fmla="*/ 1828 h 1954"/>
              <a:gd name="T100" fmla="*/ 4005 w 4507"/>
              <a:gd name="T101" fmla="*/ 1838 h 1954"/>
              <a:gd name="T102" fmla="*/ 4160 w 4507"/>
              <a:gd name="T103" fmla="*/ 1697 h 1954"/>
              <a:gd name="T104" fmla="*/ 4039 w 4507"/>
              <a:gd name="T105" fmla="*/ 1954 h 1954"/>
              <a:gd name="T106" fmla="*/ 4268 w 4507"/>
              <a:gd name="T107" fmla="*/ 1888 h 1954"/>
              <a:gd name="T108" fmla="*/ 4324 w 4507"/>
              <a:gd name="T109" fmla="*/ 1824 h 1954"/>
              <a:gd name="T110" fmla="*/ 4442 w 4507"/>
              <a:gd name="T111" fmla="*/ 1752 h 1954"/>
              <a:gd name="T112" fmla="*/ 4255 w 4507"/>
              <a:gd name="T113" fmla="*/ 1447 h 1954"/>
              <a:gd name="T114" fmla="*/ 4311 w 4507"/>
              <a:gd name="T115" fmla="*/ 1166 h 1954"/>
              <a:gd name="T116" fmla="*/ 4497 w 4507"/>
              <a:gd name="T117" fmla="*/ 1331 h 1954"/>
              <a:gd name="T118" fmla="*/ 4336 w 4507"/>
              <a:gd name="T119" fmla="*/ 1267 h 1954"/>
              <a:gd name="T120" fmla="*/ 4359 w 4507"/>
              <a:gd name="T121" fmla="*/ 1457 h 1954"/>
              <a:gd name="T122" fmla="*/ 4499 w 4507"/>
              <a:gd name="T123" fmla="*/ 1814 h 1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507" h="1954">
                <a:moveTo>
                  <a:pt x="4307" y="327"/>
                </a:moveTo>
                <a:lnTo>
                  <a:pt x="4377" y="327"/>
                </a:lnTo>
                <a:lnTo>
                  <a:pt x="4377" y="463"/>
                </a:lnTo>
                <a:lnTo>
                  <a:pt x="4307" y="463"/>
                </a:lnTo>
                <a:lnTo>
                  <a:pt x="4307" y="327"/>
                </a:lnTo>
                <a:close/>
                <a:moveTo>
                  <a:pt x="1248" y="18"/>
                </a:moveTo>
                <a:lnTo>
                  <a:pt x="1248" y="473"/>
                </a:lnTo>
                <a:lnTo>
                  <a:pt x="1051" y="473"/>
                </a:lnTo>
                <a:lnTo>
                  <a:pt x="1051" y="1936"/>
                </a:lnTo>
                <a:lnTo>
                  <a:pt x="821" y="1936"/>
                </a:lnTo>
                <a:lnTo>
                  <a:pt x="821" y="473"/>
                </a:lnTo>
                <a:lnTo>
                  <a:pt x="655" y="18"/>
                </a:lnTo>
                <a:lnTo>
                  <a:pt x="1248" y="18"/>
                </a:lnTo>
                <a:close/>
                <a:moveTo>
                  <a:pt x="0" y="1481"/>
                </a:moveTo>
                <a:lnTo>
                  <a:pt x="230" y="1481"/>
                </a:lnTo>
                <a:lnTo>
                  <a:pt x="230" y="1936"/>
                </a:lnTo>
                <a:lnTo>
                  <a:pt x="0" y="1936"/>
                </a:lnTo>
                <a:lnTo>
                  <a:pt x="0" y="1481"/>
                </a:lnTo>
                <a:close/>
                <a:moveTo>
                  <a:pt x="487" y="1186"/>
                </a:moveTo>
                <a:lnTo>
                  <a:pt x="752" y="1936"/>
                </a:lnTo>
                <a:lnTo>
                  <a:pt x="495" y="1936"/>
                </a:lnTo>
                <a:lnTo>
                  <a:pt x="11" y="559"/>
                </a:lnTo>
                <a:lnTo>
                  <a:pt x="11" y="18"/>
                </a:lnTo>
                <a:lnTo>
                  <a:pt x="309" y="18"/>
                </a:lnTo>
                <a:lnTo>
                  <a:pt x="335" y="18"/>
                </a:lnTo>
                <a:lnTo>
                  <a:pt x="359" y="20"/>
                </a:lnTo>
                <a:lnTo>
                  <a:pt x="382" y="24"/>
                </a:lnTo>
                <a:lnTo>
                  <a:pt x="404" y="30"/>
                </a:lnTo>
                <a:lnTo>
                  <a:pt x="426" y="36"/>
                </a:lnTo>
                <a:lnTo>
                  <a:pt x="447" y="44"/>
                </a:lnTo>
                <a:lnTo>
                  <a:pt x="467" y="52"/>
                </a:lnTo>
                <a:lnTo>
                  <a:pt x="476" y="58"/>
                </a:lnTo>
                <a:lnTo>
                  <a:pt x="486" y="62"/>
                </a:lnTo>
                <a:lnTo>
                  <a:pt x="504" y="74"/>
                </a:lnTo>
                <a:lnTo>
                  <a:pt x="521" y="88"/>
                </a:lnTo>
                <a:lnTo>
                  <a:pt x="538" y="102"/>
                </a:lnTo>
                <a:lnTo>
                  <a:pt x="553" y="116"/>
                </a:lnTo>
                <a:lnTo>
                  <a:pt x="569" y="132"/>
                </a:lnTo>
                <a:lnTo>
                  <a:pt x="583" y="150"/>
                </a:lnTo>
                <a:lnTo>
                  <a:pt x="596" y="168"/>
                </a:lnTo>
                <a:lnTo>
                  <a:pt x="609" y="188"/>
                </a:lnTo>
                <a:lnTo>
                  <a:pt x="620" y="208"/>
                </a:lnTo>
                <a:lnTo>
                  <a:pt x="631" y="230"/>
                </a:lnTo>
                <a:lnTo>
                  <a:pt x="641" y="251"/>
                </a:lnTo>
                <a:lnTo>
                  <a:pt x="650" y="273"/>
                </a:lnTo>
                <a:lnTo>
                  <a:pt x="659" y="297"/>
                </a:lnTo>
                <a:lnTo>
                  <a:pt x="666" y="323"/>
                </a:lnTo>
                <a:lnTo>
                  <a:pt x="673" y="349"/>
                </a:lnTo>
                <a:lnTo>
                  <a:pt x="680" y="375"/>
                </a:lnTo>
                <a:lnTo>
                  <a:pt x="685" y="401"/>
                </a:lnTo>
                <a:lnTo>
                  <a:pt x="690" y="429"/>
                </a:lnTo>
                <a:lnTo>
                  <a:pt x="694" y="459"/>
                </a:lnTo>
                <a:lnTo>
                  <a:pt x="697" y="487"/>
                </a:lnTo>
                <a:lnTo>
                  <a:pt x="699" y="517"/>
                </a:lnTo>
                <a:lnTo>
                  <a:pt x="701" y="547"/>
                </a:lnTo>
                <a:lnTo>
                  <a:pt x="702" y="579"/>
                </a:lnTo>
                <a:lnTo>
                  <a:pt x="703" y="611"/>
                </a:lnTo>
                <a:lnTo>
                  <a:pt x="702" y="661"/>
                </a:lnTo>
                <a:lnTo>
                  <a:pt x="701" y="687"/>
                </a:lnTo>
                <a:lnTo>
                  <a:pt x="699" y="711"/>
                </a:lnTo>
                <a:lnTo>
                  <a:pt x="697" y="735"/>
                </a:lnTo>
                <a:lnTo>
                  <a:pt x="695" y="758"/>
                </a:lnTo>
                <a:lnTo>
                  <a:pt x="692" y="782"/>
                </a:lnTo>
                <a:lnTo>
                  <a:pt x="689" y="806"/>
                </a:lnTo>
                <a:lnTo>
                  <a:pt x="685" y="830"/>
                </a:lnTo>
                <a:lnTo>
                  <a:pt x="681" y="852"/>
                </a:lnTo>
                <a:lnTo>
                  <a:pt x="677" y="874"/>
                </a:lnTo>
                <a:lnTo>
                  <a:pt x="672" y="896"/>
                </a:lnTo>
                <a:lnTo>
                  <a:pt x="666" y="916"/>
                </a:lnTo>
                <a:lnTo>
                  <a:pt x="661" y="938"/>
                </a:lnTo>
                <a:lnTo>
                  <a:pt x="655" y="958"/>
                </a:lnTo>
                <a:lnTo>
                  <a:pt x="648" y="976"/>
                </a:lnTo>
                <a:lnTo>
                  <a:pt x="641" y="996"/>
                </a:lnTo>
                <a:lnTo>
                  <a:pt x="634" y="1014"/>
                </a:lnTo>
                <a:lnTo>
                  <a:pt x="626" y="1030"/>
                </a:lnTo>
                <a:lnTo>
                  <a:pt x="618" y="1048"/>
                </a:lnTo>
                <a:lnTo>
                  <a:pt x="609" y="1064"/>
                </a:lnTo>
                <a:lnTo>
                  <a:pt x="600" y="1080"/>
                </a:lnTo>
                <a:lnTo>
                  <a:pt x="591" y="1094"/>
                </a:lnTo>
                <a:lnTo>
                  <a:pt x="581" y="1108"/>
                </a:lnTo>
                <a:lnTo>
                  <a:pt x="571" y="1120"/>
                </a:lnTo>
                <a:lnTo>
                  <a:pt x="559" y="1132"/>
                </a:lnTo>
                <a:lnTo>
                  <a:pt x="548" y="1144"/>
                </a:lnTo>
                <a:lnTo>
                  <a:pt x="537" y="1154"/>
                </a:lnTo>
                <a:lnTo>
                  <a:pt x="525" y="1164"/>
                </a:lnTo>
                <a:lnTo>
                  <a:pt x="513" y="1172"/>
                </a:lnTo>
                <a:lnTo>
                  <a:pt x="500" y="1180"/>
                </a:lnTo>
                <a:lnTo>
                  <a:pt x="487" y="1186"/>
                </a:lnTo>
                <a:close/>
                <a:moveTo>
                  <a:pt x="239" y="391"/>
                </a:moveTo>
                <a:lnTo>
                  <a:pt x="239" y="880"/>
                </a:lnTo>
                <a:lnTo>
                  <a:pt x="337" y="880"/>
                </a:lnTo>
                <a:lnTo>
                  <a:pt x="347" y="880"/>
                </a:lnTo>
                <a:lnTo>
                  <a:pt x="357" y="880"/>
                </a:lnTo>
                <a:lnTo>
                  <a:pt x="367" y="878"/>
                </a:lnTo>
                <a:lnTo>
                  <a:pt x="376" y="874"/>
                </a:lnTo>
                <a:lnTo>
                  <a:pt x="384" y="872"/>
                </a:lnTo>
                <a:lnTo>
                  <a:pt x="392" y="868"/>
                </a:lnTo>
                <a:lnTo>
                  <a:pt x="400" y="862"/>
                </a:lnTo>
                <a:lnTo>
                  <a:pt x="407" y="858"/>
                </a:lnTo>
                <a:lnTo>
                  <a:pt x="413" y="852"/>
                </a:lnTo>
                <a:lnTo>
                  <a:pt x="419" y="844"/>
                </a:lnTo>
                <a:lnTo>
                  <a:pt x="425" y="838"/>
                </a:lnTo>
                <a:lnTo>
                  <a:pt x="430" y="830"/>
                </a:lnTo>
                <a:lnTo>
                  <a:pt x="435" y="822"/>
                </a:lnTo>
                <a:lnTo>
                  <a:pt x="440" y="814"/>
                </a:lnTo>
                <a:lnTo>
                  <a:pt x="444" y="806"/>
                </a:lnTo>
                <a:lnTo>
                  <a:pt x="448" y="796"/>
                </a:lnTo>
                <a:lnTo>
                  <a:pt x="451" y="788"/>
                </a:lnTo>
                <a:lnTo>
                  <a:pt x="454" y="778"/>
                </a:lnTo>
                <a:lnTo>
                  <a:pt x="457" y="768"/>
                </a:lnTo>
                <a:lnTo>
                  <a:pt x="460" y="758"/>
                </a:lnTo>
                <a:lnTo>
                  <a:pt x="464" y="738"/>
                </a:lnTo>
                <a:lnTo>
                  <a:pt x="467" y="717"/>
                </a:lnTo>
                <a:lnTo>
                  <a:pt x="470" y="697"/>
                </a:lnTo>
                <a:lnTo>
                  <a:pt x="471" y="675"/>
                </a:lnTo>
                <a:lnTo>
                  <a:pt x="472" y="655"/>
                </a:lnTo>
                <a:lnTo>
                  <a:pt x="472" y="635"/>
                </a:lnTo>
                <a:lnTo>
                  <a:pt x="472" y="615"/>
                </a:lnTo>
                <a:lnTo>
                  <a:pt x="470" y="593"/>
                </a:lnTo>
                <a:lnTo>
                  <a:pt x="468" y="573"/>
                </a:lnTo>
                <a:lnTo>
                  <a:pt x="464" y="551"/>
                </a:lnTo>
                <a:lnTo>
                  <a:pt x="462" y="541"/>
                </a:lnTo>
                <a:lnTo>
                  <a:pt x="459" y="531"/>
                </a:lnTo>
                <a:lnTo>
                  <a:pt x="457" y="521"/>
                </a:lnTo>
                <a:lnTo>
                  <a:pt x="454" y="511"/>
                </a:lnTo>
                <a:lnTo>
                  <a:pt x="447" y="491"/>
                </a:lnTo>
                <a:lnTo>
                  <a:pt x="443" y="483"/>
                </a:lnTo>
                <a:lnTo>
                  <a:pt x="439" y="473"/>
                </a:lnTo>
                <a:lnTo>
                  <a:pt x="435" y="465"/>
                </a:lnTo>
                <a:lnTo>
                  <a:pt x="430" y="457"/>
                </a:lnTo>
                <a:lnTo>
                  <a:pt x="420" y="441"/>
                </a:lnTo>
                <a:lnTo>
                  <a:pt x="414" y="433"/>
                </a:lnTo>
                <a:lnTo>
                  <a:pt x="408" y="427"/>
                </a:lnTo>
                <a:lnTo>
                  <a:pt x="402" y="421"/>
                </a:lnTo>
                <a:lnTo>
                  <a:pt x="396" y="415"/>
                </a:lnTo>
                <a:lnTo>
                  <a:pt x="389" y="409"/>
                </a:lnTo>
                <a:lnTo>
                  <a:pt x="382" y="405"/>
                </a:lnTo>
                <a:lnTo>
                  <a:pt x="375" y="401"/>
                </a:lnTo>
                <a:lnTo>
                  <a:pt x="367" y="397"/>
                </a:lnTo>
                <a:lnTo>
                  <a:pt x="359" y="395"/>
                </a:lnTo>
                <a:lnTo>
                  <a:pt x="351" y="393"/>
                </a:lnTo>
                <a:lnTo>
                  <a:pt x="333" y="391"/>
                </a:lnTo>
                <a:lnTo>
                  <a:pt x="239" y="391"/>
                </a:lnTo>
                <a:close/>
                <a:moveTo>
                  <a:pt x="1780" y="395"/>
                </a:moveTo>
                <a:lnTo>
                  <a:pt x="1776" y="403"/>
                </a:lnTo>
                <a:lnTo>
                  <a:pt x="1772" y="411"/>
                </a:lnTo>
                <a:lnTo>
                  <a:pt x="1763" y="423"/>
                </a:lnTo>
                <a:lnTo>
                  <a:pt x="1754" y="433"/>
                </a:lnTo>
                <a:lnTo>
                  <a:pt x="1743" y="443"/>
                </a:lnTo>
                <a:lnTo>
                  <a:pt x="1814" y="788"/>
                </a:lnTo>
                <a:lnTo>
                  <a:pt x="1742" y="788"/>
                </a:lnTo>
                <a:lnTo>
                  <a:pt x="1683" y="465"/>
                </a:lnTo>
                <a:lnTo>
                  <a:pt x="1607" y="465"/>
                </a:lnTo>
                <a:lnTo>
                  <a:pt x="1607" y="788"/>
                </a:lnTo>
                <a:lnTo>
                  <a:pt x="1543" y="788"/>
                </a:lnTo>
                <a:lnTo>
                  <a:pt x="1543" y="18"/>
                </a:lnTo>
                <a:lnTo>
                  <a:pt x="1681" y="18"/>
                </a:lnTo>
                <a:lnTo>
                  <a:pt x="1696" y="18"/>
                </a:lnTo>
                <a:lnTo>
                  <a:pt x="1703" y="20"/>
                </a:lnTo>
                <a:lnTo>
                  <a:pt x="1710" y="22"/>
                </a:lnTo>
                <a:lnTo>
                  <a:pt x="1722" y="26"/>
                </a:lnTo>
                <a:lnTo>
                  <a:pt x="1734" y="32"/>
                </a:lnTo>
                <a:lnTo>
                  <a:pt x="1745" y="40"/>
                </a:lnTo>
                <a:lnTo>
                  <a:pt x="1755" y="50"/>
                </a:lnTo>
                <a:lnTo>
                  <a:pt x="1765" y="62"/>
                </a:lnTo>
                <a:lnTo>
                  <a:pt x="1769" y="68"/>
                </a:lnTo>
                <a:lnTo>
                  <a:pt x="1773" y="76"/>
                </a:lnTo>
                <a:lnTo>
                  <a:pt x="1781" y="92"/>
                </a:lnTo>
                <a:lnTo>
                  <a:pt x="1788" y="108"/>
                </a:lnTo>
                <a:lnTo>
                  <a:pt x="1791" y="118"/>
                </a:lnTo>
                <a:lnTo>
                  <a:pt x="1794" y="126"/>
                </a:lnTo>
                <a:lnTo>
                  <a:pt x="1799" y="146"/>
                </a:lnTo>
                <a:lnTo>
                  <a:pt x="1803" y="168"/>
                </a:lnTo>
                <a:lnTo>
                  <a:pt x="1805" y="178"/>
                </a:lnTo>
                <a:lnTo>
                  <a:pt x="1806" y="190"/>
                </a:lnTo>
                <a:lnTo>
                  <a:pt x="1807" y="200"/>
                </a:lnTo>
                <a:lnTo>
                  <a:pt x="1808" y="212"/>
                </a:lnTo>
                <a:lnTo>
                  <a:pt x="1808" y="224"/>
                </a:lnTo>
                <a:lnTo>
                  <a:pt x="1808" y="236"/>
                </a:lnTo>
                <a:lnTo>
                  <a:pt x="1808" y="263"/>
                </a:lnTo>
                <a:lnTo>
                  <a:pt x="1807" y="275"/>
                </a:lnTo>
                <a:lnTo>
                  <a:pt x="1806" y="287"/>
                </a:lnTo>
                <a:lnTo>
                  <a:pt x="1805" y="299"/>
                </a:lnTo>
                <a:lnTo>
                  <a:pt x="1804" y="309"/>
                </a:lnTo>
                <a:lnTo>
                  <a:pt x="1801" y="331"/>
                </a:lnTo>
                <a:lnTo>
                  <a:pt x="1797" y="349"/>
                </a:lnTo>
                <a:lnTo>
                  <a:pt x="1792" y="367"/>
                </a:lnTo>
                <a:lnTo>
                  <a:pt x="1786" y="381"/>
                </a:lnTo>
                <a:lnTo>
                  <a:pt x="1780" y="395"/>
                </a:lnTo>
                <a:close/>
                <a:moveTo>
                  <a:pt x="1678" y="122"/>
                </a:moveTo>
                <a:lnTo>
                  <a:pt x="1607" y="122"/>
                </a:lnTo>
                <a:lnTo>
                  <a:pt x="1607" y="365"/>
                </a:lnTo>
                <a:lnTo>
                  <a:pt x="1678" y="365"/>
                </a:lnTo>
                <a:lnTo>
                  <a:pt x="1686" y="363"/>
                </a:lnTo>
                <a:lnTo>
                  <a:pt x="1694" y="361"/>
                </a:lnTo>
                <a:lnTo>
                  <a:pt x="1700" y="359"/>
                </a:lnTo>
                <a:lnTo>
                  <a:pt x="1707" y="355"/>
                </a:lnTo>
                <a:lnTo>
                  <a:pt x="1712" y="351"/>
                </a:lnTo>
                <a:lnTo>
                  <a:pt x="1717" y="345"/>
                </a:lnTo>
                <a:lnTo>
                  <a:pt x="1722" y="339"/>
                </a:lnTo>
                <a:lnTo>
                  <a:pt x="1726" y="331"/>
                </a:lnTo>
                <a:lnTo>
                  <a:pt x="1730" y="323"/>
                </a:lnTo>
                <a:lnTo>
                  <a:pt x="1733" y="313"/>
                </a:lnTo>
                <a:lnTo>
                  <a:pt x="1736" y="303"/>
                </a:lnTo>
                <a:lnTo>
                  <a:pt x="1738" y="293"/>
                </a:lnTo>
                <a:lnTo>
                  <a:pt x="1740" y="281"/>
                </a:lnTo>
                <a:lnTo>
                  <a:pt x="1741" y="269"/>
                </a:lnTo>
                <a:lnTo>
                  <a:pt x="1742" y="257"/>
                </a:lnTo>
                <a:lnTo>
                  <a:pt x="1742" y="244"/>
                </a:lnTo>
                <a:lnTo>
                  <a:pt x="1742" y="230"/>
                </a:lnTo>
                <a:lnTo>
                  <a:pt x="1742" y="218"/>
                </a:lnTo>
                <a:lnTo>
                  <a:pt x="1740" y="206"/>
                </a:lnTo>
                <a:lnTo>
                  <a:pt x="1739" y="194"/>
                </a:lnTo>
                <a:lnTo>
                  <a:pt x="1737" y="184"/>
                </a:lnTo>
                <a:lnTo>
                  <a:pt x="1734" y="174"/>
                </a:lnTo>
                <a:lnTo>
                  <a:pt x="1731" y="164"/>
                </a:lnTo>
                <a:lnTo>
                  <a:pt x="1728" y="156"/>
                </a:lnTo>
                <a:lnTo>
                  <a:pt x="1723" y="148"/>
                </a:lnTo>
                <a:lnTo>
                  <a:pt x="1719" y="142"/>
                </a:lnTo>
                <a:lnTo>
                  <a:pt x="1713" y="136"/>
                </a:lnTo>
                <a:lnTo>
                  <a:pt x="1708" y="132"/>
                </a:lnTo>
                <a:lnTo>
                  <a:pt x="1701" y="128"/>
                </a:lnTo>
                <a:lnTo>
                  <a:pt x="1694" y="124"/>
                </a:lnTo>
                <a:lnTo>
                  <a:pt x="1686" y="122"/>
                </a:lnTo>
                <a:lnTo>
                  <a:pt x="1678" y="122"/>
                </a:lnTo>
                <a:close/>
                <a:moveTo>
                  <a:pt x="2090" y="788"/>
                </a:moveTo>
                <a:lnTo>
                  <a:pt x="2069" y="635"/>
                </a:lnTo>
                <a:lnTo>
                  <a:pt x="1942" y="635"/>
                </a:lnTo>
                <a:lnTo>
                  <a:pt x="1921" y="788"/>
                </a:lnTo>
                <a:lnTo>
                  <a:pt x="1854" y="788"/>
                </a:lnTo>
                <a:lnTo>
                  <a:pt x="1975" y="18"/>
                </a:lnTo>
                <a:lnTo>
                  <a:pt x="2037" y="18"/>
                </a:lnTo>
                <a:lnTo>
                  <a:pt x="2160" y="788"/>
                </a:lnTo>
                <a:lnTo>
                  <a:pt x="2090" y="788"/>
                </a:lnTo>
                <a:close/>
                <a:moveTo>
                  <a:pt x="2026" y="323"/>
                </a:moveTo>
                <a:lnTo>
                  <a:pt x="2015" y="250"/>
                </a:lnTo>
                <a:lnTo>
                  <a:pt x="2010" y="210"/>
                </a:lnTo>
                <a:lnTo>
                  <a:pt x="2006" y="170"/>
                </a:lnTo>
                <a:lnTo>
                  <a:pt x="2001" y="210"/>
                </a:lnTo>
                <a:lnTo>
                  <a:pt x="1996" y="250"/>
                </a:lnTo>
                <a:lnTo>
                  <a:pt x="1986" y="325"/>
                </a:lnTo>
                <a:lnTo>
                  <a:pt x="1957" y="529"/>
                </a:lnTo>
                <a:lnTo>
                  <a:pt x="2053" y="529"/>
                </a:lnTo>
                <a:lnTo>
                  <a:pt x="2026" y="323"/>
                </a:lnTo>
                <a:close/>
                <a:moveTo>
                  <a:pt x="2419" y="788"/>
                </a:moveTo>
                <a:lnTo>
                  <a:pt x="2323" y="431"/>
                </a:lnTo>
                <a:lnTo>
                  <a:pt x="2285" y="527"/>
                </a:lnTo>
                <a:lnTo>
                  <a:pt x="2285" y="788"/>
                </a:lnTo>
                <a:lnTo>
                  <a:pt x="2220" y="788"/>
                </a:lnTo>
                <a:lnTo>
                  <a:pt x="2220" y="18"/>
                </a:lnTo>
                <a:lnTo>
                  <a:pt x="2285" y="18"/>
                </a:lnTo>
                <a:lnTo>
                  <a:pt x="2285" y="347"/>
                </a:lnTo>
                <a:lnTo>
                  <a:pt x="2410" y="18"/>
                </a:lnTo>
                <a:lnTo>
                  <a:pt x="2492" y="18"/>
                </a:lnTo>
                <a:lnTo>
                  <a:pt x="2363" y="333"/>
                </a:lnTo>
                <a:lnTo>
                  <a:pt x="2498" y="788"/>
                </a:lnTo>
                <a:lnTo>
                  <a:pt x="2419" y="788"/>
                </a:lnTo>
                <a:close/>
                <a:moveTo>
                  <a:pt x="2558" y="788"/>
                </a:moveTo>
                <a:lnTo>
                  <a:pt x="2558" y="18"/>
                </a:lnTo>
                <a:lnTo>
                  <a:pt x="2786" y="18"/>
                </a:lnTo>
                <a:lnTo>
                  <a:pt x="2786" y="126"/>
                </a:lnTo>
                <a:lnTo>
                  <a:pt x="2623" y="126"/>
                </a:lnTo>
                <a:lnTo>
                  <a:pt x="2623" y="341"/>
                </a:lnTo>
                <a:lnTo>
                  <a:pt x="2756" y="341"/>
                </a:lnTo>
                <a:lnTo>
                  <a:pt x="2756" y="445"/>
                </a:lnTo>
                <a:lnTo>
                  <a:pt x="2623" y="445"/>
                </a:lnTo>
                <a:lnTo>
                  <a:pt x="2623" y="683"/>
                </a:lnTo>
                <a:lnTo>
                  <a:pt x="2786" y="683"/>
                </a:lnTo>
                <a:lnTo>
                  <a:pt x="2786" y="788"/>
                </a:lnTo>
                <a:lnTo>
                  <a:pt x="2558" y="788"/>
                </a:lnTo>
                <a:close/>
                <a:moveTo>
                  <a:pt x="2939" y="18"/>
                </a:moveTo>
                <a:lnTo>
                  <a:pt x="3030" y="439"/>
                </a:lnTo>
                <a:lnTo>
                  <a:pt x="3038" y="477"/>
                </a:lnTo>
                <a:lnTo>
                  <a:pt x="3042" y="495"/>
                </a:lnTo>
                <a:lnTo>
                  <a:pt x="3046" y="515"/>
                </a:lnTo>
                <a:lnTo>
                  <a:pt x="3053" y="553"/>
                </a:lnTo>
                <a:lnTo>
                  <a:pt x="3060" y="595"/>
                </a:lnTo>
                <a:lnTo>
                  <a:pt x="3060" y="509"/>
                </a:lnTo>
                <a:lnTo>
                  <a:pt x="3059" y="421"/>
                </a:lnTo>
                <a:lnTo>
                  <a:pt x="3059" y="18"/>
                </a:lnTo>
                <a:lnTo>
                  <a:pt x="3124" y="18"/>
                </a:lnTo>
                <a:lnTo>
                  <a:pt x="3124" y="788"/>
                </a:lnTo>
                <a:lnTo>
                  <a:pt x="3046" y="788"/>
                </a:lnTo>
                <a:lnTo>
                  <a:pt x="2954" y="369"/>
                </a:lnTo>
                <a:lnTo>
                  <a:pt x="2946" y="331"/>
                </a:lnTo>
                <a:lnTo>
                  <a:pt x="2938" y="293"/>
                </a:lnTo>
                <a:lnTo>
                  <a:pt x="2931" y="255"/>
                </a:lnTo>
                <a:lnTo>
                  <a:pt x="2923" y="214"/>
                </a:lnTo>
                <a:lnTo>
                  <a:pt x="2924" y="389"/>
                </a:lnTo>
                <a:lnTo>
                  <a:pt x="2924" y="790"/>
                </a:lnTo>
                <a:lnTo>
                  <a:pt x="2859" y="790"/>
                </a:lnTo>
                <a:lnTo>
                  <a:pt x="2859" y="18"/>
                </a:lnTo>
                <a:lnTo>
                  <a:pt x="2939" y="18"/>
                </a:lnTo>
                <a:close/>
                <a:moveTo>
                  <a:pt x="3306" y="18"/>
                </a:moveTo>
                <a:lnTo>
                  <a:pt x="3396" y="425"/>
                </a:lnTo>
                <a:lnTo>
                  <a:pt x="3404" y="463"/>
                </a:lnTo>
                <a:lnTo>
                  <a:pt x="3408" y="481"/>
                </a:lnTo>
                <a:lnTo>
                  <a:pt x="3412" y="501"/>
                </a:lnTo>
                <a:lnTo>
                  <a:pt x="3419" y="539"/>
                </a:lnTo>
                <a:lnTo>
                  <a:pt x="3426" y="581"/>
                </a:lnTo>
                <a:lnTo>
                  <a:pt x="3426" y="495"/>
                </a:lnTo>
                <a:lnTo>
                  <a:pt x="3426" y="407"/>
                </a:lnTo>
                <a:lnTo>
                  <a:pt x="3426" y="18"/>
                </a:lnTo>
                <a:lnTo>
                  <a:pt x="3491" y="18"/>
                </a:lnTo>
                <a:lnTo>
                  <a:pt x="3491" y="788"/>
                </a:lnTo>
                <a:lnTo>
                  <a:pt x="3412" y="788"/>
                </a:lnTo>
                <a:lnTo>
                  <a:pt x="3320" y="383"/>
                </a:lnTo>
                <a:lnTo>
                  <a:pt x="3312" y="345"/>
                </a:lnTo>
                <a:lnTo>
                  <a:pt x="3305" y="307"/>
                </a:lnTo>
                <a:lnTo>
                  <a:pt x="3297" y="269"/>
                </a:lnTo>
                <a:lnTo>
                  <a:pt x="3290" y="228"/>
                </a:lnTo>
                <a:lnTo>
                  <a:pt x="3290" y="403"/>
                </a:lnTo>
                <a:lnTo>
                  <a:pt x="3290" y="788"/>
                </a:lnTo>
                <a:lnTo>
                  <a:pt x="3226" y="788"/>
                </a:lnTo>
                <a:lnTo>
                  <a:pt x="3226" y="18"/>
                </a:lnTo>
                <a:lnTo>
                  <a:pt x="3306" y="18"/>
                </a:lnTo>
                <a:close/>
                <a:moveTo>
                  <a:pt x="3618" y="735"/>
                </a:moveTo>
                <a:lnTo>
                  <a:pt x="3611" y="719"/>
                </a:lnTo>
                <a:lnTo>
                  <a:pt x="3605" y="701"/>
                </a:lnTo>
                <a:lnTo>
                  <a:pt x="3599" y="681"/>
                </a:lnTo>
                <a:lnTo>
                  <a:pt x="3597" y="669"/>
                </a:lnTo>
                <a:lnTo>
                  <a:pt x="3595" y="659"/>
                </a:lnTo>
                <a:lnTo>
                  <a:pt x="3591" y="635"/>
                </a:lnTo>
                <a:lnTo>
                  <a:pt x="3589" y="609"/>
                </a:lnTo>
                <a:lnTo>
                  <a:pt x="3588" y="595"/>
                </a:lnTo>
                <a:lnTo>
                  <a:pt x="3587" y="581"/>
                </a:lnTo>
                <a:lnTo>
                  <a:pt x="3587" y="549"/>
                </a:lnTo>
                <a:lnTo>
                  <a:pt x="3587" y="18"/>
                </a:lnTo>
                <a:lnTo>
                  <a:pt x="3652" y="18"/>
                </a:lnTo>
                <a:lnTo>
                  <a:pt x="3652" y="543"/>
                </a:lnTo>
                <a:lnTo>
                  <a:pt x="3652" y="563"/>
                </a:lnTo>
                <a:lnTo>
                  <a:pt x="3652" y="581"/>
                </a:lnTo>
                <a:lnTo>
                  <a:pt x="3653" y="597"/>
                </a:lnTo>
                <a:lnTo>
                  <a:pt x="3655" y="611"/>
                </a:lnTo>
                <a:lnTo>
                  <a:pt x="3657" y="625"/>
                </a:lnTo>
                <a:lnTo>
                  <a:pt x="3659" y="637"/>
                </a:lnTo>
                <a:lnTo>
                  <a:pt x="3662" y="649"/>
                </a:lnTo>
                <a:lnTo>
                  <a:pt x="3665" y="659"/>
                </a:lnTo>
                <a:lnTo>
                  <a:pt x="3669" y="667"/>
                </a:lnTo>
                <a:lnTo>
                  <a:pt x="3674" y="675"/>
                </a:lnTo>
                <a:lnTo>
                  <a:pt x="3679" y="683"/>
                </a:lnTo>
                <a:lnTo>
                  <a:pt x="3685" y="689"/>
                </a:lnTo>
                <a:lnTo>
                  <a:pt x="3688" y="691"/>
                </a:lnTo>
                <a:lnTo>
                  <a:pt x="3692" y="693"/>
                </a:lnTo>
                <a:lnTo>
                  <a:pt x="3699" y="697"/>
                </a:lnTo>
                <a:lnTo>
                  <a:pt x="3706" y="699"/>
                </a:lnTo>
                <a:lnTo>
                  <a:pt x="3715" y="699"/>
                </a:lnTo>
                <a:lnTo>
                  <a:pt x="3723" y="699"/>
                </a:lnTo>
                <a:lnTo>
                  <a:pt x="3731" y="697"/>
                </a:lnTo>
                <a:lnTo>
                  <a:pt x="3738" y="693"/>
                </a:lnTo>
                <a:lnTo>
                  <a:pt x="3744" y="689"/>
                </a:lnTo>
                <a:lnTo>
                  <a:pt x="3750" y="683"/>
                </a:lnTo>
                <a:lnTo>
                  <a:pt x="3755" y="675"/>
                </a:lnTo>
                <a:lnTo>
                  <a:pt x="3760" y="667"/>
                </a:lnTo>
                <a:lnTo>
                  <a:pt x="3764" y="659"/>
                </a:lnTo>
                <a:lnTo>
                  <a:pt x="3768" y="649"/>
                </a:lnTo>
                <a:lnTo>
                  <a:pt x="3770" y="637"/>
                </a:lnTo>
                <a:lnTo>
                  <a:pt x="3773" y="625"/>
                </a:lnTo>
                <a:lnTo>
                  <a:pt x="3775" y="613"/>
                </a:lnTo>
                <a:lnTo>
                  <a:pt x="3776" y="597"/>
                </a:lnTo>
                <a:lnTo>
                  <a:pt x="3777" y="581"/>
                </a:lnTo>
                <a:lnTo>
                  <a:pt x="3778" y="563"/>
                </a:lnTo>
                <a:lnTo>
                  <a:pt x="3778" y="543"/>
                </a:lnTo>
                <a:lnTo>
                  <a:pt x="3778" y="18"/>
                </a:lnTo>
                <a:lnTo>
                  <a:pt x="3843" y="18"/>
                </a:lnTo>
                <a:lnTo>
                  <a:pt x="3843" y="549"/>
                </a:lnTo>
                <a:lnTo>
                  <a:pt x="3843" y="581"/>
                </a:lnTo>
                <a:lnTo>
                  <a:pt x="3842" y="595"/>
                </a:lnTo>
                <a:lnTo>
                  <a:pt x="3841" y="609"/>
                </a:lnTo>
                <a:lnTo>
                  <a:pt x="3838" y="635"/>
                </a:lnTo>
                <a:lnTo>
                  <a:pt x="3835" y="659"/>
                </a:lnTo>
                <a:lnTo>
                  <a:pt x="3833" y="669"/>
                </a:lnTo>
                <a:lnTo>
                  <a:pt x="3830" y="681"/>
                </a:lnTo>
                <a:lnTo>
                  <a:pt x="3825" y="701"/>
                </a:lnTo>
                <a:lnTo>
                  <a:pt x="3822" y="709"/>
                </a:lnTo>
                <a:lnTo>
                  <a:pt x="3819" y="719"/>
                </a:lnTo>
                <a:lnTo>
                  <a:pt x="3815" y="727"/>
                </a:lnTo>
                <a:lnTo>
                  <a:pt x="3812" y="735"/>
                </a:lnTo>
                <a:lnTo>
                  <a:pt x="3807" y="744"/>
                </a:lnTo>
                <a:lnTo>
                  <a:pt x="3802" y="752"/>
                </a:lnTo>
                <a:lnTo>
                  <a:pt x="3792" y="766"/>
                </a:lnTo>
                <a:lnTo>
                  <a:pt x="3781" y="778"/>
                </a:lnTo>
                <a:lnTo>
                  <a:pt x="3775" y="784"/>
                </a:lnTo>
                <a:lnTo>
                  <a:pt x="3769" y="788"/>
                </a:lnTo>
                <a:lnTo>
                  <a:pt x="3757" y="796"/>
                </a:lnTo>
                <a:lnTo>
                  <a:pt x="3750" y="800"/>
                </a:lnTo>
                <a:lnTo>
                  <a:pt x="3743" y="802"/>
                </a:lnTo>
                <a:lnTo>
                  <a:pt x="3729" y="806"/>
                </a:lnTo>
                <a:lnTo>
                  <a:pt x="3722" y="806"/>
                </a:lnTo>
                <a:lnTo>
                  <a:pt x="3715" y="806"/>
                </a:lnTo>
                <a:lnTo>
                  <a:pt x="3700" y="806"/>
                </a:lnTo>
                <a:lnTo>
                  <a:pt x="3686" y="802"/>
                </a:lnTo>
                <a:lnTo>
                  <a:pt x="3679" y="800"/>
                </a:lnTo>
                <a:lnTo>
                  <a:pt x="3673" y="796"/>
                </a:lnTo>
                <a:lnTo>
                  <a:pt x="3660" y="788"/>
                </a:lnTo>
                <a:lnTo>
                  <a:pt x="3648" y="778"/>
                </a:lnTo>
                <a:lnTo>
                  <a:pt x="3637" y="766"/>
                </a:lnTo>
                <a:lnTo>
                  <a:pt x="3627" y="750"/>
                </a:lnTo>
                <a:lnTo>
                  <a:pt x="3623" y="742"/>
                </a:lnTo>
                <a:lnTo>
                  <a:pt x="3618" y="735"/>
                </a:lnTo>
                <a:close/>
                <a:moveTo>
                  <a:pt x="4052" y="806"/>
                </a:moveTo>
                <a:lnTo>
                  <a:pt x="4036" y="806"/>
                </a:lnTo>
                <a:lnTo>
                  <a:pt x="4020" y="802"/>
                </a:lnTo>
                <a:lnTo>
                  <a:pt x="4006" y="796"/>
                </a:lnTo>
                <a:lnTo>
                  <a:pt x="4000" y="792"/>
                </a:lnTo>
                <a:lnTo>
                  <a:pt x="3993" y="788"/>
                </a:lnTo>
                <a:lnTo>
                  <a:pt x="3981" y="780"/>
                </a:lnTo>
                <a:lnTo>
                  <a:pt x="3975" y="774"/>
                </a:lnTo>
                <a:lnTo>
                  <a:pt x="3970" y="768"/>
                </a:lnTo>
                <a:lnTo>
                  <a:pt x="3960" y="756"/>
                </a:lnTo>
                <a:lnTo>
                  <a:pt x="3956" y="748"/>
                </a:lnTo>
                <a:lnTo>
                  <a:pt x="3951" y="740"/>
                </a:lnTo>
                <a:lnTo>
                  <a:pt x="3947" y="733"/>
                </a:lnTo>
                <a:lnTo>
                  <a:pt x="3943" y="725"/>
                </a:lnTo>
                <a:lnTo>
                  <a:pt x="3939" y="717"/>
                </a:lnTo>
                <a:lnTo>
                  <a:pt x="3936" y="707"/>
                </a:lnTo>
                <a:lnTo>
                  <a:pt x="3930" y="687"/>
                </a:lnTo>
                <a:lnTo>
                  <a:pt x="3926" y="667"/>
                </a:lnTo>
                <a:lnTo>
                  <a:pt x="3924" y="657"/>
                </a:lnTo>
                <a:lnTo>
                  <a:pt x="3922" y="645"/>
                </a:lnTo>
                <a:lnTo>
                  <a:pt x="3919" y="623"/>
                </a:lnTo>
                <a:lnTo>
                  <a:pt x="3918" y="599"/>
                </a:lnTo>
                <a:lnTo>
                  <a:pt x="3917" y="585"/>
                </a:lnTo>
                <a:lnTo>
                  <a:pt x="3917" y="573"/>
                </a:lnTo>
                <a:lnTo>
                  <a:pt x="3980" y="545"/>
                </a:lnTo>
                <a:lnTo>
                  <a:pt x="3981" y="567"/>
                </a:lnTo>
                <a:lnTo>
                  <a:pt x="3982" y="587"/>
                </a:lnTo>
                <a:lnTo>
                  <a:pt x="3984" y="603"/>
                </a:lnTo>
                <a:lnTo>
                  <a:pt x="3986" y="619"/>
                </a:lnTo>
                <a:lnTo>
                  <a:pt x="3988" y="627"/>
                </a:lnTo>
                <a:lnTo>
                  <a:pt x="3989" y="635"/>
                </a:lnTo>
                <a:lnTo>
                  <a:pt x="3993" y="647"/>
                </a:lnTo>
                <a:lnTo>
                  <a:pt x="3997" y="659"/>
                </a:lnTo>
                <a:lnTo>
                  <a:pt x="4001" y="667"/>
                </a:lnTo>
                <a:lnTo>
                  <a:pt x="4006" y="677"/>
                </a:lnTo>
                <a:lnTo>
                  <a:pt x="4012" y="683"/>
                </a:lnTo>
                <a:lnTo>
                  <a:pt x="4018" y="689"/>
                </a:lnTo>
                <a:lnTo>
                  <a:pt x="4025" y="693"/>
                </a:lnTo>
                <a:lnTo>
                  <a:pt x="4032" y="697"/>
                </a:lnTo>
                <a:lnTo>
                  <a:pt x="4039" y="699"/>
                </a:lnTo>
                <a:lnTo>
                  <a:pt x="4047" y="701"/>
                </a:lnTo>
                <a:lnTo>
                  <a:pt x="4056" y="701"/>
                </a:lnTo>
                <a:lnTo>
                  <a:pt x="4063" y="701"/>
                </a:lnTo>
                <a:lnTo>
                  <a:pt x="4070" y="699"/>
                </a:lnTo>
                <a:lnTo>
                  <a:pt x="4077" y="697"/>
                </a:lnTo>
                <a:lnTo>
                  <a:pt x="4083" y="695"/>
                </a:lnTo>
                <a:lnTo>
                  <a:pt x="4089" y="691"/>
                </a:lnTo>
                <a:lnTo>
                  <a:pt x="4095" y="685"/>
                </a:lnTo>
                <a:lnTo>
                  <a:pt x="4100" y="679"/>
                </a:lnTo>
                <a:lnTo>
                  <a:pt x="4105" y="673"/>
                </a:lnTo>
                <a:lnTo>
                  <a:pt x="4109" y="665"/>
                </a:lnTo>
                <a:lnTo>
                  <a:pt x="4113" y="657"/>
                </a:lnTo>
                <a:lnTo>
                  <a:pt x="4116" y="649"/>
                </a:lnTo>
                <a:lnTo>
                  <a:pt x="4119" y="639"/>
                </a:lnTo>
                <a:lnTo>
                  <a:pt x="4121" y="627"/>
                </a:lnTo>
                <a:lnTo>
                  <a:pt x="4122" y="623"/>
                </a:lnTo>
                <a:lnTo>
                  <a:pt x="4123" y="617"/>
                </a:lnTo>
                <a:lnTo>
                  <a:pt x="4124" y="605"/>
                </a:lnTo>
                <a:lnTo>
                  <a:pt x="4124" y="591"/>
                </a:lnTo>
                <a:lnTo>
                  <a:pt x="4124" y="581"/>
                </a:lnTo>
                <a:lnTo>
                  <a:pt x="4123" y="571"/>
                </a:lnTo>
                <a:lnTo>
                  <a:pt x="4122" y="563"/>
                </a:lnTo>
                <a:lnTo>
                  <a:pt x="4121" y="553"/>
                </a:lnTo>
                <a:lnTo>
                  <a:pt x="4119" y="545"/>
                </a:lnTo>
                <a:lnTo>
                  <a:pt x="4117" y="537"/>
                </a:lnTo>
                <a:lnTo>
                  <a:pt x="4115" y="529"/>
                </a:lnTo>
                <a:lnTo>
                  <a:pt x="4112" y="521"/>
                </a:lnTo>
                <a:lnTo>
                  <a:pt x="4104" y="505"/>
                </a:lnTo>
                <a:lnTo>
                  <a:pt x="4100" y="497"/>
                </a:lnTo>
                <a:lnTo>
                  <a:pt x="4095" y="491"/>
                </a:lnTo>
                <a:lnTo>
                  <a:pt x="4084" y="477"/>
                </a:lnTo>
                <a:lnTo>
                  <a:pt x="4071" y="465"/>
                </a:lnTo>
                <a:lnTo>
                  <a:pt x="4007" y="407"/>
                </a:lnTo>
                <a:lnTo>
                  <a:pt x="3998" y="399"/>
                </a:lnTo>
                <a:lnTo>
                  <a:pt x="3988" y="389"/>
                </a:lnTo>
                <a:lnTo>
                  <a:pt x="3972" y="369"/>
                </a:lnTo>
                <a:lnTo>
                  <a:pt x="3958" y="349"/>
                </a:lnTo>
                <a:lnTo>
                  <a:pt x="3953" y="337"/>
                </a:lnTo>
                <a:lnTo>
                  <a:pt x="3947" y="325"/>
                </a:lnTo>
                <a:lnTo>
                  <a:pt x="3942" y="313"/>
                </a:lnTo>
                <a:lnTo>
                  <a:pt x="3937" y="299"/>
                </a:lnTo>
                <a:lnTo>
                  <a:pt x="3934" y="285"/>
                </a:lnTo>
                <a:lnTo>
                  <a:pt x="3931" y="269"/>
                </a:lnTo>
                <a:lnTo>
                  <a:pt x="3929" y="253"/>
                </a:lnTo>
                <a:lnTo>
                  <a:pt x="3928" y="246"/>
                </a:lnTo>
                <a:lnTo>
                  <a:pt x="3927" y="238"/>
                </a:lnTo>
                <a:lnTo>
                  <a:pt x="3927" y="220"/>
                </a:lnTo>
                <a:lnTo>
                  <a:pt x="3926" y="200"/>
                </a:lnTo>
                <a:lnTo>
                  <a:pt x="3926" y="188"/>
                </a:lnTo>
                <a:lnTo>
                  <a:pt x="3927" y="176"/>
                </a:lnTo>
                <a:lnTo>
                  <a:pt x="3928" y="164"/>
                </a:lnTo>
                <a:lnTo>
                  <a:pt x="3929" y="152"/>
                </a:lnTo>
                <a:lnTo>
                  <a:pt x="3930" y="142"/>
                </a:lnTo>
                <a:lnTo>
                  <a:pt x="3932" y="132"/>
                </a:lnTo>
                <a:lnTo>
                  <a:pt x="3936" y="112"/>
                </a:lnTo>
                <a:lnTo>
                  <a:pt x="3939" y="102"/>
                </a:lnTo>
                <a:lnTo>
                  <a:pt x="3942" y="94"/>
                </a:lnTo>
                <a:lnTo>
                  <a:pt x="3949" y="78"/>
                </a:lnTo>
                <a:lnTo>
                  <a:pt x="3957" y="62"/>
                </a:lnTo>
                <a:lnTo>
                  <a:pt x="3961" y="56"/>
                </a:lnTo>
                <a:lnTo>
                  <a:pt x="3965" y="50"/>
                </a:lnTo>
                <a:lnTo>
                  <a:pt x="3974" y="38"/>
                </a:lnTo>
                <a:lnTo>
                  <a:pt x="3984" y="28"/>
                </a:lnTo>
                <a:lnTo>
                  <a:pt x="3994" y="20"/>
                </a:lnTo>
                <a:lnTo>
                  <a:pt x="4005" y="12"/>
                </a:lnTo>
                <a:lnTo>
                  <a:pt x="4017" y="6"/>
                </a:lnTo>
                <a:lnTo>
                  <a:pt x="4029" y="4"/>
                </a:lnTo>
                <a:lnTo>
                  <a:pt x="4042" y="0"/>
                </a:lnTo>
                <a:lnTo>
                  <a:pt x="4055" y="0"/>
                </a:lnTo>
                <a:lnTo>
                  <a:pt x="4070" y="2"/>
                </a:lnTo>
                <a:lnTo>
                  <a:pt x="4085" y="4"/>
                </a:lnTo>
                <a:lnTo>
                  <a:pt x="4098" y="10"/>
                </a:lnTo>
                <a:lnTo>
                  <a:pt x="4104" y="14"/>
                </a:lnTo>
                <a:lnTo>
                  <a:pt x="4110" y="18"/>
                </a:lnTo>
                <a:lnTo>
                  <a:pt x="4122" y="26"/>
                </a:lnTo>
                <a:lnTo>
                  <a:pt x="4132" y="38"/>
                </a:lnTo>
                <a:lnTo>
                  <a:pt x="4141" y="50"/>
                </a:lnTo>
                <a:lnTo>
                  <a:pt x="4149" y="64"/>
                </a:lnTo>
                <a:lnTo>
                  <a:pt x="4153" y="72"/>
                </a:lnTo>
                <a:lnTo>
                  <a:pt x="4156" y="78"/>
                </a:lnTo>
                <a:lnTo>
                  <a:pt x="4159" y="86"/>
                </a:lnTo>
                <a:lnTo>
                  <a:pt x="4162" y="94"/>
                </a:lnTo>
                <a:lnTo>
                  <a:pt x="4167" y="112"/>
                </a:lnTo>
                <a:lnTo>
                  <a:pt x="4172" y="128"/>
                </a:lnTo>
                <a:lnTo>
                  <a:pt x="4175" y="146"/>
                </a:lnTo>
                <a:lnTo>
                  <a:pt x="4177" y="166"/>
                </a:lnTo>
                <a:lnTo>
                  <a:pt x="4179" y="184"/>
                </a:lnTo>
                <a:lnTo>
                  <a:pt x="4179" y="202"/>
                </a:lnTo>
                <a:lnTo>
                  <a:pt x="4117" y="228"/>
                </a:lnTo>
                <a:lnTo>
                  <a:pt x="4117" y="212"/>
                </a:lnTo>
                <a:lnTo>
                  <a:pt x="4115" y="198"/>
                </a:lnTo>
                <a:lnTo>
                  <a:pt x="4114" y="186"/>
                </a:lnTo>
                <a:lnTo>
                  <a:pt x="4112" y="172"/>
                </a:lnTo>
                <a:lnTo>
                  <a:pt x="4109" y="162"/>
                </a:lnTo>
                <a:lnTo>
                  <a:pt x="4106" y="152"/>
                </a:lnTo>
                <a:lnTo>
                  <a:pt x="4103" y="142"/>
                </a:lnTo>
                <a:lnTo>
                  <a:pt x="4099" y="136"/>
                </a:lnTo>
                <a:lnTo>
                  <a:pt x="4095" y="128"/>
                </a:lnTo>
                <a:lnTo>
                  <a:pt x="4090" y="122"/>
                </a:lnTo>
                <a:lnTo>
                  <a:pt x="4085" y="118"/>
                </a:lnTo>
                <a:lnTo>
                  <a:pt x="4079" y="114"/>
                </a:lnTo>
                <a:lnTo>
                  <a:pt x="4073" y="110"/>
                </a:lnTo>
                <a:lnTo>
                  <a:pt x="4067" y="108"/>
                </a:lnTo>
                <a:lnTo>
                  <a:pt x="4060" y="108"/>
                </a:lnTo>
                <a:lnTo>
                  <a:pt x="4052" y="106"/>
                </a:lnTo>
                <a:lnTo>
                  <a:pt x="4040" y="108"/>
                </a:lnTo>
                <a:lnTo>
                  <a:pt x="4028" y="112"/>
                </a:lnTo>
                <a:lnTo>
                  <a:pt x="4023" y="116"/>
                </a:lnTo>
                <a:lnTo>
                  <a:pt x="4018" y="120"/>
                </a:lnTo>
                <a:lnTo>
                  <a:pt x="4013" y="124"/>
                </a:lnTo>
                <a:lnTo>
                  <a:pt x="4009" y="128"/>
                </a:lnTo>
                <a:lnTo>
                  <a:pt x="4005" y="134"/>
                </a:lnTo>
                <a:lnTo>
                  <a:pt x="4002" y="140"/>
                </a:lnTo>
                <a:lnTo>
                  <a:pt x="3999" y="148"/>
                </a:lnTo>
                <a:lnTo>
                  <a:pt x="3996" y="156"/>
                </a:lnTo>
                <a:lnTo>
                  <a:pt x="3994" y="164"/>
                </a:lnTo>
                <a:lnTo>
                  <a:pt x="3993" y="174"/>
                </a:lnTo>
                <a:lnTo>
                  <a:pt x="3992" y="184"/>
                </a:lnTo>
                <a:lnTo>
                  <a:pt x="3992" y="194"/>
                </a:lnTo>
                <a:lnTo>
                  <a:pt x="3992" y="204"/>
                </a:lnTo>
                <a:lnTo>
                  <a:pt x="3992" y="214"/>
                </a:lnTo>
                <a:lnTo>
                  <a:pt x="3993" y="224"/>
                </a:lnTo>
                <a:lnTo>
                  <a:pt x="3994" y="232"/>
                </a:lnTo>
                <a:lnTo>
                  <a:pt x="3996" y="240"/>
                </a:lnTo>
                <a:lnTo>
                  <a:pt x="3998" y="248"/>
                </a:lnTo>
                <a:lnTo>
                  <a:pt x="4001" y="255"/>
                </a:lnTo>
                <a:lnTo>
                  <a:pt x="4003" y="261"/>
                </a:lnTo>
                <a:lnTo>
                  <a:pt x="4007" y="267"/>
                </a:lnTo>
                <a:lnTo>
                  <a:pt x="4010" y="273"/>
                </a:lnTo>
                <a:lnTo>
                  <a:pt x="4019" y="285"/>
                </a:lnTo>
                <a:lnTo>
                  <a:pt x="4029" y="297"/>
                </a:lnTo>
                <a:lnTo>
                  <a:pt x="4041" y="309"/>
                </a:lnTo>
                <a:lnTo>
                  <a:pt x="4103" y="363"/>
                </a:lnTo>
                <a:lnTo>
                  <a:pt x="4113" y="373"/>
                </a:lnTo>
                <a:lnTo>
                  <a:pt x="4123" y="383"/>
                </a:lnTo>
                <a:lnTo>
                  <a:pt x="4133" y="393"/>
                </a:lnTo>
                <a:lnTo>
                  <a:pt x="4141" y="405"/>
                </a:lnTo>
                <a:lnTo>
                  <a:pt x="4149" y="417"/>
                </a:lnTo>
                <a:lnTo>
                  <a:pt x="4156" y="427"/>
                </a:lnTo>
                <a:lnTo>
                  <a:pt x="4162" y="441"/>
                </a:lnTo>
                <a:lnTo>
                  <a:pt x="4168" y="453"/>
                </a:lnTo>
                <a:lnTo>
                  <a:pt x="4173" y="467"/>
                </a:lnTo>
                <a:lnTo>
                  <a:pt x="4177" y="481"/>
                </a:lnTo>
                <a:lnTo>
                  <a:pt x="4181" y="495"/>
                </a:lnTo>
                <a:lnTo>
                  <a:pt x="4184" y="511"/>
                </a:lnTo>
                <a:lnTo>
                  <a:pt x="4186" y="527"/>
                </a:lnTo>
                <a:lnTo>
                  <a:pt x="4187" y="537"/>
                </a:lnTo>
                <a:lnTo>
                  <a:pt x="4187" y="545"/>
                </a:lnTo>
                <a:lnTo>
                  <a:pt x="4188" y="563"/>
                </a:lnTo>
                <a:lnTo>
                  <a:pt x="4189" y="583"/>
                </a:lnTo>
                <a:lnTo>
                  <a:pt x="4188" y="609"/>
                </a:lnTo>
                <a:lnTo>
                  <a:pt x="4186" y="633"/>
                </a:lnTo>
                <a:lnTo>
                  <a:pt x="4185" y="645"/>
                </a:lnTo>
                <a:lnTo>
                  <a:pt x="4183" y="655"/>
                </a:lnTo>
                <a:lnTo>
                  <a:pt x="4181" y="667"/>
                </a:lnTo>
                <a:lnTo>
                  <a:pt x="4179" y="677"/>
                </a:lnTo>
                <a:lnTo>
                  <a:pt x="4177" y="687"/>
                </a:lnTo>
                <a:lnTo>
                  <a:pt x="4174" y="697"/>
                </a:lnTo>
                <a:lnTo>
                  <a:pt x="4167" y="715"/>
                </a:lnTo>
                <a:lnTo>
                  <a:pt x="4164" y="723"/>
                </a:lnTo>
                <a:lnTo>
                  <a:pt x="4160" y="733"/>
                </a:lnTo>
                <a:lnTo>
                  <a:pt x="4152" y="746"/>
                </a:lnTo>
                <a:lnTo>
                  <a:pt x="4147" y="754"/>
                </a:lnTo>
                <a:lnTo>
                  <a:pt x="4142" y="760"/>
                </a:lnTo>
                <a:lnTo>
                  <a:pt x="4137" y="766"/>
                </a:lnTo>
                <a:lnTo>
                  <a:pt x="4132" y="772"/>
                </a:lnTo>
                <a:lnTo>
                  <a:pt x="4121" y="782"/>
                </a:lnTo>
                <a:lnTo>
                  <a:pt x="4109" y="790"/>
                </a:lnTo>
                <a:lnTo>
                  <a:pt x="4096" y="798"/>
                </a:lnTo>
                <a:lnTo>
                  <a:pt x="4082" y="802"/>
                </a:lnTo>
                <a:lnTo>
                  <a:pt x="4075" y="804"/>
                </a:lnTo>
                <a:lnTo>
                  <a:pt x="4068" y="804"/>
                </a:lnTo>
                <a:lnTo>
                  <a:pt x="4052" y="806"/>
                </a:lnTo>
                <a:close/>
                <a:moveTo>
                  <a:pt x="1669" y="1273"/>
                </a:moveTo>
                <a:lnTo>
                  <a:pt x="1669" y="1936"/>
                </a:lnTo>
                <a:lnTo>
                  <a:pt x="1604" y="1936"/>
                </a:lnTo>
                <a:lnTo>
                  <a:pt x="1604" y="1273"/>
                </a:lnTo>
                <a:lnTo>
                  <a:pt x="1506" y="1273"/>
                </a:lnTo>
                <a:lnTo>
                  <a:pt x="1506" y="1166"/>
                </a:lnTo>
                <a:lnTo>
                  <a:pt x="1767" y="1166"/>
                </a:lnTo>
                <a:lnTo>
                  <a:pt x="1767" y="1273"/>
                </a:lnTo>
                <a:lnTo>
                  <a:pt x="1669" y="1273"/>
                </a:lnTo>
                <a:close/>
                <a:moveTo>
                  <a:pt x="1832" y="1936"/>
                </a:moveTo>
                <a:lnTo>
                  <a:pt x="1832" y="1166"/>
                </a:lnTo>
                <a:lnTo>
                  <a:pt x="2060" y="1166"/>
                </a:lnTo>
                <a:lnTo>
                  <a:pt x="2060" y="1273"/>
                </a:lnTo>
                <a:lnTo>
                  <a:pt x="1897" y="1273"/>
                </a:lnTo>
                <a:lnTo>
                  <a:pt x="1897" y="1489"/>
                </a:lnTo>
                <a:lnTo>
                  <a:pt x="2030" y="1489"/>
                </a:lnTo>
                <a:lnTo>
                  <a:pt x="2030" y="1593"/>
                </a:lnTo>
                <a:lnTo>
                  <a:pt x="1897" y="1593"/>
                </a:lnTo>
                <a:lnTo>
                  <a:pt x="1897" y="1828"/>
                </a:lnTo>
                <a:lnTo>
                  <a:pt x="2060" y="1828"/>
                </a:lnTo>
                <a:lnTo>
                  <a:pt x="2060" y="1936"/>
                </a:lnTo>
                <a:lnTo>
                  <a:pt x="1832" y="1936"/>
                </a:lnTo>
                <a:close/>
                <a:moveTo>
                  <a:pt x="2260" y="1954"/>
                </a:moveTo>
                <a:lnTo>
                  <a:pt x="2251" y="1954"/>
                </a:lnTo>
                <a:lnTo>
                  <a:pt x="2242" y="1952"/>
                </a:lnTo>
                <a:lnTo>
                  <a:pt x="2234" y="1950"/>
                </a:lnTo>
                <a:lnTo>
                  <a:pt x="2226" y="1948"/>
                </a:lnTo>
                <a:lnTo>
                  <a:pt x="2218" y="1944"/>
                </a:lnTo>
                <a:lnTo>
                  <a:pt x="2211" y="1938"/>
                </a:lnTo>
                <a:lnTo>
                  <a:pt x="2204" y="1932"/>
                </a:lnTo>
                <a:lnTo>
                  <a:pt x="2197" y="1926"/>
                </a:lnTo>
                <a:lnTo>
                  <a:pt x="2190" y="1920"/>
                </a:lnTo>
                <a:lnTo>
                  <a:pt x="2184" y="1912"/>
                </a:lnTo>
                <a:lnTo>
                  <a:pt x="2178" y="1902"/>
                </a:lnTo>
                <a:lnTo>
                  <a:pt x="2172" y="1892"/>
                </a:lnTo>
                <a:lnTo>
                  <a:pt x="2166" y="1882"/>
                </a:lnTo>
                <a:lnTo>
                  <a:pt x="2161" y="1872"/>
                </a:lnTo>
                <a:lnTo>
                  <a:pt x="2156" y="1860"/>
                </a:lnTo>
                <a:lnTo>
                  <a:pt x="2151" y="1846"/>
                </a:lnTo>
                <a:lnTo>
                  <a:pt x="2147" y="1834"/>
                </a:lnTo>
                <a:lnTo>
                  <a:pt x="2143" y="1820"/>
                </a:lnTo>
                <a:lnTo>
                  <a:pt x="2139" y="1804"/>
                </a:lnTo>
                <a:lnTo>
                  <a:pt x="2135" y="1788"/>
                </a:lnTo>
                <a:lnTo>
                  <a:pt x="2132" y="1772"/>
                </a:lnTo>
                <a:lnTo>
                  <a:pt x="2129" y="1756"/>
                </a:lnTo>
                <a:lnTo>
                  <a:pt x="2126" y="1738"/>
                </a:lnTo>
                <a:lnTo>
                  <a:pt x="2124" y="1720"/>
                </a:lnTo>
                <a:lnTo>
                  <a:pt x="2121" y="1701"/>
                </a:lnTo>
                <a:lnTo>
                  <a:pt x="2120" y="1681"/>
                </a:lnTo>
                <a:lnTo>
                  <a:pt x="2118" y="1661"/>
                </a:lnTo>
                <a:lnTo>
                  <a:pt x="2117" y="1641"/>
                </a:lnTo>
                <a:lnTo>
                  <a:pt x="2115" y="1597"/>
                </a:lnTo>
                <a:lnTo>
                  <a:pt x="2114" y="1575"/>
                </a:lnTo>
                <a:lnTo>
                  <a:pt x="2114" y="1551"/>
                </a:lnTo>
                <a:lnTo>
                  <a:pt x="2115" y="1505"/>
                </a:lnTo>
                <a:lnTo>
                  <a:pt x="2117" y="1461"/>
                </a:lnTo>
                <a:lnTo>
                  <a:pt x="2118" y="1441"/>
                </a:lnTo>
                <a:lnTo>
                  <a:pt x="2120" y="1421"/>
                </a:lnTo>
                <a:lnTo>
                  <a:pt x="2124" y="1383"/>
                </a:lnTo>
                <a:lnTo>
                  <a:pt x="2126" y="1363"/>
                </a:lnTo>
                <a:lnTo>
                  <a:pt x="2129" y="1347"/>
                </a:lnTo>
                <a:lnTo>
                  <a:pt x="2135" y="1313"/>
                </a:lnTo>
                <a:lnTo>
                  <a:pt x="2139" y="1297"/>
                </a:lnTo>
                <a:lnTo>
                  <a:pt x="2143" y="1283"/>
                </a:lnTo>
                <a:lnTo>
                  <a:pt x="2147" y="1269"/>
                </a:lnTo>
                <a:lnTo>
                  <a:pt x="2151" y="1255"/>
                </a:lnTo>
                <a:lnTo>
                  <a:pt x="2156" y="1243"/>
                </a:lnTo>
                <a:lnTo>
                  <a:pt x="2161" y="1231"/>
                </a:lnTo>
                <a:lnTo>
                  <a:pt x="2166" y="1220"/>
                </a:lnTo>
                <a:lnTo>
                  <a:pt x="2172" y="1210"/>
                </a:lnTo>
                <a:lnTo>
                  <a:pt x="2178" y="1200"/>
                </a:lnTo>
                <a:lnTo>
                  <a:pt x="2184" y="1192"/>
                </a:lnTo>
                <a:lnTo>
                  <a:pt x="2197" y="1176"/>
                </a:lnTo>
                <a:lnTo>
                  <a:pt x="2204" y="1170"/>
                </a:lnTo>
                <a:lnTo>
                  <a:pt x="2211" y="1164"/>
                </a:lnTo>
                <a:lnTo>
                  <a:pt x="2218" y="1160"/>
                </a:lnTo>
                <a:lnTo>
                  <a:pt x="2226" y="1156"/>
                </a:lnTo>
                <a:lnTo>
                  <a:pt x="2234" y="1152"/>
                </a:lnTo>
                <a:lnTo>
                  <a:pt x="2242" y="1150"/>
                </a:lnTo>
                <a:lnTo>
                  <a:pt x="2251" y="1148"/>
                </a:lnTo>
                <a:lnTo>
                  <a:pt x="2260" y="1148"/>
                </a:lnTo>
                <a:lnTo>
                  <a:pt x="2268" y="1148"/>
                </a:lnTo>
                <a:lnTo>
                  <a:pt x="2277" y="1150"/>
                </a:lnTo>
                <a:lnTo>
                  <a:pt x="2285" y="1152"/>
                </a:lnTo>
                <a:lnTo>
                  <a:pt x="2293" y="1156"/>
                </a:lnTo>
                <a:lnTo>
                  <a:pt x="2301" y="1160"/>
                </a:lnTo>
                <a:lnTo>
                  <a:pt x="2308" y="1164"/>
                </a:lnTo>
                <a:lnTo>
                  <a:pt x="2316" y="1170"/>
                </a:lnTo>
                <a:lnTo>
                  <a:pt x="2323" y="1176"/>
                </a:lnTo>
                <a:lnTo>
                  <a:pt x="2329" y="1184"/>
                </a:lnTo>
                <a:lnTo>
                  <a:pt x="2336" y="1192"/>
                </a:lnTo>
                <a:lnTo>
                  <a:pt x="2342" y="1200"/>
                </a:lnTo>
                <a:lnTo>
                  <a:pt x="2348" y="1210"/>
                </a:lnTo>
                <a:lnTo>
                  <a:pt x="2353" y="1220"/>
                </a:lnTo>
                <a:lnTo>
                  <a:pt x="2359" y="1229"/>
                </a:lnTo>
                <a:lnTo>
                  <a:pt x="2364" y="1241"/>
                </a:lnTo>
                <a:lnTo>
                  <a:pt x="2368" y="1255"/>
                </a:lnTo>
                <a:lnTo>
                  <a:pt x="2377" y="1283"/>
                </a:lnTo>
                <a:lnTo>
                  <a:pt x="2381" y="1297"/>
                </a:lnTo>
                <a:lnTo>
                  <a:pt x="2385" y="1313"/>
                </a:lnTo>
                <a:lnTo>
                  <a:pt x="2391" y="1345"/>
                </a:lnTo>
                <a:lnTo>
                  <a:pt x="2394" y="1363"/>
                </a:lnTo>
                <a:lnTo>
                  <a:pt x="2396" y="1381"/>
                </a:lnTo>
                <a:lnTo>
                  <a:pt x="2398" y="1401"/>
                </a:lnTo>
                <a:lnTo>
                  <a:pt x="2400" y="1421"/>
                </a:lnTo>
                <a:lnTo>
                  <a:pt x="2402" y="1441"/>
                </a:lnTo>
                <a:lnTo>
                  <a:pt x="2403" y="1461"/>
                </a:lnTo>
                <a:lnTo>
                  <a:pt x="2404" y="1483"/>
                </a:lnTo>
                <a:lnTo>
                  <a:pt x="2405" y="1505"/>
                </a:lnTo>
                <a:lnTo>
                  <a:pt x="2405" y="1527"/>
                </a:lnTo>
                <a:lnTo>
                  <a:pt x="2406" y="1551"/>
                </a:lnTo>
                <a:lnTo>
                  <a:pt x="2405" y="1597"/>
                </a:lnTo>
                <a:lnTo>
                  <a:pt x="2403" y="1641"/>
                </a:lnTo>
                <a:lnTo>
                  <a:pt x="2402" y="1663"/>
                </a:lnTo>
                <a:lnTo>
                  <a:pt x="2400" y="1683"/>
                </a:lnTo>
                <a:lnTo>
                  <a:pt x="2396" y="1720"/>
                </a:lnTo>
                <a:lnTo>
                  <a:pt x="2394" y="1738"/>
                </a:lnTo>
                <a:lnTo>
                  <a:pt x="2391" y="1756"/>
                </a:lnTo>
                <a:lnTo>
                  <a:pt x="2388" y="1772"/>
                </a:lnTo>
                <a:lnTo>
                  <a:pt x="2385" y="1790"/>
                </a:lnTo>
                <a:lnTo>
                  <a:pt x="2381" y="1804"/>
                </a:lnTo>
                <a:lnTo>
                  <a:pt x="2377" y="1820"/>
                </a:lnTo>
                <a:lnTo>
                  <a:pt x="2373" y="1834"/>
                </a:lnTo>
                <a:lnTo>
                  <a:pt x="2368" y="1846"/>
                </a:lnTo>
                <a:lnTo>
                  <a:pt x="2364" y="1860"/>
                </a:lnTo>
                <a:lnTo>
                  <a:pt x="2359" y="1872"/>
                </a:lnTo>
                <a:lnTo>
                  <a:pt x="2353" y="1882"/>
                </a:lnTo>
                <a:lnTo>
                  <a:pt x="2348" y="1894"/>
                </a:lnTo>
                <a:lnTo>
                  <a:pt x="2342" y="1902"/>
                </a:lnTo>
                <a:lnTo>
                  <a:pt x="2336" y="1912"/>
                </a:lnTo>
                <a:lnTo>
                  <a:pt x="2329" y="1920"/>
                </a:lnTo>
                <a:lnTo>
                  <a:pt x="2323" y="1926"/>
                </a:lnTo>
                <a:lnTo>
                  <a:pt x="2316" y="1934"/>
                </a:lnTo>
                <a:lnTo>
                  <a:pt x="2308" y="1938"/>
                </a:lnTo>
                <a:lnTo>
                  <a:pt x="2301" y="1944"/>
                </a:lnTo>
                <a:lnTo>
                  <a:pt x="2293" y="1948"/>
                </a:lnTo>
                <a:lnTo>
                  <a:pt x="2285" y="1950"/>
                </a:lnTo>
                <a:lnTo>
                  <a:pt x="2277" y="1952"/>
                </a:lnTo>
                <a:lnTo>
                  <a:pt x="2268" y="1954"/>
                </a:lnTo>
                <a:lnTo>
                  <a:pt x="2260" y="1954"/>
                </a:lnTo>
                <a:close/>
                <a:moveTo>
                  <a:pt x="2260" y="1257"/>
                </a:moveTo>
                <a:lnTo>
                  <a:pt x="2251" y="1257"/>
                </a:lnTo>
                <a:lnTo>
                  <a:pt x="2246" y="1259"/>
                </a:lnTo>
                <a:lnTo>
                  <a:pt x="2242" y="1259"/>
                </a:lnTo>
                <a:lnTo>
                  <a:pt x="2234" y="1265"/>
                </a:lnTo>
                <a:lnTo>
                  <a:pt x="2227" y="1271"/>
                </a:lnTo>
                <a:lnTo>
                  <a:pt x="2223" y="1275"/>
                </a:lnTo>
                <a:lnTo>
                  <a:pt x="2220" y="1281"/>
                </a:lnTo>
                <a:lnTo>
                  <a:pt x="2216" y="1287"/>
                </a:lnTo>
                <a:lnTo>
                  <a:pt x="2213" y="1293"/>
                </a:lnTo>
                <a:lnTo>
                  <a:pt x="2210" y="1299"/>
                </a:lnTo>
                <a:lnTo>
                  <a:pt x="2207" y="1307"/>
                </a:lnTo>
                <a:lnTo>
                  <a:pt x="2201" y="1323"/>
                </a:lnTo>
                <a:lnTo>
                  <a:pt x="2199" y="1331"/>
                </a:lnTo>
                <a:lnTo>
                  <a:pt x="2196" y="1341"/>
                </a:lnTo>
                <a:lnTo>
                  <a:pt x="2192" y="1363"/>
                </a:lnTo>
                <a:lnTo>
                  <a:pt x="2188" y="1387"/>
                </a:lnTo>
                <a:lnTo>
                  <a:pt x="2187" y="1399"/>
                </a:lnTo>
                <a:lnTo>
                  <a:pt x="2185" y="1413"/>
                </a:lnTo>
                <a:lnTo>
                  <a:pt x="2183" y="1443"/>
                </a:lnTo>
                <a:lnTo>
                  <a:pt x="2181" y="1477"/>
                </a:lnTo>
                <a:lnTo>
                  <a:pt x="2180" y="1513"/>
                </a:lnTo>
                <a:lnTo>
                  <a:pt x="2180" y="1551"/>
                </a:lnTo>
                <a:lnTo>
                  <a:pt x="2180" y="1591"/>
                </a:lnTo>
                <a:lnTo>
                  <a:pt x="2181" y="1627"/>
                </a:lnTo>
                <a:lnTo>
                  <a:pt x="2183" y="1659"/>
                </a:lnTo>
                <a:lnTo>
                  <a:pt x="2185" y="1689"/>
                </a:lnTo>
                <a:lnTo>
                  <a:pt x="2188" y="1714"/>
                </a:lnTo>
                <a:lnTo>
                  <a:pt x="2192" y="1738"/>
                </a:lnTo>
                <a:lnTo>
                  <a:pt x="2196" y="1760"/>
                </a:lnTo>
                <a:lnTo>
                  <a:pt x="2201" y="1780"/>
                </a:lnTo>
                <a:lnTo>
                  <a:pt x="2207" y="1796"/>
                </a:lnTo>
                <a:lnTo>
                  <a:pt x="2213" y="1810"/>
                </a:lnTo>
                <a:lnTo>
                  <a:pt x="2220" y="1820"/>
                </a:lnTo>
                <a:lnTo>
                  <a:pt x="2227" y="1830"/>
                </a:lnTo>
                <a:lnTo>
                  <a:pt x="2234" y="1836"/>
                </a:lnTo>
                <a:lnTo>
                  <a:pt x="2242" y="1842"/>
                </a:lnTo>
                <a:lnTo>
                  <a:pt x="2251" y="1844"/>
                </a:lnTo>
                <a:lnTo>
                  <a:pt x="2260" y="1846"/>
                </a:lnTo>
                <a:lnTo>
                  <a:pt x="2269" y="1844"/>
                </a:lnTo>
                <a:lnTo>
                  <a:pt x="2273" y="1844"/>
                </a:lnTo>
                <a:lnTo>
                  <a:pt x="2277" y="1842"/>
                </a:lnTo>
                <a:lnTo>
                  <a:pt x="2285" y="1836"/>
                </a:lnTo>
                <a:lnTo>
                  <a:pt x="2293" y="1830"/>
                </a:lnTo>
                <a:lnTo>
                  <a:pt x="2296" y="1826"/>
                </a:lnTo>
                <a:lnTo>
                  <a:pt x="2300" y="1820"/>
                </a:lnTo>
                <a:lnTo>
                  <a:pt x="2306" y="1808"/>
                </a:lnTo>
                <a:lnTo>
                  <a:pt x="2309" y="1802"/>
                </a:lnTo>
                <a:lnTo>
                  <a:pt x="2312" y="1796"/>
                </a:lnTo>
                <a:lnTo>
                  <a:pt x="2318" y="1778"/>
                </a:lnTo>
                <a:lnTo>
                  <a:pt x="2320" y="1770"/>
                </a:lnTo>
                <a:lnTo>
                  <a:pt x="2323" y="1760"/>
                </a:lnTo>
                <a:lnTo>
                  <a:pt x="2327" y="1738"/>
                </a:lnTo>
                <a:lnTo>
                  <a:pt x="2331" y="1714"/>
                </a:lnTo>
                <a:lnTo>
                  <a:pt x="2332" y="1703"/>
                </a:lnTo>
                <a:lnTo>
                  <a:pt x="2334" y="1689"/>
                </a:lnTo>
                <a:lnTo>
                  <a:pt x="2336" y="1659"/>
                </a:lnTo>
                <a:lnTo>
                  <a:pt x="2338" y="1625"/>
                </a:lnTo>
                <a:lnTo>
                  <a:pt x="2339" y="1591"/>
                </a:lnTo>
                <a:lnTo>
                  <a:pt x="2340" y="1551"/>
                </a:lnTo>
                <a:lnTo>
                  <a:pt x="2339" y="1513"/>
                </a:lnTo>
                <a:lnTo>
                  <a:pt x="2338" y="1477"/>
                </a:lnTo>
                <a:lnTo>
                  <a:pt x="2336" y="1443"/>
                </a:lnTo>
                <a:lnTo>
                  <a:pt x="2334" y="1415"/>
                </a:lnTo>
                <a:lnTo>
                  <a:pt x="2331" y="1387"/>
                </a:lnTo>
                <a:lnTo>
                  <a:pt x="2327" y="1363"/>
                </a:lnTo>
                <a:lnTo>
                  <a:pt x="2323" y="1341"/>
                </a:lnTo>
                <a:lnTo>
                  <a:pt x="2318" y="1323"/>
                </a:lnTo>
                <a:lnTo>
                  <a:pt x="2312" y="1307"/>
                </a:lnTo>
                <a:lnTo>
                  <a:pt x="2306" y="1293"/>
                </a:lnTo>
                <a:lnTo>
                  <a:pt x="2300" y="1281"/>
                </a:lnTo>
                <a:lnTo>
                  <a:pt x="2293" y="1271"/>
                </a:lnTo>
                <a:lnTo>
                  <a:pt x="2285" y="1265"/>
                </a:lnTo>
                <a:lnTo>
                  <a:pt x="2277" y="1259"/>
                </a:lnTo>
                <a:lnTo>
                  <a:pt x="2273" y="1259"/>
                </a:lnTo>
                <a:lnTo>
                  <a:pt x="2269" y="1257"/>
                </a:lnTo>
                <a:lnTo>
                  <a:pt x="2260" y="1257"/>
                </a:lnTo>
                <a:close/>
                <a:moveTo>
                  <a:pt x="2485" y="1936"/>
                </a:moveTo>
                <a:lnTo>
                  <a:pt x="2485" y="1166"/>
                </a:lnTo>
                <a:lnTo>
                  <a:pt x="2549" y="1166"/>
                </a:lnTo>
                <a:lnTo>
                  <a:pt x="2549" y="1828"/>
                </a:lnTo>
                <a:lnTo>
                  <a:pt x="2709" y="1828"/>
                </a:lnTo>
                <a:lnTo>
                  <a:pt x="2709" y="1936"/>
                </a:lnTo>
                <a:lnTo>
                  <a:pt x="2485" y="1936"/>
                </a:lnTo>
                <a:close/>
                <a:moveTo>
                  <a:pt x="2769" y="1936"/>
                </a:moveTo>
                <a:lnTo>
                  <a:pt x="2769" y="1166"/>
                </a:lnTo>
                <a:lnTo>
                  <a:pt x="2835" y="1166"/>
                </a:lnTo>
                <a:lnTo>
                  <a:pt x="2835" y="1828"/>
                </a:lnTo>
                <a:lnTo>
                  <a:pt x="2994" y="1828"/>
                </a:lnTo>
                <a:lnTo>
                  <a:pt x="2994" y="1936"/>
                </a:lnTo>
                <a:lnTo>
                  <a:pt x="2769" y="1936"/>
                </a:lnTo>
                <a:close/>
                <a:moveTo>
                  <a:pt x="3055" y="1166"/>
                </a:moveTo>
                <a:lnTo>
                  <a:pt x="3120" y="1166"/>
                </a:lnTo>
                <a:lnTo>
                  <a:pt x="3120" y="1936"/>
                </a:lnTo>
                <a:lnTo>
                  <a:pt x="3055" y="1936"/>
                </a:lnTo>
                <a:lnTo>
                  <a:pt x="3055" y="1166"/>
                </a:lnTo>
                <a:close/>
                <a:moveTo>
                  <a:pt x="3337" y="1954"/>
                </a:moveTo>
                <a:lnTo>
                  <a:pt x="3321" y="1954"/>
                </a:lnTo>
                <a:lnTo>
                  <a:pt x="3305" y="1950"/>
                </a:lnTo>
                <a:lnTo>
                  <a:pt x="3291" y="1944"/>
                </a:lnTo>
                <a:lnTo>
                  <a:pt x="3284" y="1940"/>
                </a:lnTo>
                <a:lnTo>
                  <a:pt x="3278" y="1936"/>
                </a:lnTo>
                <a:lnTo>
                  <a:pt x="3266" y="1928"/>
                </a:lnTo>
                <a:lnTo>
                  <a:pt x="3260" y="1922"/>
                </a:lnTo>
                <a:lnTo>
                  <a:pt x="3255" y="1916"/>
                </a:lnTo>
                <a:lnTo>
                  <a:pt x="3245" y="1902"/>
                </a:lnTo>
                <a:lnTo>
                  <a:pt x="3241" y="1896"/>
                </a:lnTo>
                <a:lnTo>
                  <a:pt x="3236" y="1888"/>
                </a:lnTo>
                <a:lnTo>
                  <a:pt x="3232" y="1880"/>
                </a:lnTo>
                <a:lnTo>
                  <a:pt x="3229" y="1872"/>
                </a:lnTo>
                <a:lnTo>
                  <a:pt x="3225" y="1864"/>
                </a:lnTo>
                <a:lnTo>
                  <a:pt x="3222" y="1854"/>
                </a:lnTo>
                <a:lnTo>
                  <a:pt x="3216" y="1834"/>
                </a:lnTo>
                <a:lnTo>
                  <a:pt x="3211" y="1814"/>
                </a:lnTo>
                <a:lnTo>
                  <a:pt x="3210" y="1804"/>
                </a:lnTo>
                <a:lnTo>
                  <a:pt x="3208" y="1792"/>
                </a:lnTo>
                <a:lnTo>
                  <a:pt x="3205" y="1770"/>
                </a:lnTo>
                <a:lnTo>
                  <a:pt x="3203" y="1746"/>
                </a:lnTo>
                <a:lnTo>
                  <a:pt x="3203" y="1732"/>
                </a:lnTo>
                <a:lnTo>
                  <a:pt x="3203" y="1720"/>
                </a:lnTo>
                <a:lnTo>
                  <a:pt x="3265" y="1693"/>
                </a:lnTo>
                <a:lnTo>
                  <a:pt x="3266" y="1714"/>
                </a:lnTo>
                <a:lnTo>
                  <a:pt x="3267" y="1734"/>
                </a:lnTo>
                <a:lnTo>
                  <a:pt x="3269" y="1750"/>
                </a:lnTo>
                <a:lnTo>
                  <a:pt x="3271" y="1766"/>
                </a:lnTo>
                <a:lnTo>
                  <a:pt x="3273" y="1774"/>
                </a:lnTo>
                <a:lnTo>
                  <a:pt x="3274" y="1782"/>
                </a:lnTo>
                <a:lnTo>
                  <a:pt x="3278" y="1794"/>
                </a:lnTo>
                <a:lnTo>
                  <a:pt x="3282" y="1804"/>
                </a:lnTo>
                <a:lnTo>
                  <a:pt x="3286" y="1814"/>
                </a:lnTo>
                <a:lnTo>
                  <a:pt x="3291" y="1824"/>
                </a:lnTo>
                <a:lnTo>
                  <a:pt x="3297" y="1830"/>
                </a:lnTo>
                <a:lnTo>
                  <a:pt x="3303" y="1836"/>
                </a:lnTo>
                <a:lnTo>
                  <a:pt x="3310" y="1840"/>
                </a:lnTo>
                <a:lnTo>
                  <a:pt x="3317" y="1844"/>
                </a:lnTo>
                <a:lnTo>
                  <a:pt x="3324" y="1846"/>
                </a:lnTo>
                <a:lnTo>
                  <a:pt x="3332" y="1848"/>
                </a:lnTo>
                <a:lnTo>
                  <a:pt x="3341" y="1848"/>
                </a:lnTo>
                <a:lnTo>
                  <a:pt x="3348" y="1848"/>
                </a:lnTo>
                <a:lnTo>
                  <a:pt x="3355" y="1846"/>
                </a:lnTo>
                <a:lnTo>
                  <a:pt x="3362" y="1844"/>
                </a:lnTo>
                <a:lnTo>
                  <a:pt x="3368" y="1842"/>
                </a:lnTo>
                <a:lnTo>
                  <a:pt x="3374" y="1838"/>
                </a:lnTo>
                <a:lnTo>
                  <a:pt x="3380" y="1832"/>
                </a:lnTo>
                <a:lnTo>
                  <a:pt x="3385" y="1826"/>
                </a:lnTo>
                <a:lnTo>
                  <a:pt x="3390" y="1820"/>
                </a:lnTo>
                <a:lnTo>
                  <a:pt x="3394" y="1812"/>
                </a:lnTo>
                <a:lnTo>
                  <a:pt x="3398" y="1804"/>
                </a:lnTo>
                <a:lnTo>
                  <a:pt x="3401" y="1796"/>
                </a:lnTo>
                <a:lnTo>
                  <a:pt x="3404" y="1786"/>
                </a:lnTo>
                <a:lnTo>
                  <a:pt x="3406" y="1774"/>
                </a:lnTo>
                <a:lnTo>
                  <a:pt x="3407" y="1770"/>
                </a:lnTo>
                <a:lnTo>
                  <a:pt x="3408" y="1764"/>
                </a:lnTo>
                <a:lnTo>
                  <a:pt x="3409" y="1752"/>
                </a:lnTo>
                <a:lnTo>
                  <a:pt x="3409" y="1738"/>
                </a:lnTo>
                <a:lnTo>
                  <a:pt x="3409" y="1728"/>
                </a:lnTo>
                <a:lnTo>
                  <a:pt x="3408" y="1718"/>
                </a:lnTo>
                <a:lnTo>
                  <a:pt x="3407" y="1711"/>
                </a:lnTo>
                <a:lnTo>
                  <a:pt x="3406" y="1701"/>
                </a:lnTo>
                <a:lnTo>
                  <a:pt x="3404" y="1693"/>
                </a:lnTo>
                <a:lnTo>
                  <a:pt x="3402" y="1685"/>
                </a:lnTo>
                <a:lnTo>
                  <a:pt x="3400" y="1677"/>
                </a:lnTo>
                <a:lnTo>
                  <a:pt x="3396" y="1669"/>
                </a:lnTo>
                <a:lnTo>
                  <a:pt x="3389" y="1653"/>
                </a:lnTo>
                <a:lnTo>
                  <a:pt x="3385" y="1645"/>
                </a:lnTo>
                <a:lnTo>
                  <a:pt x="3380" y="1639"/>
                </a:lnTo>
                <a:lnTo>
                  <a:pt x="3369" y="1625"/>
                </a:lnTo>
                <a:lnTo>
                  <a:pt x="3356" y="1613"/>
                </a:lnTo>
                <a:lnTo>
                  <a:pt x="3292" y="1555"/>
                </a:lnTo>
                <a:lnTo>
                  <a:pt x="3282" y="1547"/>
                </a:lnTo>
                <a:lnTo>
                  <a:pt x="3273" y="1537"/>
                </a:lnTo>
                <a:lnTo>
                  <a:pt x="3257" y="1517"/>
                </a:lnTo>
                <a:lnTo>
                  <a:pt x="3243" y="1497"/>
                </a:lnTo>
                <a:lnTo>
                  <a:pt x="3237" y="1485"/>
                </a:lnTo>
                <a:lnTo>
                  <a:pt x="3232" y="1473"/>
                </a:lnTo>
                <a:lnTo>
                  <a:pt x="3227" y="1461"/>
                </a:lnTo>
                <a:lnTo>
                  <a:pt x="3223" y="1447"/>
                </a:lnTo>
                <a:lnTo>
                  <a:pt x="3220" y="1433"/>
                </a:lnTo>
                <a:lnTo>
                  <a:pt x="3217" y="1417"/>
                </a:lnTo>
                <a:lnTo>
                  <a:pt x="3215" y="1401"/>
                </a:lnTo>
                <a:lnTo>
                  <a:pt x="3214" y="1393"/>
                </a:lnTo>
                <a:lnTo>
                  <a:pt x="3213" y="1385"/>
                </a:lnTo>
                <a:lnTo>
                  <a:pt x="3212" y="1367"/>
                </a:lnTo>
                <a:lnTo>
                  <a:pt x="3212" y="1347"/>
                </a:lnTo>
                <a:lnTo>
                  <a:pt x="3212" y="1335"/>
                </a:lnTo>
                <a:lnTo>
                  <a:pt x="3213" y="1323"/>
                </a:lnTo>
                <a:lnTo>
                  <a:pt x="3214" y="1311"/>
                </a:lnTo>
                <a:lnTo>
                  <a:pt x="3215" y="1299"/>
                </a:lnTo>
                <a:lnTo>
                  <a:pt x="3216" y="1289"/>
                </a:lnTo>
                <a:lnTo>
                  <a:pt x="3218" y="1279"/>
                </a:lnTo>
                <a:lnTo>
                  <a:pt x="3222" y="1259"/>
                </a:lnTo>
                <a:lnTo>
                  <a:pt x="3225" y="1249"/>
                </a:lnTo>
                <a:lnTo>
                  <a:pt x="3228" y="1241"/>
                </a:lnTo>
                <a:lnTo>
                  <a:pt x="3234" y="1225"/>
                </a:lnTo>
                <a:lnTo>
                  <a:pt x="3241" y="1210"/>
                </a:lnTo>
                <a:lnTo>
                  <a:pt x="3245" y="1204"/>
                </a:lnTo>
                <a:lnTo>
                  <a:pt x="3250" y="1198"/>
                </a:lnTo>
                <a:lnTo>
                  <a:pt x="3259" y="1186"/>
                </a:lnTo>
                <a:lnTo>
                  <a:pt x="3269" y="1176"/>
                </a:lnTo>
                <a:lnTo>
                  <a:pt x="3279" y="1166"/>
                </a:lnTo>
                <a:lnTo>
                  <a:pt x="3290" y="1160"/>
                </a:lnTo>
                <a:lnTo>
                  <a:pt x="3302" y="1154"/>
                </a:lnTo>
                <a:lnTo>
                  <a:pt x="3314" y="1150"/>
                </a:lnTo>
                <a:lnTo>
                  <a:pt x="3327" y="1148"/>
                </a:lnTo>
                <a:lnTo>
                  <a:pt x="3340" y="1148"/>
                </a:lnTo>
                <a:lnTo>
                  <a:pt x="3355" y="1150"/>
                </a:lnTo>
                <a:lnTo>
                  <a:pt x="3370" y="1152"/>
                </a:lnTo>
                <a:lnTo>
                  <a:pt x="3383" y="1158"/>
                </a:lnTo>
                <a:lnTo>
                  <a:pt x="3389" y="1162"/>
                </a:lnTo>
                <a:lnTo>
                  <a:pt x="3395" y="1166"/>
                </a:lnTo>
                <a:lnTo>
                  <a:pt x="3407" y="1174"/>
                </a:lnTo>
                <a:lnTo>
                  <a:pt x="3417" y="1186"/>
                </a:lnTo>
                <a:lnTo>
                  <a:pt x="3426" y="1198"/>
                </a:lnTo>
                <a:lnTo>
                  <a:pt x="3434" y="1212"/>
                </a:lnTo>
                <a:lnTo>
                  <a:pt x="3438" y="1218"/>
                </a:lnTo>
                <a:lnTo>
                  <a:pt x="3441" y="1225"/>
                </a:lnTo>
                <a:lnTo>
                  <a:pt x="3444" y="1233"/>
                </a:lnTo>
                <a:lnTo>
                  <a:pt x="3447" y="1241"/>
                </a:lnTo>
                <a:lnTo>
                  <a:pt x="3452" y="1259"/>
                </a:lnTo>
                <a:lnTo>
                  <a:pt x="3457" y="1275"/>
                </a:lnTo>
                <a:lnTo>
                  <a:pt x="3460" y="1293"/>
                </a:lnTo>
                <a:lnTo>
                  <a:pt x="3462" y="1313"/>
                </a:lnTo>
                <a:lnTo>
                  <a:pt x="3464" y="1331"/>
                </a:lnTo>
                <a:lnTo>
                  <a:pt x="3464" y="1349"/>
                </a:lnTo>
                <a:lnTo>
                  <a:pt x="3402" y="1375"/>
                </a:lnTo>
                <a:lnTo>
                  <a:pt x="3402" y="1359"/>
                </a:lnTo>
                <a:lnTo>
                  <a:pt x="3400" y="1345"/>
                </a:lnTo>
                <a:lnTo>
                  <a:pt x="3399" y="1331"/>
                </a:lnTo>
                <a:lnTo>
                  <a:pt x="3397" y="1319"/>
                </a:lnTo>
                <a:lnTo>
                  <a:pt x="3394" y="1309"/>
                </a:lnTo>
                <a:lnTo>
                  <a:pt x="3391" y="1299"/>
                </a:lnTo>
                <a:lnTo>
                  <a:pt x="3388" y="1289"/>
                </a:lnTo>
                <a:lnTo>
                  <a:pt x="3384" y="1281"/>
                </a:lnTo>
                <a:lnTo>
                  <a:pt x="3380" y="1275"/>
                </a:lnTo>
                <a:lnTo>
                  <a:pt x="3375" y="1269"/>
                </a:lnTo>
                <a:lnTo>
                  <a:pt x="3370" y="1265"/>
                </a:lnTo>
                <a:lnTo>
                  <a:pt x="3364" y="1261"/>
                </a:lnTo>
                <a:lnTo>
                  <a:pt x="3358" y="1257"/>
                </a:lnTo>
                <a:lnTo>
                  <a:pt x="3352" y="1255"/>
                </a:lnTo>
                <a:lnTo>
                  <a:pt x="3345" y="1255"/>
                </a:lnTo>
                <a:lnTo>
                  <a:pt x="3337" y="1253"/>
                </a:lnTo>
                <a:lnTo>
                  <a:pt x="3325" y="1255"/>
                </a:lnTo>
                <a:lnTo>
                  <a:pt x="3313" y="1259"/>
                </a:lnTo>
                <a:lnTo>
                  <a:pt x="3308" y="1263"/>
                </a:lnTo>
                <a:lnTo>
                  <a:pt x="3303" y="1267"/>
                </a:lnTo>
                <a:lnTo>
                  <a:pt x="3298" y="1271"/>
                </a:lnTo>
                <a:lnTo>
                  <a:pt x="3294" y="1275"/>
                </a:lnTo>
                <a:lnTo>
                  <a:pt x="3290" y="1281"/>
                </a:lnTo>
                <a:lnTo>
                  <a:pt x="3287" y="1287"/>
                </a:lnTo>
                <a:lnTo>
                  <a:pt x="3284" y="1295"/>
                </a:lnTo>
                <a:lnTo>
                  <a:pt x="3281" y="1303"/>
                </a:lnTo>
                <a:lnTo>
                  <a:pt x="3279" y="1311"/>
                </a:lnTo>
                <a:lnTo>
                  <a:pt x="3278" y="1321"/>
                </a:lnTo>
                <a:lnTo>
                  <a:pt x="3277" y="1331"/>
                </a:lnTo>
                <a:lnTo>
                  <a:pt x="3276" y="1341"/>
                </a:lnTo>
                <a:lnTo>
                  <a:pt x="3277" y="1351"/>
                </a:lnTo>
                <a:lnTo>
                  <a:pt x="3277" y="1361"/>
                </a:lnTo>
                <a:lnTo>
                  <a:pt x="3278" y="1371"/>
                </a:lnTo>
                <a:lnTo>
                  <a:pt x="3279" y="1379"/>
                </a:lnTo>
                <a:lnTo>
                  <a:pt x="3281" y="1387"/>
                </a:lnTo>
                <a:lnTo>
                  <a:pt x="3283" y="1395"/>
                </a:lnTo>
                <a:lnTo>
                  <a:pt x="3286" y="1403"/>
                </a:lnTo>
                <a:lnTo>
                  <a:pt x="3288" y="1409"/>
                </a:lnTo>
                <a:lnTo>
                  <a:pt x="3292" y="1415"/>
                </a:lnTo>
                <a:lnTo>
                  <a:pt x="3295" y="1421"/>
                </a:lnTo>
                <a:lnTo>
                  <a:pt x="3304" y="1433"/>
                </a:lnTo>
                <a:lnTo>
                  <a:pt x="3314" y="1445"/>
                </a:lnTo>
                <a:lnTo>
                  <a:pt x="3326" y="1457"/>
                </a:lnTo>
                <a:lnTo>
                  <a:pt x="3388" y="1511"/>
                </a:lnTo>
                <a:lnTo>
                  <a:pt x="3398" y="1521"/>
                </a:lnTo>
                <a:lnTo>
                  <a:pt x="3408" y="1531"/>
                </a:lnTo>
                <a:lnTo>
                  <a:pt x="3418" y="1541"/>
                </a:lnTo>
                <a:lnTo>
                  <a:pt x="3426" y="1553"/>
                </a:lnTo>
                <a:lnTo>
                  <a:pt x="3434" y="1565"/>
                </a:lnTo>
                <a:lnTo>
                  <a:pt x="3441" y="1575"/>
                </a:lnTo>
                <a:lnTo>
                  <a:pt x="3447" y="1589"/>
                </a:lnTo>
                <a:lnTo>
                  <a:pt x="3453" y="1601"/>
                </a:lnTo>
                <a:lnTo>
                  <a:pt x="3458" y="1615"/>
                </a:lnTo>
                <a:lnTo>
                  <a:pt x="3462" y="1629"/>
                </a:lnTo>
                <a:lnTo>
                  <a:pt x="3466" y="1643"/>
                </a:lnTo>
                <a:lnTo>
                  <a:pt x="3469" y="1659"/>
                </a:lnTo>
                <a:lnTo>
                  <a:pt x="3471" y="1675"/>
                </a:lnTo>
                <a:lnTo>
                  <a:pt x="3472" y="1685"/>
                </a:lnTo>
                <a:lnTo>
                  <a:pt x="3472" y="1693"/>
                </a:lnTo>
                <a:lnTo>
                  <a:pt x="3473" y="1711"/>
                </a:lnTo>
                <a:lnTo>
                  <a:pt x="3474" y="1730"/>
                </a:lnTo>
                <a:lnTo>
                  <a:pt x="3473" y="1756"/>
                </a:lnTo>
                <a:lnTo>
                  <a:pt x="3471" y="1780"/>
                </a:lnTo>
                <a:lnTo>
                  <a:pt x="3470" y="1792"/>
                </a:lnTo>
                <a:lnTo>
                  <a:pt x="3468" y="1802"/>
                </a:lnTo>
                <a:lnTo>
                  <a:pt x="3466" y="1814"/>
                </a:lnTo>
                <a:lnTo>
                  <a:pt x="3464" y="1824"/>
                </a:lnTo>
                <a:lnTo>
                  <a:pt x="3461" y="1834"/>
                </a:lnTo>
                <a:lnTo>
                  <a:pt x="3459" y="1844"/>
                </a:lnTo>
                <a:lnTo>
                  <a:pt x="3452" y="1862"/>
                </a:lnTo>
                <a:lnTo>
                  <a:pt x="3449" y="1870"/>
                </a:lnTo>
                <a:lnTo>
                  <a:pt x="3445" y="1880"/>
                </a:lnTo>
                <a:lnTo>
                  <a:pt x="3437" y="1894"/>
                </a:lnTo>
                <a:lnTo>
                  <a:pt x="3432" y="1902"/>
                </a:lnTo>
                <a:lnTo>
                  <a:pt x="3427" y="1908"/>
                </a:lnTo>
                <a:lnTo>
                  <a:pt x="3422" y="1914"/>
                </a:lnTo>
                <a:lnTo>
                  <a:pt x="3417" y="1920"/>
                </a:lnTo>
                <a:lnTo>
                  <a:pt x="3406" y="1930"/>
                </a:lnTo>
                <a:lnTo>
                  <a:pt x="3394" y="1938"/>
                </a:lnTo>
                <a:lnTo>
                  <a:pt x="3381" y="1946"/>
                </a:lnTo>
                <a:lnTo>
                  <a:pt x="3367" y="1950"/>
                </a:lnTo>
                <a:lnTo>
                  <a:pt x="3360" y="1952"/>
                </a:lnTo>
                <a:lnTo>
                  <a:pt x="3353" y="1952"/>
                </a:lnTo>
                <a:lnTo>
                  <a:pt x="3337" y="1954"/>
                </a:lnTo>
                <a:close/>
                <a:moveTo>
                  <a:pt x="3582" y="1882"/>
                </a:moveTo>
                <a:lnTo>
                  <a:pt x="3574" y="1866"/>
                </a:lnTo>
                <a:lnTo>
                  <a:pt x="3567" y="1848"/>
                </a:lnTo>
                <a:lnTo>
                  <a:pt x="3562" y="1828"/>
                </a:lnTo>
                <a:lnTo>
                  <a:pt x="3559" y="1816"/>
                </a:lnTo>
                <a:lnTo>
                  <a:pt x="3557" y="1806"/>
                </a:lnTo>
                <a:lnTo>
                  <a:pt x="3554" y="1782"/>
                </a:lnTo>
                <a:lnTo>
                  <a:pt x="3551" y="1756"/>
                </a:lnTo>
                <a:lnTo>
                  <a:pt x="3550" y="1742"/>
                </a:lnTo>
                <a:lnTo>
                  <a:pt x="3550" y="1726"/>
                </a:lnTo>
                <a:lnTo>
                  <a:pt x="3549" y="1697"/>
                </a:lnTo>
                <a:lnTo>
                  <a:pt x="3549" y="1166"/>
                </a:lnTo>
                <a:lnTo>
                  <a:pt x="3615" y="1166"/>
                </a:lnTo>
                <a:lnTo>
                  <a:pt x="3615" y="1691"/>
                </a:lnTo>
                <a:lnTo>
                  <a:pt x="3615" y="1711"/>
                </a:lnTo>
                <a:lnTo>
                  <a:pt x="3616" y="1728"/>
                </a:lnTo>
                <a:lnTo>
                  <a:pt x="3617" y="1744"/>
                </a:lnTo>
                <a:lnTo>
                  <a:pt x="3618" y="1758"/>
                </a:lnTo>
                <a:lnTo>
                  <a:pt x="3620" y="1772"/>
                </a:lnTo>
                <a:lnTo>
                  <a:pt x="3623" y="1784"/>
                </a:lnTo>
                <a:lnTo>
                  <a:pt x="3625" y="1796"/>
                </a:lnTo>
                <a:lnTo>
                  <a:pt x="3629" y="1804"/>
                </a:lnTo>
                <a:lnTo>
                  <a:pt x="3633" y="1814"/>
                </a:lnTo>
                <a:lnTo>
                  <a:pt x="3637" y="1822"/>
                </a:lnTo>
                <a:lnTo>
                  <a:pt x="3643" y="1830"/>
                </a:lnTo>
                <a:lnTo>
                  <a:pt x="3649" y="1836"/>
                </a:lnTo>
                <a:lnTo>
                  <a:pt x="3652" y="1838"/>
                </a:lnTo>
                <a:lnTo>
                  <a:pt x="3655" y="1840"/>
                </a:lnTo>
                <a:lnTo>
                  <a:pt x="3662" y="1844"/>
                </a:lnTo>
                <a:lnTo>
                  <a:pt x="3670" y="1846"/>
                </a:lnTo>
                <a:lnTo>
                  <a:pt x="3678" y="1846"/>
                </a:lnTo>
                <a:lnTo>
                  <a:pt x="3686" y="1846"/>
                </a:lnTo>
                <a:lnTo>
                  <a:pt x="3694" y="1844"/>
                </a:lnTo>
                <a:lnTo>
                  <a:pt x="3701" y="1840"/>
                </a:lnTo>
                <a:lnTo>
                  <a:pt x="3708" y="1836"/>
                </a:lnTo>
                <a:lnTo>
                  <a:pt x="3713" y="1830"/>
                </a:lnTo>
                <a:lnTo>
                  <a:pt x="3719" y="1822"/>
                </a:lnTo>
                <a:lnTo>
                  <a:pt x="3723" y="1814"/>
                </a:lnTo>
                <a:lnTo>
                  <a:pt x="3728" y="1804"/>
                </a:lnTo>
                <a:lnTo>
                  <a:pt x="3731" y="1796"/>
                </a:lnTo>
                <a:lnTo>
                  <a:pt x="3734" y="1784"/>
                </a:lnTo>
                <a:lnTo>
                  <a:pt x="3736" y="1772"/>
                </a:lnTo>
                <a:lnTo>
                  <a:pt x="3738" y="1758"/>
                </a:lnTo>
                <a:lnTo>
                  <a:pt x="3740" y="1744"/>
                </a:lnTo>
                <a:lnTo>
                  <a:pt x="3741" y="1728"/>
                </a:lnTo>
                <a:lnTo>
                  <a:pt x="3741" y="1711"/>
                </a:lnTo>
                <a:lnTo>
                  <a:pt x="3741" y="1691"/>
                </a:lnTo>
                <a:lnTo>
                  <a:pt x="3741" y="1166"/>
                </a:lnTo>
                <a:lnTo>
                  <a:pt x="3807" y="1166"/>
                </a:lnTo>
                <a:lnTo>
                  <a:pt x="3807" y="1697"/>
                </a:lnTo>
                <a:lnTo>
                  <a:pt x="3806" y="1726"/>
                </a:lnTo>
                <a:lnTo>
                  <a:pt x="3805" y="1742"/>
                </a:lnTo>
                <a:lnTo>
                  <a:pt x="3805" y="1756"/>
                </a:lnTo>
                <a:lnTo>
                  <a:pt x="3802" y="1782"/>
                </a:lnTo>
                <a:lnTo>
                  <a:pt x="3798" y="1806"/>
                </a:lnTo>
                <a:lnTo>
                  <a:pt x="3796" y="1816"/>
                </a:lnTo>
                <a:lnTo>
                  <a:pt x="3794" y="1828"/>
                </a:lnTo>
                <a:lnTo>
                  <a:pt x="3788" y="1848"/>
                </a:lnTo>
                <a:lnTo>
                  <a:pt x="3785" y="1856"/>
                </a:lnTo>
                <a:lnTo>
                  <a:pt x="3782" y="1866"/>
                </a:lnTo>
                <a:lnTo>
                  <a:pt x="3779" y="1874"/>
                </a:lnTo>
                <a:lnTo>
                  <a:pt x="3775" y="1882"/>
                </a:lnTo>
                <a:lnTo>
                  <a:pt x="3771" y="1890"/>
                </a:lnTo>
                <a:lnTo>
                  <a:pt x="3766" y="1898"/>
                </a:lnTo>
                <a:lnTo>
                  <a:pt x="3756" y="1914"/>
                </a:lnTo>
                <a:lnTo>
                  <a:pt x="3745" y="1926"/>
                </a:lnTo>
                <a:lnTo>
                  <a:pt x="3739" y="1930"/>
                </a:lnTo>
                <a:lnTo>
                  <a:pt x="3733" y="1936"/>
                </a:lnTo>
                <a:lnTo>
                  <a:pt x="3720" y="1944"/>
                </a:lnTo>
                <a:lnTo>
                  <a:pt x="3714" y="1946"/>
                </a:lnTo>
                <a:lnTo>
                  <a:pt x="3707" y="1950"/>
                </a:lnTo>
                <a:lnTo>
                  <a:pt x="3693" y="1952"/>
                </a:lnTo>
                <a:lnTo>
                  <a:pt x="3685" y="1954"/>
                </a:lnTo>
                <a:lnTo>
                  <a:pt x="3678" y="1954"/>
                </a:lnTo>
                <a:lnTo>
                  <a:pt x="3663" y="1952"/>
                </a:lnTo>
                <a:lnTo>
                  <a:pt x="3649" y="1950"/>
                </a:lnTo>
                <a:lnTo>
                  <a:pt x="3643" y="1946"/>
                </a:lnTo>
                <a:lnTo>
                  <a:pt x="3636" y="1944"/>
                </a:lnTo>
                <a:lnTo>
                  <a:pt x="3624" y="1936"/>
                </a:lnTo>
                <a:lnTo>
                  <a:pt x="3612" y="1926"/>
                </a:lnTo>
                <a:lnTo>
                  <a:pt x="3601" y="1914"/>
                </a:lnTo>
                <a:lnTo>
                  <a:pt x="3591" y="1898"/>
                </a:lnTo>
                <a:lnTo>
                  <a:pt x="3586" y="1890"/>
                </a:lnTo>
                <a:lnTo>
                  <a:pt x="3582" y="1882"/>
                </a:lnTo>
                <a:close/>
                <a:moveTo>
                  <a:pt x="3934" y="1882"/>
                </a:moveTo>
                <a:lnTo>
                  <a:pt x="3927" y="1866"/>
                </a:lnTo>
                <a:lnTo>
                  <a:pt x="3920" y="1848"/>
                </a:lnTo>
                <a:lnTo>
                  <a:pt x="3915" y="1828"/>
                </a:lnTo>
                <a:lnTo>
                  <a:pt x="3912" y="1816"/>
                </a:lnTo>
                <a:lnTo>
                  <a:pt x="3910" y="1806"/>
                </a:lnTo>
                <a:lnTo>
                  <a:pt x="3907" y="1782"/>
                </a:lnTo>
                <a:lnTo>
                  <a:pt x="3904" y="1756"/>
                </a:lnTo>
                <a:lnTo>
                  <a:pt x="3903" y="1742"/>
                </a:lnTo>
                <a:lnTo>
                  <a:pt x="3903" y="1726"/>
                </a:lnTo>
                <a:lnTo>
                  <a:pt x="3902" y="1697"/>
                </a:lnTo>
                <a:lnTo>
                  <a:pt x="3902" y="1166"/>
                </a:lnTo>
                <a:lnTo>
                  <a:pt x="3968" y="1166"/>
                </a:lnTo>
                <a:lnTo>
                  <a:pt x="3968" y="1691"/>
                </a:lnTo>
                <a:lnTo>
                  <a:pt x="3968" y="1711"/>
                </a:lnTo>
                <a:lnTo>
                  <a:pt x="3969" y="1728"/>
                </a:lnTo>
                <a:lnTo>
                  <a:pt x="3970" y="1744"/>
                </a:lnTo>
                <a:lnTo>
                  <a:pt x="3972" y="1758"/>
                </a:lnTo>
                <a:lnTo>
                  <a:pt x="3973" y="1772"/>
                </a:lnTo>
                <a:lnTo>
                  <a:pt x="3976" y="1784"/>
                </a:lnTo>
                <a:lnTo>
                  <a:pt x="3979" y="1796"/>
                </a:lnTo>
                <a:lnTo>
                  <a:pt x="3982" y="1804"/>
                </a:lnTo>
                <a:lnTo>
                  <a:pt x="3986" y="1814"/>
                </a:lnTo>
                <a:lnTo>
                  <a:pt x="3991" y="1822"/>
                </a:lnTo>
                <a:lnTo>
                  <a:pt x="3996" y="1830"/>
                </a:lnTo>
                <a:lnTo>
                  <a:pt x="4002" y="1836"/>
                </a:lnTo>
                <a:lnTo>
                  <a:pt x="4005" y="1838"/>
                </a:lnTo>
                <a:lnTo>
                  <a:pt x="4008" y="1840"/>
                </a:lnTo>
                <a:lnTo>
                  <a:pt x="4015" y="1844"/>
                </a:lnTo>
                <a:lnTo>
                  <a:pt x="4023" y="1846"/>
                </a:lnTo>
                <a:lnTo>
                  <a:pt x="4031" y="1846"/>
                </a:lnTo>
                <a:lnTo>
                  <a:pt x="4040" y="1846"/>
                </a:lnTo>
                <a:lnTo>
                  <a:pt x="4047" y="1844"/>
                </a:lnTo>
                <a:lnTo>
                  <a:pt x="4054" y="1840"/>
                </a:lnTo>
                <a:lnTo>
                  <a:pt x="4061" y="1836"/>
                </a:lnTo>
                <a:lnTo>
                  <a:pt x="4067" y="1830"/>
                </a:lnTo>
                <a:lnTo>
                  <a:pt x="4072" y="1822"/>
                </a:lnTo>
                <a:lnTo>
                  <a:pt x="4077" y="1814"/>
                </a:lnTo>
                <a:lnTo>
                  <a:pt x="4081" y="1804"/>
                </a:lnTo>
                <a:lnTo>
                  <a:pt x="4084" y="1796"/>
                </a:lnTo>
                <a:lnTo>
                  <a:pt x="4087" y="1784"/>
                </a:lnTo>
                <a:lnTo>
                  <a:pt x="4090" y="1772"/>
                </a:lnTo>
                <a:lnTo>
                  <a:pt x="4091" y="1758"/>
                </a:lnTo>
                <a:lnTo>
                  <a:pt x="4093" y="1744"/>
                </a:lnTo>
                <a:lnTo>
                  <a:pt x="4094" y="1728"/>
                </a:lnTo>
                <a:lnTo>
                  <a:pt x="4094" y="1711"/>
                </a:lnTo>
                <a:lnTo>
                  <a:pt x="4094" y="1691"/>
                </a:lnTo>
                <a:lnTo>
                  <a:pt x="4094" y="1166"/>
                </a:lnTo>
                <a:lnTo>
                  <a:pt x="4160" y="1166"/>
                </a:lnTo>
                <a:lnTo>
                  <a:pt x="4160" y="1697"/>
                </a:lnTo>
                <a:lnTo>
                  <a:pt x="4159" y="1726"/>
                </a:lnTo>
                <a:lnTo>
                  <a:pt x="4159" y="1742"/>
                </a:lnTo>
                <a:lnTo>
                  <a:pt x="4158" y="1756"/>
                </a:lnTo>
                <a:lnTo>
                  <a:pt x="4155" y="1782"/>
                </a:lnTo>
                <a:lnTo>
                  <a:pt x="4152" y="1806"/>
                </a:lnTo>
                <a:lnTo>
                  <a:pt x="4149" y="1816"/>
                </a:lnTo>
                <a:lnTo>
                  <a:pt x="4147" y="1828"/>
                </a:lnTo>
                <a:lnTo>
                  <a:pt x="4142" y="1848"/>
                </a:lnTo>
                <a:lnTo>
                  <a:pt x="4139" y="1856"/>
                </a:lnTo>
                <a:lnTo>
                  <a:pt x="4135" y="1866"/>
                </a:lnTo>
                <a:lnTo>
                  <a:pt x="4132" y="1874"/>
                </a:lnTo>
                <a:lnTo>
                  <a:pt x="4128" y="1882"/>
                </a:lnTo>
                <a:lnTo>
                  <a:pt x="4124" y="1890"/>
                </a:lnTo>
                <a:lnTo>
                  <a:pt x="4119" y="1898"/>
                </a:lnTo>
                <a:lnTo>
                  <a:pt x="4109" y="1914"/>
                </a:lnTo>
                <a:lnTo>
                  <a:pt x="4098" y="1926"/>
                </a:lnTo>
                <a:lnTo>
                  <a:pt x="4092" y="1930"/>
                </a:lnTo>
                <a:lnTo>
                  <a:pt x="4086" y="1936"/>
                </a:lnTo>
                <a:lnTo>
                  <a:pt x="4073" y="1944"/>
                </a:lnTo>
                <a:lnTo>
                  <a:pt x="4067" y="1946"/>
                </a:lnTo>
                <a:lnTo>
                  <a:pt x="4060" y="1950"/>
                </a:lnTo>
                <a:lnTo>
                  <a:pt x="4046" y="1952"/>
                </a:lnTo>
                <a:lnTo>
                  <a:pt x="4039" y="1954"/>
                </a:lnTo>
                <a:lnTo>
                  <a:pt x="4031" y="1954"/>
                </a:lnTo>
                <a:lnTo>
                  <a:pt x="4017" y="1952"/>
                </a:lnTo>
                <a:lnTo>
                  <a:pt x="4003" y="1950"/>
                </a:lnTo>
                <a:lnTo>
                  <a:pt x="3996" y="1946"/>
                </a:lnTo>
                <a:lnTo>
                  <a:pt x="3989" y="1944"/>
                </a:lnTo>
                <a:lnTo>
                  <a:pt x="3977" y="1936"/>
                </a:lnTo>
                <a:lnTo>
                  <a:pt x="3965" y="1926"/>
                </a:lnTo>
                <a:lnTo>
                  <a:pt x="3954" y="1914"/>
                </a:lnTo>
                <a:lnTo>
                  <a:pt x="3943" y="1898"/>
                </a:lnTo>
                <a:lnTo>
                  <a:pt x="3938" y="1890"/>
                </a:lnTo>
                <a:lnTo>
                  <a:pt x="3934" y="1882"/>
                </a:lnTo>
                <a:close/>
                <a:moveTo>
                  <a:pt x="4370" y="1954"/>
                </a:moveTo>
                <a:lnTo>
                  <a:pt x="4354" y="1954"/>
                </a:lnTo>
                <a:lnTo>
                  <a:pt x="4339" y="1950"/>
                </a:lnTo>
                <a:lnTo>
                  <a:pt x="4324" y="1944"/>
                </a:lnTo>
                <a:lnTo>
                  <a:pt x="4317" y="1940"/>
                </a:lnTo>
                <a:lnTo>
                  <a:pt x="4310" y="1936"/>
                </a:lnTo>
                <a:lnTo>
                  <a:pt x="4298" y="1928"/>
                </a:lnTo>
                <a:lnTo>
                  <a:pt x="4292" y="1922"/>
                </a:lnTo>
                <a:lnTo>
                  <a:pt x="4287" y="1916"/>
                </a:lnTo>
                <a:lnTo>
                  <a:pt x="4277" y="1902"/>
                </a:lnTo>
                <a:lnTo>
                  <a:pt x="4273" y="1896"/>
                </a:lnTo>
                <a:lnTo>
                  <a:pt x="4268" y="1888"/>
                </a:lnTo>
                <a:lnTo>
                  <a:pt x="4264" y="1880"/>
                </a:lnTo>
                <a:lnTo>
                  <a:pt x="4261" y="1872"/>
                </a:lnTo>
                <a:lnTo>
                  <a:pt x="4257" y="1864"/>
                </a:lnTo>
                <a:lnTo>
                  <a:pt x="4254" y="1854"/>
                </a:lnTo>
                <a:lnTo>
                  <a:pt x="4248" y="1834"/>
                </a:lnTo>
                <a:lnTo>
                  <a:pt x="4244" y="1814"/>
                </a:lnTo>
                <a:lnTo>
                  <a:pt x="4242" y="1804"/>
                </a:lnTo>
                <a:lnTo>
                  <a:pt x="4240" y="1792"/>
                </a:lnTo>
                <a:lnTo>
                  <a:pt x="4237" y="1770"/>
                </a:lnTo>
                <a:lnTo>
                  <a:pt x="4236" y="1746"/>
                </a:lnTo>
                <a:lnTo>
                  <a:pt x="4235" y="1732"/>
                </a:lnTo>
                <a:lnTo>
                  <a:pt x="4235" y="1720"/>
                </a:lnTo>
                <a:lnTo>
                  <a:pt x="4298" y="1693"/>
                </a:lnTo>
                <a:lnTo>
                  <a:pt x="4298" y="1714"/>
                </a:lnTo>
                <a:lnTo>
                  <a:pt x="4299" y="1734"/>
                </a:lnTo>
                <a:lnTo>
                  <a:pt x="4301" y="1750"/>
                </a:lnTo>
                <a:lnTo>
                  <a:pt x="4303" y="1766"/>
                </a:lnTo>
                <a:lnTo>
                  <a:pt x="4305" y="1774"/>
                </a:lnTo>
                <a:lnTo>
                  <a:pt x="4306" y="1782"/>
                </a:lnTo>
                <a:lnTo>
                  <a:pt x="4310" y="1794"/>
                </a:lnTo>
                <a:lnTo>
                  <a:pt x="4314" y="1804"/>
                </a:lnTo>
                <a:lnTo>
                  <a:pt x="4318" y="1814"/>
                </a:lnTo>
                <a:lnTo>
                  <a:pt x="4324" y="1824"/>
                </a:lnTo>
                <a:lnTo>
                  <a:pt x="4330" y="1830"/>
                </a:lnTo>
                <a:lnTo>
                  <a:pt x="4336" y="1836"/>
                </a:lnTo>
                <a:lnTo>
                  <a:pt x="4343" y="1840"/>
                </a:lnTo>
                <a:lnTo>
                  <a:pt x="4350" y="1844"/>
                </a:lnTo>
                <a:lnTo>
                  <a:pt x="4357" y="1846"/>
                </a:lnTo>
                <a:lnTo>
                  <a:pt x="4365" y="1848"/>
                </a:lnTo>
                <a:lnTo>
                  <a:pt x="4374" y="1848"/>
                </a:lnTo>
                <a:lnTo>
                  <a:pt x="4381" y="1848"/>
                </a:lnTo>
                <a:lnTo>
                  <a:pt x="4388" y="1846"/>
                </a:lnTo>
                <a:lnTo>
                  <a:pt x="4395" y="1844"/>
                </a:lnTo>
                <a:lnTo>
                  <a:pt x="4401" y="1842"/>
                </a:lnTo>
                <a:lnTo>
                  <a:pt x="4407" y="1838"/>
                </a:lnTo>
                <a:lnTo>
                  <a:pt x="4413" y="1832"/>
                </a:lnTo>
                <a:lnTo>
                  <a:pt x="4418" y="1826"/>
                </a:lnTo>
                <a:lnTo>
                  <a:pt x="4423" y="1820"/>
                </a:lnTo>
                <a:lnTo>
                  <a:pt x="4427" y="1812"/>
                </a:lnTo>
                <a:lnTo>
                  <a:pt x="4431" y="1804"/>
                </a:lnTo>
                <a:lnTo>
                  <a:pt x="4434" y="1796"/>
                </a:lnTo>
                <a:lnTo>
                  <a:pt x="4437" y="1786"/>
                </a:lnTo>
                <a:lnTo>
                  <a:pt x="4439" y="1774"/>
                </a:lnTo>
                <a:lnTo>
                  <a:pt x="4440" y="1770"/>
                </a:lnTo>
                <a:lnTo>
                  <a:pt x="4441" y="1764"/>
                </a:lnTo>
                <a:lnTo>
                  <a:pt x="4442" y="1752"/>
                </a:lnTo>
                <a:lnTo>
                  <a:pt x="4442" y="1738"/>
                </a:lnTo>
                <a:lnTo>
                  <a:pt x="4442" y="1728"/>
                </a:lnTo>
                <a:lnTo>
                  <a:pt x="4442" y="1718"/>
                </a:lnTo>
                <a:lnTo>
                  <a:pt x="4441" y="1711"/>
                </a:lnTo>
                <a:lnTo>
                  <a:pt x="4439" y="1701"/>
                </a:lnTo>
                <a:lnTo>
                  <a:pt x="4437" y="1693"/>
                </a:lnTo>
                <a:lnTo>
                  <a:pt x="4435" y="1685"/>
                </a:lnTo>
                <a:lnTo>
                  <a:pt x="4433" y="1677"/>
                </a:lnTo>
                <a:lnTo>
                  <a:pt x="4430" y="1669"/>
                </a:lnTo>
                <a:lnTo>
                  <a:pt x="4422" y="1653"/>
                </a:lnTo>
                <a:lnTo>
                  <a:pt x="4418" y="1645"/>
                </a:lnTo>
                <a:lnTo>
                  <a:pt x="4413" y="1639"/>
                </a:lnTo>
                <a:lnTo>
                  <a:pt x="4402" y="1625"/>
                </a:lnTo>
                <a:lnTo>
                  <a:pt x="4389" y="1613"/>
                </a:lnTo>
                <a:lnTo>
                  <a:pt x="4325" y="1555"/>
                </a:lnTo>
                <a:lnTo>
                  <a:pt x="4315" y="1547"/>
                </a:lnTo>
                <a:lnTo>
                  <a:pt x="4305" y="1537"/>
                </a:lnTo>
                <a:lnTo>
                  <a:pt x="4289" y="1517"/>
                </a:lnTo>
                <a:lnTo>
                  <a:pt x="4275" y="1497"/>
                </a:lnTo>
                <a:lnTo>
                  <a:pt x="4270" y="1485"/>
                </a:lnTo>
                <a:lnTo>
                  <a:pt x="4264" y="1473"/>
                </a:lnTo>
                <a:lnTo>
                  <a:pt x="4260" y="1461"/>
                </a:lnTo>
                <a:lnTo>
                  <a:pt x="4255" y="1447"/>
                </a:lnTo>
                <a:lnTo>
                  <a:pt x="4252" y="1433"/>
                </a:lnTo>
                <a:lnTo>
                  <a:pt x="4249" y="1417"/>
                </a:lnTo>
                <a:lnTo>
                  <a:pt x="4247" y="1401"/>
                </a:lnTo>
                <a:lnTo>
                  <a:pt x="4246" y="1393"/>
                </a:lnTo>
                <a:lnTo>
                  <a:pt x="4245" y="1385"/>
                </a:lnTo>
                <a:lnTo>
                  <a:pt x="4244" y="1367"/>
                </a:lnTo>
                <a:lnTo>
                  <a:pt x="4244" y="1347"/>
                </a:lnTo>
                <a:lnTo>
                  <a:pt x="4244" y="1335"/>
                </a:lnTo>
                <a:lnTo>
                  <a:pt x="4245" y="1323"/>
                </a:lnTo>
                <a:lnTo>
                  <a:pt x="4246" y="1311"/>
                </a:lnTo>
                <a:lnTo>
                  <a:pt x="4247" y="1299"/>
                </a:lnTo>
                <a:lnTo>
                  <a:pt x="4248" y="1289"/>
                </a:lnTo>
                <a:lnTo>
                  <a:pt x="4250" y="1279"/>
                </a:lnTo>
                <a:lnTo>
                  <a:pt x="4254" y="1259"/>
                </a:lnTo>
                <a:lnTo>
                  <a:pt x="4257" y="1249"/>
                </a:lnTo>
                <a:lnTo>
                  <a:pt x="4260" y="1241"/>
                </a:lnTo>
                <a:lnTo>
                  <a:pt x="4266" y="1225"/>
                </a:lnTo>
                <a:lnTo>
                  <a:pt x="4273" y="1210"/>
                </a:lnTo>
                <a:lnTo>
                  <a:pt x="4277" y="1204"/>
                </a:lnTo>
                <a:lnTo>
                  <a:pt x="4282" y="1198"/>
                </a:lnTo>
                <a:lnTo>
                  <a:pt x="4291" y="1186"/>
                </a:lnTo>
                <a:lnTo>
                  <a:pt x="4301" y="1176"/>
                </a:lnTo>
                <a:lnTo>
                  <a:pt x="4311" y="1166"/>
                </a:lnTo>
                <a:lnTo>
                  <a:pt x="4323" y="1160"/>
                </a:lnTo>
                <a:lnTo>
                  <a:pt x="4335" y="1154"/>
                </a:lnTo>
                <a:lnTo>
                  <a:pt x="4347" y="1150"/>
                </a:lnTo>
                <a:lnTo>
                  <a:pt x="4360" y="1148"/>
                </a:lnTo>
                <a:lnTo>
                  <a:pt x="4373" y="1148"/>
                </a:lnTo>
                <a:lnTo>
                  <a:pt x="4388" y="1150"/>
                </a:lnTo>
                <a:lnTo>
                  <a:pt x="4403" y="1152"/>
                </a:lnTo>
                <a:lnTo>
                  <a:pt x="4416" y="1158"/>
                </a:lnTo>
                <a:lnTo>
                  <a:pt x="4422" y="1162"/>
                </a:lnTo>
                <a:lnTo>
                  <a:pt x="4428" y="1166"/>
                </a:lnTo>
                <a:lnTo>
                  <a:pt x="4440" y="1174"/>
                </a:lnTo>
                <a:lnTo>
                  <a:pt x="4450" y="1186"/>
                </a:lnTo>
                <a:lnTo>
                  <a:pt x="4459" y="1198"/>
                </a:lnTo>
                <a:lnTo>
                  <a:pt x="4467" y="1212"/>
                </a:lnTo>
                <a:lnTo>
                  <a:pt x="4471" y="1218"/>
                </a:lnTo>
                <a:lnTo>
                  <a:pt x="4474" y="1225"/>
                </a:lnTo>
                <a:lnTo>
                  <a:pt x="4477" y="1233"/>
                </a:lnTo>
                <a:lnTo>
                  <a:pt x="4480" y="1241"/>
                </a:lnTo>
                <a:lnTo>
                  <a:pt x="4485" y="1259"/>
                </a:lnTo>
                <a:lnTo>
                  <a:pt x="4490" y="1275"/>
                </a:lnTo>
                <a:lnTo>
                  <a:pt x="4493" y="1293"/>
                </a:lnTo>
                <a:lnTo>
                  <a:pt x="4495" y="1313"/>
                </a:lnTo>
                <a:lnTo>
                  <a:pt x="4497" y="1331"/>
                </a:lnTo>
                <a:lnTo>
                  <a:pt x="4497" y="1349"/>
                </a:lnTo>
                <a:lnTo>
                  <a:pt x="4435" y="1375"/>
                </a:lnTo>
                <a:lnTo>
                  <a:pt x="4435" y="1359"/>
                </a:lnTo>
                <a:lnTo>
                  <a:pt x="4433" y="1345"/>
                </a:lnTo>
                <a:lnTo>
                  <a:pt x="4432" y="1331"/>
                </a:lnTo>
                <a:lnTo>
                  <a:pt x="4430" y="1319"/>
                </a:lnTo>
                <a:lnTo>
                  <a:pt x="4427" y="1309"/>
                </a:lnTo>
                <a:lnTo>
                  <a:pt x="4426" y="1303"/>
                </a:lnTo>
                <a:lnTo>
                  <a:pt x="4424" y="1299"/>
                </a:lnTo>
                <a:lnTo>
                  <a:pt x="4421" y="1289"/>
                </a:lnTo>
                <a:lnTo>
                  <a:pt x="4417" y="1281"/>
                </a:lnTo>
                <a:lnTo>
                  <a:pt x="4413" y="1275"/>
                </a:lnTo>
                <a:lnTo>
                  <a:pt x="4408" y="1269"/>
                </a:lnTo>
                <a:lnTo>
                  <a:pt x="4403" y="1265"/>
                </a:lnTo>
                <a:lnTo>
                  <a:pt x="4397" y="1261"/>
                </a:lnTo>
                <a:lnTo>
                  <a:pt x="4391" y="1257"/>
                </a:lnTo>
                <a:lnTo>
                  <a:pt x="4385" y="1255"/>
                </a:lnTo>
                <a:lnTo>
                  <a:pt x="4378" y="1255"/>
                </a:lnTo>
                <a:lnTo>
                  <a:pt x="4370" y="1253"/>
                </a:lnTo>
                <a:lnTo>
                  <a:pt x="4358" y="1255"/>
                </a:lnTo>
                <a:lnTo>
                  <a:pt x="4346" y="1259"/>
                </a:lnTo>
                <a:lnTo>
                  <a:pt x="4341" y="1263"/>
                </a:lnTo>
                <a:lnTo>
                  <a:pt x="4336" y="1267"/>
                </a:lnTo>
                <a:lnTo>
                  <a:pt x="4331" y="1271"/>
                </a:lnTo>
                <a:lnTo>
                  <a:pt x="4327" y="1275"/>
                </a:lnTo>
                <a:lnTo>
                  <a:pt x="4323" y="1281"/>
                </a:lnTo>
                <a:lnTo>
                  <a:pt x="4319" y="1287"/>
                </a:lnTo>
                <a:lnTo>
                  <a:pt x="4316" y="1295"/>
                </a:lnTo>
                <a:lnTo>
                  <a:pt x="4313" y="1303"/>
                </a:lnTo>
                <a:lnTo>
                  <a:pt x="4311" y="1311"/>
                </a:lnTo>
                <a:lnTo>
                  <a:pt x="4310" y="1321"/>
                </a:lnTo>
                <a:lnTo>
                  <a:pt x="4309" y="1331"/>
                </a:lnTo>
                <a:lnTo>
                  <a:pt x="4308" y="1341"/>
                </a:lnTo>
                <a:lnTo>
                  <a:pt x="4309" y="1351"/>
                </a:lnTo>
                <a:lnTo>
                  <a:pt x="4309" y="1361"/>
                </a:lnTo>
                <a:lnTo>
                  <a:pt x="4310" y="1371"/>
                </a:lnTo>
                <a:lnTo>
                  <a:pt x="4311" y="1379"/>
                </a:lnTo>
                <a:lnTo>
                  <a:pt x="4313" y="1387"/>
                </a:lnTo>
                <a:lnTo>
                  <a:pt x="4315" y="1395"/>
                </a:lnTo>
                <a:lnTo>
                  <a:pt x="4318" y="1403"/>
                </a:lnTo>
                <a:lnTo>
                  <a:pt x="4321" y="1409"/>
                </a:lnTo>
                <a:lnTo>
                  <a:pt x="4325" y="1415"/>
                </a:lnTo>
                <a:lnTo>
                  <a:pt x="4328" y="1421"/>
                </a:lnTo>
                <a:lnTo>
                  <a:pt x="4337" y="1433"/>
                </a:lnTo>
                <a:lnTo>
                  <a:pt x="4347" y="1445"/>
                </a:lnTo>
                <a:lnTo>
                  <a:pt x="4359" y="1457"/>
                </a:lnTo>
                <a:lnTo>
                  <a:pt x="4421" y="1511"/>
                </a:lnTo>
                <a:lnTo>
                  <a:pt x="4431" y="1521"/>
                </a:lnTo>
                <a:lnTo>
                  <a:pt x="4442" y="1531"/>
                </a:lnTo>
                <a:lnTo>
                  <a:pt x="4451" y="1541"/>
                </a:lnTo>
                <a:lnTo>
                  <a:pt x="4459" y="1553"/>
                </a:lnTo>
                <a:lnTo>
                  <a:pt x="4467" y="1565"/>
                </a:lnTo>
                <a:lnTo>
                  <a:pt x="4474" y="1575"/>
                </a:lnTo>
                <a:lnTo>
                  <a:pt x="4480" y="1589"/>
                </a:lnTo>
                <a:lnTo>
                  <a:pt x="4486" y="1601"/>
                </a:lnTo>
                <a:lnTo>
                  <a:pt x="4491" y="1615"/>
                </a:lnTo>
                <a:lnTo>
                  <a:pt x="4495" y="1629"/>
                </a:lnTo>
                <a:lnTo>
                  <a:pt x="4499" y="1643"/>
                </a:lnTo>
                <a:lnTo>
                  <a:pt x="4502" y="1659"/>
                </a:lnTo>
                <a:lnTo>
                  <a:pt x="4504" y="1675"/>
                </a:lnTo>
                <a:lnTo>
                  <a:pt x="4505" y="1685"/>
                </a:lnTo>
                <a:lnTo>
                  <a:pt x="4505" y="1693"/>
                </a:lnTo>
                <a:lnTo>
                  <a:pt x="4506" y="1711"/>
                </a:lnTo>
                <a:lnTo>
                  <a:pt x="4507" y="1730"/>
                </a:lnTo>
                <a:lnTo>
                  <a:pt x="4506" y="1756"/>
                </a:lnTo>
                <a:lnTo>
                  <a:pt x="4504" y="1780"/>
                </a:lnTo>
                <a:lnTo>
                  <a:pt x="4503" y="1792"/>
                </a:lnTo>
                <a:lnTo>
                  <a:pt x="4501" y="1802"/>
                </a:lnTo>
                <a:lnTo>
                  <a:pt x="4499" y="1814"/>
                </a:lnTo>
                <a:lnTo>
                  <a:pt x="4497" y="1824"/>
                </a:lnTo>
                <a:lnTo>
                  <a:pt x="4494" y="1834"/>
                </a:lnTo>
                <a:lnTo>
                  <a:pt x="4492" y="1844"/>
                </a:lnTo>
                <a:lnTo>
                  <a:pt x="4485" y="1862"/>
                </a:lnTo>
                <a:lnTo>
                  <a:pt x="4482" y="1870"/>
                </a:lnTo>
                <a:lnTo>
                  <a:pt x="4478" y="1880"/>
                </a:lnTo>
                <a:lnTo>
                  <a:pt x="4470" y="1894"/>
                </a:lnTo>
                <a:lnTo>
                  <a:pt x="4465" y="1902"/>
                </a:lnTo>
                <a:lnTo>
                  <a:pt x="4460" y="1908"/>
                </a:lnTo>
                <a:lnTo>
                  <a:pt x="4455" y="1914"/>
                </a:lnTo>
                <a:lnTo>
                  <a:pt x="4450" y="1920"/>
                </a:lnTo>
                <a:lnTo>
                  <a:pt x="4439" y="1930"/>
                </a:lnTo>
                <a:lnTo>
                  <a:pt x="4427" y="1938"/>
                </a:lnTo>
                <a:lnTo>
                  <a:pt x="4414" y="1946"/>
                </a:lnTo>
                <a:lnTo>
                  <a:pt x="4400" y="1950"/>
                </a:lnTo>
                <a:lnTo>
                  <a:pt x="4393" y="1952"/>
                </a:lnTo>
                <a:lnTo>
                  <a:pt x="4386" y="1952"/>
                </a:lnTo>
                <a:lnTo>
                  <a:pt x="4370" y="1954"/>
                </a:lnTo>
                <a:close/>
              </a:path>
            </a:pathLst>
          </a:custGeom>
          <a:solidFill>
            <a:schemeClr val="accent1"/>
          </a:solidFill>
          <a:ln>
            <a:noFill/>
          </a:ln>
        </p:spPr>
        <p:txBody>
          <a:bodyPr vert="horz" wrap="square" lIns="0" tIns="0" rIns="0" bIns="0" numCol="1" anchor="t" anchorCtr="0" compatLnSpc="1">
            <a:prstTxWarp prst="textNoShape">
              <a:avLst/>
            </a:prstTxWarp>
            <a:noAutofit/>
          </a:bodyPr>
          <a:lstStyle/>
          <a:p>
            <a:endParaRPr lang="en-GB"/>
          </a:p>
        </p:txBody>
      </p:sp>
      <p:sp>
        <p:nvSpPr>
          <p:cNvPr id="11" name="Text Placeholder 10">
            <a:extLst>
              <a:ext uri="{FF2B5EF4-FFF2-40B4-BE49-F238E27FC236}">
                <a16:creationId xmlns:a16="http://schemas.microsoft.com/office/drawing/2014/main" id="{897DE48D-705B-612C-7DFA-B303012D79EC}"/>
              </a:ext>
            </a:extLst>
          </p:cNvPr>
          <p:cNvSpPr>
            <a:spLocks noGrp="1"/>
          </p:cNvSpPr>
          <p:nvPr>
            <p:ph type="body" sz="quarter" idx="13"/>
          </p:nvPr>
        </p:nvSpPr>
        <p:spPr>
          <a:xfrm>
            <a:off x="1198587" y="5517232"/>
            <a:ext cx="9793263" cy="288032"/>
          </a:xfrm>
        </p:spPr>
        <p:txBody>
          <a:bodyPr/>
          <a:lstStyle>
            <a:lvl1pPr marL="0" indent="0">
              <a:spcBef>
                <a:spcPts val="0"/>
              </a:spcBef>
              <a:buFontTx/>
              <a:buNone/>
              <a:defRPr sz="1600">
                <a:solidFill>
                  <a:schemeClr val="accent1"/>
                </a:solidFill>
              </a:defRPr>
            </a:lvl1pPr>
            <a:lvl2pPr marL="0" indent="0">
              <a:spcBef>
                <a:spcPts val="0"/>
              </a:spcBef>
              <a:buFontTx/>
              <a:buNone/>
              <a:defRPr sz="1600"/>
            </a:lvl2pPr>
            <a:lvl3pPr marL="0" indent="0">
              <a:spcBef>
                <a:spcPts val="0"/>
              </a:spcBef>
              <a:buFontTx/>
              <a:buNone/>
              <a:defRPr sz="1600"/>
            </a:lvl3pPr>
            <a:lvl4pPr marL="0" indent="0">
              <a:spcBef>
                <a:spcPts val="0"/>
              </a:spcBef>
              <a:buFontTx/>
              <a:buNone/>
              <a:defRPr sz="1600"/>
            </a:lvl4pPr>
            <a:lvl5pPr marL="0" indent="0">
              <a:spcBef>
                <a:spcPts val="0"/>
              </a:spcBef>
              <a:buFontTx/>
              <a:buNone/>
              <a:defRPr sz="1600"/>
            </a:lvl5pPr>
            <a:lvl6pPr marL="0" indent="0">
              <a:spcBef>
                <a:spcPts val="0"/>
              </a:spcBef>
              <a:buFontTx/>
              <a:buNone/>
              <a:defRPr sz="1600"/>
            </a:lvl6pPr>
            <a:lvl7pPr marL="0" indent="0">
              <a:spcBef>
                <a:spcPts val="0"/>
              </a:spcBef>
              <a:buFontTx/>
              <a:buNone/>
              <a:defRPr sz="1600"/>
            </a:lvl7pPr>
            <a:lvl8pPr marL="0" indent="0">
              <a:spcBef>
                <a:spcPts val="0"/>
              </a:spcBef>
              <a:buFontTx/>
              <a:buNone/>
              <a:defRPr sz="1600"/>
            </a:lvl8pPr>
            <a:lvl9pPr marL="0" indent="0">
              <a:spcBef>
                <a:spcPts val="0"/>
              </a:spcBef>
              <a:buFontTx/>
              <a:buNone/>
              <a:defRPr sz="1600"/>
            </a:lvl9pPr>
          </a:lstStyle>
          <a:p>
            <a:pPr lvl="0"/>
            <a:r>
              <a:rPr lang="fi-FI" noProof="0"/>
              <a:t>Muokkaa tekstin perustyylejä napsauttamalla</a:t>
            </a:r>
          </a:p>
        </p:txBody>
      </p:sp>
      <p:sp>
        <p:nvSpPr>
          <p:cNvPr id="12" name="Text Placeholder 10">
            <a:extLst>
              <a:ext uri="{FF2B5EF4-FFF2-40B4-BE49-F238E27FC236}">
                <a16:creationId xmlns:a16="http://schemas.microsoft.com/office/drawing/2014/main" id="{CF5A17A4-EA2D-AFFF-38DF-9699B925DCD5}"/>
              </a:ext>
            </a:extLst>
          </p:cNvPr>
          <p:cNvSpPr>
            <a:spLocks noGrp="1"/>
          </p:cNvSpPr>
          <p:nvPr>
            <p:ph type="body" sz="quarter" idx="14"/>
          </p:nvPr>
        </p:nvSpPr>
        <p:spPr>
          <a:xfrm>
            <a:off x="1198587" y="5805264"/>
            <a:ext cx="9793263" cy="288032"/>
          </a:xfrm>
        </p:spPr>
        <p:txBody>
          <a:bodyPr/>
          <a:lstStyle>
            <a:lvl1pPr marL="0" indent="0">
              <a:spcBef>
                <a:spcPts val="0"/>
              </a:spcBef>
              <a:buFontTx/>
              <a:buNone/>
              <a:defRPr sz="1600">
                <a:solidFill>
                  <a:schemeClr val="accent1"/>
                </a:solidFill>
              </a:defRPr>
            </a:lvl1pPr>
            <a:lvl2pPr marL="0" indent="0">
              <a:spcBef>
                <a:spcPts val="0"/>
              </a:spcBef>
              <a:buFontTx/>
              <a:buNone/>
              <a:defRPr sz="1600"/>
            </a:lvl2pPr>
            <a:lvl3pPr marL="0" indent="0">
              <a:spcBef>
                <a:spcPts val="0"/>
              </a:spcBef>
              <a:buFontTx/>
              <a:buNone/>
              <a:defRPr sz="1600"/>
            </a:lvl3pPr>
            <a:lvl4pPr marL="0" indent="0">
              <a:spcBef>
                <a:spcPts val="0"/>
              </a:spcBef>
              <a:buFontTx/>
              <a:buNone/>
              <a:defRPr sz="1600"/>
            </a:lvl4pPr>
            <a:lvl5pPr marL="0" indent="0">
              <a:spcBef>
                <a:spcPts val="0"/>
              </a:spcBef>
              <a:buFontTx/>
              <a:buNone/>
              <a:defRPr sz="1600"/>
            </a:lvl5pPr>
            <a:lvl6pPr marL="0" indent="0">
              <a:spcBef>
                <a:spcPts val="0"/>
              </a:spcBef>
              <a:buFontTx/>
              <a:buNone/>
              <a:defRPr sz="1600"/>
            </a:lvl6pPr>
            <a:lvl7pPr marL="0" indent="0">
              <a:spcBef>
                <a:spcPts val="0"/>
              </a:spcBef>
              <a:buFontTx/>
              <a:buNone/>
              <a:defRPr sz="1600"/>
            </a:lvl7pPr>
            <a:lvl8pPr marL="0" indent="0">
              <a:spcBef>
                <a:spcPts val="0"/>
              </a:spcBef>
              <a:buFontTx/>
              <a:buNone/>
              <a:defRPr sz="1600"/>
            </a:lvl8pPr>
            <a:lvl9pPr marL="0" indent="0">
              <a:spcBef>
                <a:spcPts val="0"/>
              </a:spcBef>
              <a:buFontTx/>
              <a:buNone/>
              <a:defRPr sz="1600"/>
            </a:lvl9pPr>
          </a:lstStyle>
          <a:p>
            <a:pPr lvl="0"/>
            <a:r>
              <a:rPr lang="fi-FI" noProof="0"/>
              <a:t>Muokkaa tekstin perustyylejä napsauttamalla</a:t>
            </a:r>
          </a:p>
        </p:txBody>
      </p:sp>
    </p:spTree>
    <p:extLst>
      <p:ext uri="{BB962C8B-B14F-4D97-AF65-F5344CB8AC3E}">
        <p14:creationId xmlns:p14="http://schemas.microsoft.com/office/powerpoint/2010/main" val="377178589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56">
          <p15:clr>
            <a:srgbClr val="FBAE40"/>
          </p15:clr>
        </p15:guide>
        <p15:guide id="4" pos="6924">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tsikko ja sisältö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755CC-1185-51FC-E3B8-4147606A5030}"/>
              </a:ext>
            </a:extLst>
          </p:cNvPr>
          <p:cNvSpPr>
            <a:spLocks noGrp="1"/>
          </p:cNvSpPr>
          <p:nvPr>
            <p:ph type="title"/>
          </p:nvPr>
        </p:nvSpPr>
        <p:spPr/>
        <p:txBody>
          <a:bodyPr/>
          <a:lstStyle/>
          <a:p>
            <a:r>
              <a:rPr lang="fi-FI" noProof="0"/>
              <a:t>Muokkaa ots. perustyyl. napsautt.</a:t>
            </a:r>
          </a:p>
        </p:txBody>
      </p:sp>
      <p:sp>
        <p:nvSpPr>
          <p:cNvPr id="3" name="Content Placeholder 2">
            <a:extLst>
              <a:ext uri="{FF2B5EF4-FFF2-40B4-BE49-F238E27FC236}">
                <a16:creationId xmlns:a16="http://schemas.microsoft.com/office/drawing/2014/main" id="{6CE6B893-6B04-6927-CE94-9A66F78D614E}"/>
              </a:ext>
            </a:extLst>
          </p:cNvPr>
          <p:cNvSpPr>
            <a:spLocks noGrp="1"/>
          </p:cNvSpPr>
          <p:nvPr>
            <p:ph idx="1"/>
          </p:nvPr>
        </p:nvSpPr>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4" name="Date Placeholder 3">
            <a:extLst>
              <a:ext uri="{FF2B5EF4-FFF2-40B4-BE49-F238E27FC236}">
                <a16:creationId xmlns:a16="http://schemas.microsoft.com/office/drawing/2014/main" id="{DFD925BA-5B20-3CBA-B94B-28B753A84A3E}"/>
              </a:ext>
            </a:extLst>
          </p:cNvPr>
          <p:cNvSpPr>
            <a:spLocks noGrp="1"/>
          </p:cNvSpPr>
          <p:nvPr>
            <p:ph type="dt" sz="half" idx="10"/>
          </p:nvPr>
        </p:nvSpPr>
        <p:spPr/>
        <p:txBody>
          <a:bodyPr/>
          <a:lstStyle/>
          <a:p>
            <a:fld id="{41AAA503-85C1-4C54-97AA-67ECF5030AD2}" type="datetime1">
              <a:rPr lang="fi-FI" noProof="0" smtClean="0"/>
              <a:t>16.8.2024</a:t>
            </a:fld>
            <a:endParaRPr lang="fi-FI" noProof="0"/>
          </a:p>
        </p:txBody>
      </p:sp>
      <p:sp>
        <p:nvSpPr>
          <p:cNvPr id="5" name="Footer Placeholder 4">
            <a:extLst>
              <a:ext uri="{FF2B5EF4-FFF2-40B4-BE49-F238E27FC236}">
                <a16:creationId xmlns:a16="http://schemas.microsoft.com/office/drawing/2014/main" id="{247193C2-3638-0637-9E42-4D47B9D9F3CA}"/>
              </a:ext>
            </a:extLst>
          </p:cNvPr>
          <p:cNvSpPr>
            <a:spLocks noGrp="1"/>
          </p:cNvSpPr>
          <p:nvPr>
            <p:ph type="ftr" sz="quarter" idx="11"/>
          </p:nvPr>
        </p:nvSpPr>
        <p:spPr/>
        <p:txBody>
          <a:bodyPr/>
          <a:lstStyle/>
          <a:p>
            <a:r>
              <a:rPr lang="en-US" noProof="0"/>
              <a:t>© Confederation of Finnish Construction Industries RT</a:t>
            </a:r>
            <a:endParaRPr lang="fi-FI" noProof="0"/>
          </a:p>
        </p:txBody>
      </p:sp>
      <p:sp>
        <p:nvSpPr>
          <p:cNvPr id="6" name="Slide Number Placeholder 5">
            <a:extLst>
              <a:ext uri="{FF2B5EF4-FFF2-40B4-BE49-F238E27FC236}">
                <a16:creationId xmlns:a16="http://schemas.microsoft.com/office/drawing/2014/main" id="{09FAE3C4-91D4-D1BC-C03D-1496593FA717}"/>
              </a:ext>
            </a:extLst>
          </p:cNvPr>
          <p:cNvSpPr>
            <a:spLocks noGrp="1"/>
          </p:cNvSpPr>
          <p:nvPr>
            <p:ph type="sldNum" sz="quarter" idx="12"/>
          </p:nvPr>
        </p:nvSpPr>
        <p:spPr/>
        <p:txBody>
          <a:bodyPr/>
          <a:lstStyle/>
          <a:p>
            <a:fld id="{DFD61EF7-2460-4EE9-A031-27FEBC4F9A95}" type="slidenum">
              <a:rPr lang="fi-FI" noProof="0" smtClean="0"/>
              <a:t>‹#›</a:t>
            </a:fld>
            <a:endParaRPr lang="fi-FI" noProof="0"/>
          </a:p>
        </p:txBody>
      </p:sp>
    </p:spTree>
    <p:extLst>
      <p:ext uri="{BB962C8B-B14F-4D97-AF65-F5344CB8AC3E}">
        <p14:creationId xmlns:p14="http://schemas.microsoft.com/office/powerpoint/2010/main" val="19444558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tsikko ja sisältö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755CC-1185-51FC-E3B8-4147606A5030}"/>
              </a:ext>
            </a:extLst>
          </p:cNvPr>
          <p:cNvSpPr>
            <a:spLocks noGrp="1"/>
          </p:cNvSpPr>
          <p:nvPr>
            <p:ph type="title"/>
          </p:nvPr>
        </p:nvSpPr>
        <p:spPr>
          <a:xfrm>
            <a:off x="407988" y="333375"/>
            <a:ext cx="10008494" cy="1008063"/>
          </a:xfrm>
        </p:spPr>
        <p:txBody>
          <a:bodyPr/>
          <a:lstStyle/>
          <a:p>
            <a:r>
              <a:rPr lang="fi-FI" noProof="0"/>
              <a:t>Muokkaa ots. perustyyl. napsautt.</a:t>
            </a:r>
          </a:p>
        </p:txBody>
      </p:sp>
      <p:sp>
        <p:nvSpPr>
          <p:cNvPr id="3" name="Content Placeholder 2">
            <a:extLst>
              <a:ext uri="{FF2B5EF4-FFF2-40B4-BE49-F238E27FC236}">
                <a16:creationId xmlns:a16="http://schemas.microsoft.com/office/drawing/2014/main" id="{6CE6B893-6B04-6927-CE94-9A66F78D614E}"/>
              </a:ext>
            </a:extLst>
          </p:cNvPr>
          <p:cNvSpPr>
            <a:spLocks noGrp="1"/>
          </p:cNvSpPr>
          <p:nvPr>
            <p:ph idx="1"/>
          </p:nvPr>
        </p:nvSpPr>
        <p:spPr>
          <a:xfrm>
            <a:off x="407987" y="1628775"/>
            <a:ext cx="10008493" cy="4464050"/>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4" name="Date Placeholder 3">
            <a:extLst>
              <a:ext uri="{FF2B5EF4-FFF2-40B4-BE49-F238E27FC236}">
                <a16:creationId xmlns:a16="http://schemas.microsoft.com/office/drawing/2014/main" id="{DFD925BA-5B20-3CBA-B94B-28B753A84A3E}"/>
              </a:ext>
            </a:extLst>
          </p:cNvPr>
          <p:cNvSpPr>
            <a:spLocks noGrp="1"/>
          </p:cNvSpPr>
          <p:nvPr>
            <p:ph type="dt" sz="half" idx="10"/>
          </p:nvPr>
        </p:nvSpPr>
        <p:spPr/>
        <p:txBody>
          <a:bodyPr/>
          <a:lstStyle/>
          <a:p>
            <a:fld id="{C14C47CC-21F1-49EC-8043-7DAE53B891F3}" type="datetime1">
              <a:rPr lang="fi-FI" noProof="0" smtClean="0"/>
              <a:t>16.8.2024</a:t>
            </a:fld>
            <a:endParaRPr lang="fi-FI" noProof="0"/>
          </a:p>
        </p:txBody>
      </p:sp>
      <p:sp>
        <p:nvSpPr>
          <p:cNvPr id="5" name="Footer Placeholder 4">
            <a:extLst>
              <a:ext uri="{FF2B5EF4-FFF2-40B4-BE49-F238E27FC236}">
                <a16:creationId xmlns:a16="http://schemas.microsoft.com/office/drawing/2014/main" id="{247193C2-3638-0637-9E42-4D47B9D9F3CA}"/>
              </a:ext>
            </a:extLst>
          </p:cNvPr>
          <p:cNvSpPr>
            <a:spLocks noGrp="1"/>
          </p:cNvSpPr>
          <p:nvPr>
            <p:ph type="ftr" sz="quarter" idx="11"/>
          </p:nvPr>
        </p:nvSpPr>
        <p:spPr/>
        <p:txBody>
          <a:bodyPr/>
          <a:lstStyle/>
          <a:p>
            <a:r>
              <a:rPr lang="en-US" noProof="0"/>
              <a:t>© Confederation of Finnish Construction Industries RT</a:t>
            </a:r>
            <a:endParaRPr lang="fi-FI" noProof="0"/>
          </a:p>
        </p:txBody>
      </p:sp>
      <p:sp>
        <p:nvSpPr>
          <p:cNvPr id="6" name="Slide Number Placeholder 5">
            <a:extLst>
              <a:ext uri="{FF2B5EF4-FFF2-40B4-BE49-F238E27FC236}">
                <a16:creationId xmlns:a16="http://schemas.microsoft.com/office/drawing/2014/main" id="{09FAE3C4-91D4-D1BC-C03D-1496593FA717}"/>
              </a:ext>
            </a:extLst>
          </p:cNvPr>
          <p:cNvSpPr>
            <a:spLocks noGrp="1"/>
          </p:cNvSpPr>
          <p:nvPr>
            <p:ph type="sldNum" sz="quarter" idx="12"/>
          </p:nvPr>
        </p:nvSpPr>
        <p:spPr/>
        <p:txBody>
          <a:bodyPr/>
          <a:lstStyle/>
          <a:p>
            <a:fld id="{DFD61EF7-2460-4EE9-A031-27FEBC4F9A95}" type="slidenum">
              <a:rPr lang="fi-FI" noProof="0" smtClean="0"/>
              <a:t>‹#›</a:t>
            </a:fld>
            <a:endParaRPr lang="fi-FI" noProof="0"/>
          </a:p>
        </p:txBody>
      </p:sp>
    </p:spTree>
    <p:extLst>
      <p:ext uri="{BB962C8B-B14F-4D97-AF65-F5344CB8AC3E}">
        <p14:creationId xmlns:p14="http://schemas.microsoft.com/office/powerpoint/2010/main" val="3843604713"/>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9.xml"/><Relationship Id="rId2" Type="http://schemas.openxmlformats.org/officeDocument/2006/relationships/slideLayout" Target="../slideLayouts/slideLayout58.xml"/><Relationship Id="rId1" Type="http://schemas.openxmlformats.org/officeDocument/2006/relationships/slideLayout" Target="../slideLayouts/slideLayout57.xml"/><Relationship Id="rId5" Type="http://schemas.openxmlformats.org/officeDocument/2006/relationships/image" Target="../media/image1.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60.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63.xml"/><Relationship Id="rId2" Type="http://schemas.openxmlformats.org/officeDocument/2006/relationships/slideLayout" Target="../slideLayouts/slideLayout62.xml"/><Relationship Id="rId1" Type="http://schemas.openxmlformats.org/officeDocument/2006/relationships/slideLayout" Target="../slideLayouts/slideLayout61.xml"/><Relationship Id="rId5" Type="http://schemas.openxmlformats.org/officeDocument/2006/relationships/image" Target="../media/image1.pn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5.xml"/><Relationship Id="rId1" Type="http://schemas.openxmlformats.org/officeDocument/2006/relationships/slideLayout" Target="../slideLayouts/slideLayout64.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6.xml"/><Relationship Id="rId1"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7.xml"/><Relationship Id="rId1" Type="http://schemas.openxmlformats.org/officeDocument/2006/relationships/slideLayout" Target="../slideLayouts/slideLayout6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03F606E-928C-A1F9-8031-179CA03A355F}"/>
              </a:ext>
            </a:extLst>
          </p:cNvPr>
          <p:cNvSpPr>
            <a:spLocks noGrp="1"/>
          </p:cNvSpPr>
          <p:nvPr>
            <p:ph type="title"/>
          </p:nvPr>
        </p:nvSpPr>
        <p:spPr>
          <a:xfrm>
            <a:off x="407988" y="333376"/>
            <a:ext cx="11376026" cy="1010862"/>
          </a:xfrm>
          <a:prstGeom prst="rect">
            <a:avLst/>
          </a:prstGeom>
        </p:spPr>
        <p:txBody>
          <a:bodyPr vert="horz" wrap="square" lIns="0" tIns="0" rIns="0" bIns="0" rtlCol="0" anchor="t" anchorCtr="0">
            <a:noAutofit/>
          </a:bodyPr>
          <a:lstStyle/>
          <a:p>
            <a:r>
              <a:rPr lang="fi-FI" noProof="0"/>
              <a:t>Muokkaa ots. perustyyl. napsautt.</a:t>
            </a:r>
          </a:p>
        </p:txBody>
      </p:sp>
      <p:sp>
        <p:nvSpPr>
          <p:cNvPr id="3" name="Text Placeholder 2">
            <a:extLst>
              <a:ext uri="{FF2B5EF4-FFF2-40B4-BE49-F238E27FC236}">
                <a16:creationId xmlns:a16="http://schemas.microsoft.com/office/drawing/2014/main" id="{0924343F-94E2-0032-C904-C75E566C8FC6}"/>
              </a:ext>
            </a:extLst>
          </p:cNvPr>
          <p:cNvSpPr>
            <a:spLocks noGrp="1"/>
          </p:cNvSpPr>
          <p:nvPr>
            <p:ph type="body" idx="1"/>
          </p:nvPr>
        </p:nvSpPr>
        <p:spPr>
          <a:xfrm>
            <a:off x="407987" y="1628776"/>
            <a:ext cx="11376025" cy="4464050"/>
          </a:xfrm>
          <a:prstGeom prst="rect">
            <a:avLst/>
          </a:prstGeom>
        </p:spPr>
        <p:txBody>
          <a:bodyPr vert="horz" wrap="square" lIns="0" tIns="0" rIns="0" bIns="0" rtlCol="0" anchor="t" anchorCtr="0">
            <a:noAutofit/>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4" name="Date Placeholder 3">
            <a:extLst>
              <a:ext uri="{FF2B5EF4-FFF2-40B4-BE49-F238E27FC236}">
                <a16:creationId xmlns:a16="http://schemas.microsoft.com/office/drawing/2014/main" id="{2ECF1F63-EAB0-D155-D368-DB83454D33CA}"/>
              </a:ext>
            </a:extLst>
          </p:cNvPr>
          <p:cNvSpPr>
            <a:spLocks noGrp="1"/>
          </p:cNvSpPr>
          <p:nvPr>
            <p:ph type="dt" sz="half" idx="2"/>
          </p:nvPr>
        </p:nvSpPr>
        <p:spPr>
          <a:xfrm>
            <a:off x="839416" y="6381328"/>
            <a:ext cx="1224136" cy="143298"/>
          </a:xfrm>
          <a:prstGeom prst="rect">
            <a:avLst/>
          </a:prstGeom>
        </p:spPr>
        <p:txBody>
          <a:bodyPr vert="horz" wrap="square" lIns="0" tIns="0" rIns="0" bIns="0" rtlCol="0" anchor="ctr" anchorCtr="0">
            <a:noAutofit/>
          </a:bodyPr>
          <a:lstStyle>
            <a:lvl1pPr algn="l">
              <a:defRPr sz="900">
                <a:solidFill>
                  <a:schemeClr val="accent1"/>
                </a:solidFill>
              </a:defRPr>
            </a:lvl1pPr>
          </a:lstStyle>
          <a:p>
            <a:fld id="{6AC80C56-90F2-47FE-AB10-3CE9BA84AF46}" type="datetime1">
              <a:rPr lang="fi-FI" noProof="0" smtClean="0"/>
              <a:t>16.8.2024</a:t>
            </a:fld>
            <a:endParaRPr lang="fi-FI" noProof="0"/>
          </a:p>
        </p:txBody>
      </p:sp>
      <p:sp>
        <p:nvSpPr>
          <p:cNvPr id="5" name="Footer Placeholder 4">
            <a:extLst>
              <a:ext uri="{FF2B5EF4-FFF2-40B4-BE49-F238E27FC236}">
                <a16:creationId xmlns:a16="http://schemas.microsoft.com/office/drawing/2014/main" id="{631D72B2-0BA5-C3BE-860A-FF93393EC16E}"/>
              </a:ext>
            </a:extLst>
          </p:cNvPr>
          <p:cNvSpPr>
            <a:spLocks noGrp="1"/>
          </p:cNvSpPr>
          <p:nvPr>
            <p:ph type="ftr" sz="quarter" idx="3"/>
          </p:nvPr>
        </p:nvSpPr>
        <p:spPr>
          <a:xfrm>
            <a:off x="2063552" y="6381328"/>
            <a:ext cx="8928992" cy="143296"/>
          </a:xfrm>
          <a:prstGeom prst="rect">
            <a:avLst/>
          </a:prstGeom>
        </p:spPr>
        <p:txBody>
          <a:bodyPr vert="horz" wrap="square" lIns="0" tIns="0" rIns="0" bIns="0" rtlCol="0" anchor="ctr" anchorCtr="0">
            <a:noAutofit/>
          </a:bodyPr>
          <a:lstStyle>
            <a:lvl1pPr algn="l">
              <a:defRPr sz="900">
                <a:solidFill>
                  <a:schemeClr val="accent1"/>
                </a:solidFill>
              </a:defRPr>
            </a:lvl1pPr>
          </a:lstStyle>
          <a:p>
            <a:r>
              <a:rPr lang="en-US" noProof="0"/>
              <a:t>© Confederation of Finnish Construction Industries RT</a:t>
            </a:r>
            <a:endParaRPr lang="fi-FI" noProof="0"/>
          </a:p>
        </p:txBody>
      </p:sp>
      <p:sp>
        <p:nvSpPr>
          <p:cNvPr id="6" name="Slide Number Placeholder 5">
            <a:extLst>
              <a:ext uri="{FF2B5EF4-FFF2-40B4-BE49-F238E27FC236}">
                <a16:creationId xmlns:a16="http://schemas.microsoft.com/office/drawing/2014/main" id="{C5D84F36-1B4E-8A5C-9166-BF2B0030F35F}"/>
              </a:ext>
            </a:extLst>
          </p:cNvPr>
          <p:cNvSpPr>
            <a:spLocks noGrp="1"/>
          </p:cNvSpPr>
          <p:nvPr>
            <p:ph type="sldNum" sz="quarter" idx="4"/>
          </p:nvPr>
        </p:nvSpPr>
        <p:spPr>
          <a:xfrm>
            <a:off x="407988" y="6381328"/>
            <a:ext cx="431428" cy="143298"/>
          </a:xfrm>
          <a:prstGeom prst="rect">
            <a:avLst/>
          </a:prstGeom>
        </p:spPr>
        <p:txBody>
          <a:bodyPr vert="horz" wrap="square" lIns="0" tIns="0" rIns="0" bIns="0" rtlCol="0" anchor="ctr" anchorCtr="0">
            <a:noAutofit/>
          </a:bodyPr>
          <a:lstStyle>
            <a:lvl1pPr algn="l">
              <a:defRPr sz="900">
                <a:solidFill>
                  <a:schemeClr val="accent1"/>
                </a:solidFill>
                <a:latin typeface="+mj-lt"/>
              </a:defRPr>
            </a:lvl1pPr>
          </a:lstStyle>
          <a:p>
            <a:fld id="{DFD61EF7-2460-4EE9-A031-27FEBC4F9A95}" type="slidenum">
              <a:rPr lang="fi-FI" noProof="0" smtClean="0"/>
              <a:pPr/>
              <a:t>‹#›</a:t>
            </a:fld>
            <a:endParaRPr lang="fi-FI" noProof="0"/>
          </a:p>
        </p:txBody>
      </p:sp>
      <p:sp>
        <p:nvSpPr>
          <p:cNvPr id="16" name="Freeform 9">
            <a:extLst>
              <a:ext uri="{FF2B5EF4-FFF2-40B4-BE49-F238E27FC236}">
                <a16:creationId xmlns:a16="http://schemas.microsoft.com/office/drawing/2014/main" id="{45D2EBA9-1BB0-2806-BE95-22E9D2E52F24}"/>
              </a:ext>
            </a:extLst>
          </p:cNvPr>
          <p:cNvSpPr>
            <a:spLocks noChangeAspect="1" noEditPoints="1"/>
          </p:cNvSpPr>
          <p:nvPr userDrawn="1"/>
        </p:nvSpPr>
        <p:spPr bwMode="auto">
          <a:xfrm>
            <a:off x="11503054" y="6308625"/>
            <a:ext cx="280959" cy="216000"/>
          </a:xfrm>
          <a:custGeom>
            <a:avLst/>
            <a:gdLst>
              <a:gd name="T0" fmla="*/ 1052 w 1250"/>
              <a:gd name="T1" fmla="*/ 228 h 961"/>
              <a:gd name="T2" fmla="*/ 822 w 1250"/>
              <a:gd name="T3" fmla="*/ 228 h 961"/>
              <a:gd name="T4" fmla="*/ 0 w 1250"/>
              <a:gd name="T5" fmla="*/ 733 h 961"/>
              <a:gd name="T6" fmla="*/ 0 w 1250"/>
              <a:gd name="T7" fmla="*/ 961 h 961"/>
              <a:gd name="T8" fmla="*/ 753 w 1250"/>
              <a:gd name="T9" fmla="*/ 961 h 961"/>
              <a:gd name="T10" fmla="*/ 11 w 1250"/>
              <a:gd name="T11" fmla="*/ 0 h 961"/>
              <a:gd name="T12" fmla="*/ 359 w 1250"/>
              <a:gd name="T13" fmla="*/ 1 h 961"/>
              <a:gd name="T14" fmla="*/ 427 w 1250"/>
              <a:gd name="T15" fmla="*/ 9 h 961"/>
              <a:gd name="T16" fmla="*/ 477 w 1250"/>
              <a:gd name="T17" fmla="*/ 19 h 961"/>
              <a:gd name="T18" fmla="*/ 522 w 1250"/>
              <a:gd name="T19" fmla="*/ 34 h 961"/>
              <a:gd name="T20" fmla="*/ 569 w 1250"/>
              <a:gd name="T21" fmla="*/ 57 h 961"/>
              <a:gd name="T22" fmla="*/ 609 w 1250"/>
              <a:gd name="T23" fmla="*/ 84 h 961"/>
              <a:gd name="T24" fmla="*/ 642 w 1250"/>
              <a:gd name="T25" fmla="*/ 116 h 961"/>
              <a:gd name="T26" fmla="*/ 667 w 1250"/>
              <a:gd name="T27" fmla="*/ 152 h 961"/>
              <a:gd name="T28" fmla="*/ 686 w 1250"/>
              <a:gd name="T29" fmla="*/ 192 h 961"/>
              <a:gd name="T30" fmla="*/ 698 w 1250"/>
              <a:gd name="T31" fmla="*/ 235 h 961"/>
              <a:gd name="T32" fmla="*/ 703 w 1250"/>
              <a:gd name="T33" fmla="*/ 281 h 961"/>
              <a:gd name="T34" fmla="*/ 702 w 1250"/>
              <a:gd name="T35" fmla="*/ 334 h 961"/>
              <a:gd name="T36" fmla="*/ 696 w 1250"/>
              <a:gd name="T37" fmla="*/ 371 h 961"/>
              <a:gd name="T38" fmla="*/ 686 w 1250"/>
              <a:gd name="T39" fmla="*/ 406 h 961"/>
              <a:gd name="T40" fmla="*/ 673 w 1250"/>
              <a:gd name="T41" fmla="*/ 439 h 961"/>
              <a:gd name="T42" fmla="*/ 656 w 1250"/>
              <a:gd name="T43" fmla="*/ 470 h 961"/>
              <a:gd name="T44" fmla="*/ 635 w 1250"/>
              <a:gd name="T45" fmla="*/ 498 h 961"/>
              <a:gd name="T46" fmla="*/ 609 w 1250"/>
              <a:gd name="T47" fmla="*/ 524 h 961"/>
              <a:gd name="T48" fmla="*/ 581 w 1250"/>
              <a:gd name="T49" fmla="*/ 545 h 961"/>
              <a:gd name="T50" fmla="*/ 549 w 1250"/>
              <a:gd name="T51" fmla="*/ 564 h 961"/>
              <a:gd name="T52" fmla="*/ 514 w 1250"/>
              <a:gd name="T53" fmla="*/ 578 h 961"/>
              <a:gd name="T54" fmla="*/ 239 w 1250"/>
              <a:gd name="T55" fmla="*/ 187 h 961"/>
              <a:gd name="T56" fmla="*/ 347 w 1250"/>
              <a:gd name="T57" fmla="*/ 432 h 961"/>
              <a:gd name="T58" fmla="*/ 377 w 1250"/>
              <a:gd name="T59" fmla="*/ 429 h 961"/>
              <a:gd name="T60" fmla="*/ 401 w 1250"/>
              <a:gd name="T61" fmla="*/ 423 h 961"/>
              <a:gd name="T62" fmla="*/ 420 w 1250"/>
              <a:gd name="T63" fmla="*/ 414 h 961"/>
              <a:gd name="T64" fmla="*/ 436 w 1250"/>
              <a:gd name="T65" fmla="*/ 403 h 961"/>
              <a:gd name="T66" fmla="*/ 449 w 1250"/>
              <a:gd name="T67" fmla="*/ 390 h 961"/>
              <a:gd name="T68" fmla="*/ 458 w 1250"/>
              <a:gd name="T69" fmla="*/ 376 h 961"/>
              <a:gd name="T70" fmla="*/ 468 w 1250"/>
              <a:gd name="T71" fmla="*/ 350 h 961"/>
              <a:gd name="T72" fmla="*/ 473 w 1250"/>
              <a:gd name="T73" fmla="*/ 319 h 961"/>
              <a:gd name="T74" fmla="*/ 471 w 1250"/>
              <a:gd name="T75" fmla="*/ 288 h 961"/>
              <a:gd name="T76" fmla="*/ 463 w 1250"/>
              <a:gd name="T77" fmla="*/ 262 h 961"/>
              <a:gd name="T78" fmla="*/ 455 w 1250"/>
              <a:gd name="T79" fmla="*/ 247 h 961"/>
              <a:gd name="T80" fmla="*/ 440 w 1250"/>
              <a:gd name="T81" fmla="*/ 228 h 961"/>
              <a:gd name="T82" fmla="*/ 421 w 1250"/>
              <a:gd name="T83" fmla="*/ 211 h 961"/>
              <a:gd name="T84" fmla="*/ 403 w 1250"/>
              <a:gd name="T85" fmla="*/ 201 h 961"/>
              <a:gd name="T86" fmla="*/ 383 w 1250"/>
              <a:gd name="T87" fmla="*/ 194 h 961"/>
              <a:gd name="T88" fmla="*/ 359 w 1250"/>
              <a:gd name="T89" fmla="*/ 189 h 961"/>
              <a:gd name="T90" fmla="*/ 239 w 1250"/>
              <a:gd name="T91" fmla="*/ 187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50" h="961">
                <a:moveTo>
                  <a:pt x="1250" y="0"/>
                </a:moveTo>
                <a:lnTo>
                  <a:pt x="1250" y="228"/>
                </a:lnTo>
                <a:lnTo>
                  <a:pt x="1052" y="228"/>
                </a:lnTo>
                <a:lnTo>
                  <a:pt x="1052" y="961"/>
                </a:lnTo>
                <a:lnTo>
                  <a:pt x="822" y="961"/>
                </a:lnTo>
                <a:lnTo>
                  <a:pt x="822" y="228"/>
                </a:lnTo>
                <a:lnTo>
                  <a:pt x="656" y="0"/>
                </a:lnTo>
                <a:lnTo>
                  <a:pt x="1250" y="0"/>
                </a:lnTo>
                <a:close/>
                <a:moveTo>
                  <a:pt x="0" y="733"/>
                </a:moveTo>
                <a:lnTo>
                  <a:pt x="230" y="733"/>
                </a:lnTo>
                <a:lnTo>
                  <a:pt x="230" y="961"/>
                </a:lnTo>
                <a:lnTo>
                  <a:pt x="0" y="961"/>
                </a:lnTo>
                <a:lnTo>
                  <a:pt x="0" y="733"/>
                </a:lnTo>
                <a:close/>
                <a:moveTo>
                  <a:pt x="488" y="585"/>
                </a:moveTo>
                <a:lnTo>
                  <a:pt x="753" y="961"/>
                </a:lnTo>
                <a:lnTo>
                  <a:pt x="496" y="961"/>
                </a:lnTo>
                <a:lnTo>
                  <a:pt x="11" y="271"/>
                </a:lnTo>
                <a:lnTo>
                  <a:pt x="11" y="0"/>
                </a:lnTo>
                <a:lnTo>
                  <a:pt x="309" y="0"/>
                </a:lnTo>
                <a:lnTo>
                  <a:pt x="335" y="0"/>
                </a:lnTo>
                <a:lnTo>
                  <a:pt x="359" y="1"/>
                </a:lnTo>
                <a:lnTo>
                  <a:pt x="383" y="3"/>
                </a:lnTo>
                <a:lnTo>
                  <a:pt x="405" y="5"/>
                </a:lnTo>
                <a:lnTo>
                  <a:pt x="427" y="9"/>
                </a:lnTo>
                <a:lnTo>
                  <a:pt x="448" y="12"/>
                </a:lnTo>
                <a:lnTo>
                  <a:pt x="468" y="17"/>
                </a:lnTo>
                <a:lnTo>
                  <a:pt x="477" y="19"/>
                </a:lnTo>
                <a:lnTo>
                  <a:pt x="487" y="22"/>
                </a:lnTo>
                <a:lnTo>
                  <a:pt x="505" y="28"/>
                </a:lnTo>
                <a:lnTo>
                  <a:pt x="522" y="34"/>
                </a:lnTo>
                <a:lnTo>
                  <a:pt x="539" y="41"/>
                </a:lnTo>
                <a:lnTo>
                  <a:pt x="554" y="49"/>
                </a:lnTo>
                <a:lnTo>
                  <a:pt x="569" y="57"/>
                </a:lnTo>
                <a:lnTo>
                  <a:pt x="583" y="66"/>
                </a:lnTo>
                <a:lnTo>
                  <a:pt x="596" y="75"/>
                </a:lnTo>
                <a:lnTo>
                  <a:pt x="609" y="84"/>
                </a:lnTo>
                <a:lnTo>
                  <a:pt x="620" y="95"/>
                </a:lnTo>
                <a:lnTo>
                  <a:pt x="632" y="105"/>
                </a:lnTo>
                <a:lnTo>
                  <a:pt x="642" y="116"/>
                </a:lnTo>
                <a:lnTo>
                  <a:pt x="651" y="128"/>
                </a:lnTo>
                <a:lnTo>
                  <a:pt x="660" y="140"/>
                </a:lnTo>
                <a:lnTo>
                  <a:pt x="667" y="152"/>
                </a:lnTo>
                <a:lnTo>
                  <a:pt x="674" y="165"/>
                </a:lnTo>
                <a:lnTo>
                  <a:pt x="681" y="179"/>
                </a:lnTo>
                <a:lnTo>
                  <a:pt x="686" y="192"/>
                </a:lnTo>
                <a:lnTo>
                  <a:pt x="691" y="206"/>
                </a:lnTo>
                <a:lnTo>
                  <a:pt x="695" y="220"/>
                </a:lnTo>
                <a:lnTo>
                  <a:pt x="698" y="235"/>
                </a:lnTo>
                <a:lnTo>
                  <a:pt x="700" y="250"/>
                </a:lnTo>
                <a:lnTo>
                  <a:pt x="702" y="265"/>
                </a:lnTo>
                <a:lnTo>
                  <a:pt x="703" y="281"/>
                </a:lnTo>
                <a:lnTo>
                  <a:pt x="704" y="296"/>
                </a:lnTo>
                <a:lnTo>
                  <a:pt x="703" y="322"/>
                </a:lnTo>
                <a:lnTo>
                  <a:pt x="702" y="334"/>
                </a:lnTo>
                <a:lnTo>
                  <a:pt x="700" y="347"/>
                </a:lnTo>
                <a:lnTo>
                  <a:pt x="698" y="359"/>
                </a:lnTo>
                <a:lnTo>
                  <a:pt x="696" y="371"/>
                </a:lnTo>
                <a:lnTo>
                  <a:pt x="693" y="383"/>
                </a:lnTo>
                <a:lnTo>
                  <a:pt x="690" y="395"/>
                </a:lnTo>
                <a:lnTo>
                  <a:pt x="686" y="406"/>
                </a:lnTo>
                <a:lnTo>
                  <a:pt x="682" y="418"/>
                </a:lnTo>
                <a:lnTo>
                  <a:pt x="678" y="429"/>
                </a:lnTo>
                <a:lnTo>
                  <a:pt x="673" y="439"/>
                </a:lnTo>
                <a:lnTo>
                  <a:pt x="667" y="450"/>
                </a:lnTo>
                <a:lnTo>
                  <a:pt x="662" y="460"/>
                </a:lnTo>
                <a:lnTo>
                  <a:pt x="656" y="470"/>
                </a:lnTo>
                <a:lnTo>
                  <a:pt x="649" y="480"/>
                </a:lnTo>
                <a:lnTo>
                  <a:pt x="642" y="489"/>
                </a:lnTo>
                <a:lnTo>
                  <a:pt x="635" y="498"/>
                </a:lnTo>
                <a:lnTo>
                  <a:pt x="627" y="507"/>
                </a:lnTo>
                <a:lnTo>
                  <a:pt x="618" y="516"/>
                </a:lnTo>
                <a:lnTo>
                  <a:pt x="609" y="524"/>
                </a:lnTo>
                <a:lnTo>
                  <a:pt x="600" y="531"/>
                </a:lnTo>
                <a:lnTo>
                  <a:pt x="591" y="539"/>
                </a:lnTo>
                <a:lnTo>
                  <a:pt x="581" y="545"/>
                </a:lnTo>
                <a:lnTo>
                  <a:pt x="571" y="552"/>
                </a:lnTo>
                <a:lnTo>
                  <a:pt x="560" y="558"/>
                </a:lnTo>
                <a:lnTo>
                  <a:pt x="549" y="564"/>
                </a:lnTo>
                <a:lnTo>
                  <a:pt x="538" y="569"/>
                </a:lnTo>
                <a:lnTo>
                  <a:pt x="526" y="574"/>
                </a:lnTo>
                <a:lnTo>
                  <a:pt x="514" y="578"/>
                </a:lnTo>
                <a:lnTo>
                  <a:pt x="501" y="582"/>
                </a:lnTo>
                <a:lnTo>
                  <a:pt x="488" y="585"/>
                </a:lnTo>
                <a:close/>
                <a:moveTo>
                  <a:pt x="239" y="187"/>
                </a:moveTo>
                <a:lnTo>
                  <a:pt x="239" y="432"/>
                </a:lnTo>
                <a:lnTo>
                  <a:pt x="337" y="432"/>
                </a:lnTo>
                <a:lnTo>
                  <a:pt x="347" y="432"/>
                </a:lnTo>
                <a:lnTo>
                  <a:pt x="357" y="431"/>
                </a:lnTo>
                <a:lnTo>
                  <a:pt x="367" y="430"/>
                </a:lnTo>
                <a:lnTo>
                  <a:pt x="377" y="429"/>
                </a:lnTo>
                <a:lnTo>
                  <a:pt x="385" y="427"/>
                </a:lnTo>
                <a:lnTo>
                  <a:pt x="393" y="425"/>
                </a:lnTo>
                <a:lnTo>
                  <a:pt x="401" y="423"/>
                </a:lnTo>
                <a:lnTo>
                  <a:pt x="408" y="420"/>
                </a:lnTo>
                <a:lnTo>
                  <a:pt x="414" y="417"/>
                </a:lnTo>
                <a:lnTo>
                  <a:pt x="420" y="414"/>
                </a:lnTo>
                <a:lnTo>
                  <a:pt x="426" y="411"/>
                </a:lnTo>
                <a:lnTo>
                  <a:pt x="431" y="407"/>
                </a:lnTo>
                <a:lnTo>
                  <a:pt x="436" y="403"/>
                </a:lnTo>
                <a:lnTo>
                  <a:pt x="441" y="399"/>
                </a:lnTo>
                <a:lnTo>
                  <a:pt x="445" y="395"/>
                </a:lnTo>
                <a:lnTo>
                  <a:pt x="449" y="390"/>
                </a:lnTo>
                <a:lnTo>
                  <a:pt x="452" y="386"/>
                </a:lnTo>
                <a:lnTo>
                  <a:pt x="455" y="381"/>
                </a:lnTo>
                <a:lnTo>
                  <a:pt x="458" y="376"/>
                </a:lnTo>
                <a:lnTo>
                  <a:pt x="461" y="371"/>
                </a:lnTo>
                <a:lnTo>
                  <a:pt x="465" y="361"/>
                </a:lnTo>
                <a:lnTo>
                  <a:pt x="468" y="350"/>
                </a:lnTo>
                <a:lnTo>
                  <a:pt x="471" y="340"/>
                </a:lnTo>
                <a:lnTo>
                  <a:pt x="472" y="329"/>
                </a:lnTo>
                <a:lnTo>
                  <a:pt x="473" y="319"/>
                </a:lnTo>
                <a:lnTo>
                  <a:pt x="473" y="308"/>
                </a:lnTo>
                <a:lnTo>
                  <a:pt x="473" y="298"/>
                </a:lnTo>
                <a:lnTo>
                  <a:pt x="471" y="288"/>
                </a:lnTo>
                <a:lnTo>
                  <a:pt x="469" y="278"/>
                </a:lnTo>
                <a:lnTo>
                  <a:pt x="465" y="267"/>
                </a:lnTo>
                <a:lnTo>
                  <a:pt x="463" y="262"/>
                </a:lnTo>
                <a:lnTo>
                  <a:pt x="460" y="257"/>
                </a:lnTo>
                <a:lnTo>
                  <a:pt x="458" y="252"/>
                </a:lnTo>
                <a:lnTo>
                  <a:pt x="455" y="247"/>
                </a:lnTo>
                <a:lnTo>
                  <a:pt x="448" y="237"/>
                </a:lnTo>
                <a:lnTo>
                  <a:pt x="444" y="232"/>
                </a:lnTo>
                <a:lnTo>
                  <a:pt x="440" y="228"/>
                </a:lnTo>
                <a:lnTo>
                  <a:pt x="436" y="223"/>
                </a:lnTo>
                <a:lnTo>
                  <a:pt x="431" y="219"/>
                </a:lnTo>
                <a:lnTo>
                  <a:pt x="421" y="211"/>
                </a:lnTo>
                <a:lnTo>
                  <a:pt x="415" y="208"/>
                </a:lnTo>
                <a:lnTo>
                  <a:pt x="409" y="204"/>
                </a:lnTo>
                <a:lnTo>
                  <a:pt x="403" y="201"/>
                </a:lnTo>
                <a:lnTo>
                  <a:pt x="397" y="199"/>
                </a:lnTo>
                <a:lnTo>
                  <a:pt x="390" y="196"/>
                </a:lnTo>
                <a:lnTo>
                  <a:pt x="383" y="194"/>
                </a:lnTo>
                <a:lnTo>
                  <a:pt x="375" y="192"/>
                </a:lnTo>
                <a:lnTo>
                  <a:pt x="367" y="190"/>
                </a:lnTo>
                <a:lnTo>
                  <a:pt x="359" y="189"/>
                </a:lnTo>
                <a:lnTo>
                  <a:pt x="351" y="188"/>
                </a:lnTo>
                <a:lnTo>
                  <a:pt x="333" y="187"/>
                </a:lnTo>
                <a:lnTo>
                  <a:pt x="239" y="187"/>
                </a:lnTo>
                <a:close/>
              </a:path>
            </a:pathLst>
          </a:custGeom>
          <a:solidFill>
            <a:schemeClr val="accent1"/>
          </a:solidFill>
          <a:ln>
            <a:noFill/>
          </a:ln>
        </p:spPr>
        <p:txBody>
          <a:bodyPr vert="horz" wrap="square" lIns="0" tIns="0" rIns="0" bIns="0" numCol="1" anchor="t" anchorCtr="0" compatLnSpc="1">
            <a:prstTxWarp prst="textNoShape">
              <a:avLst/>
            </a:prstTxWarp>
            <a:noAutofit/>
          </a:bodyPr>
          <a:lstStyle/>
          <a:p>
            <a:endParaRPr lang="fi-FI" noProof="0">
              <a:solidFill>
                <a:schemeClr val="tx1"/>
              </a:solidFill>
            </a:endParaRPr>
          </a:p>
        </p:txBody>
      </p:sp>
      <p:sp>
        <p:nvSpPr>
          <p:cNvPr id="23" name="(c)" hidden="1">
            <a:extLst>
              <a:ext uri="{FF2B5EF4-FFF2-40B4-BE49-F238E27FC236}">
                <a16:creationId xmlns:a16="http://schemas.microsoft.com/office/drawing/2014/main" id="{BE74CF64-92D2-11A4-5F0E-9DB01C5D9C18}"/>
              </a:ext>
            </a:extLst>
          </p:cNvPr>
          <p:cNvSpPr txBox="1">
            <a:spLocks noGrp="1" noRot="1" noMove="1" noResize="1" noEditPoints="1" noAdjustHandles="1" noChangeArrowheads="1" noChangeShapeType="1"/>
          </p:cNvSpPr>
          <p:nvPr userDrawn="1"/>
        </p:nvSpPr>
        <p:spPr>
          <a:xfrm>
            <a:off x="12020180" y="6891795"/>
            <a:ext cx="165110" cy="30778"/>
          </a:xfrm>
          <a:prstGeom prst="rect">
            <a:avLst/>
          </a:prstGeom>
          <a:noFill/>
        </p:spPr>
        <p:txBody>
          <a:bodyPr wrap="none" lIns="0" tIns="0" rIns="0" bIns="0" rtlCol="0">
            <a:spAutoFit/>
          </a:bodyPr>
          <a:lstStyle/>
          <a:p>
            <a:pPr algn="r"/>
            <a:r>
              <a:rPr lang="fi-FI" sz="200">
                <a:solidFill>
                  <a:schemeClr val="bg1"/>
                </a:solidFill>
                <a:latin typeface="+mn-lt"/>
              </a:rPr>
              <a:t>©grow. for</a:t>
            </a:r>
            <a:r>
              <a:rPr lang="fi-FI" sz="200" baseline="0">
                <a:solidFill>
                  <a:schemeClr val="bg1"/>
                </a:solidFill>
                <a:latin typeface="+mn-lt"/>
              </a:rPr>
              <a:t> RT</a:t>
            </a:r>
            <a:endParaRPr lang="en-GB" sz="200" err="1">
              <a:solidFill>
                <a:schemeClr val="bg1"/>
              </a:solidFill>
              <a:latin typeface="+mn-lt"/>
            </a:endParaRPr>
          </a:p>
        </p:txBody>
      </p:sp>
      <p:pic>
        <p:nvPicPr>
          <p:cNvPr id="24" name="(logo)" descr="Z:\GRW (grow)\logot\copyright_grow.png" hidden="1">
            <a:extLst>
              <a:ext uri="{FF2B5EF4-FFF2-40B4-BE49-F238E27FC236}">
                <a16:creationId xmlns:a16="http://schemas.microsoft.com/office/drawing/2014/main" id="{FAEA7254-AEB8-7FA6-6B13-3AB5DF3FA765}"/>
              </a:ext>
            </a:extLst>
          </p:cNvPr>
          <p:cNvPicPr>
            <a:picLocks noGrp="1" noRot="1" noChangeAspect="1" noMove="1" noResize="1" noEditPoints="1" noAdjustHandles="1" noChangeArrowheads="1" noChangeShapeType="1" noCrop="1"/>
          </p:cNvPicPr>
          <p:nvPr userDrawn="1"/>
        </p:nvPicPr>
        <p:blipFill>
          <a:blip r:embed="rId58" cstate="print">
            <a:extLst>
              <a:ext uri="{28A0092B-C50C-407E-A947-70E740481C1C}">
                <a14:useLocalDpi xmlns:a14="http://schemas.microsoft.com/office/drawing/2010/main" val="0"/>
              </a:ext>
            </a:extLst>
          </a:blip>
          <a:srcRect/>
          <a:stretch>
            <a:fillRect/>
          </a:stretch>
        </p:blipFill>
        <p:spPr bwMode="auto">
          <a:xfrm>
            <a:off x="0" y="-36000"/>
            <a:ext cx="60261" cy="1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7556961"/>
      </p:ext>
    </p:extLst>
  </p:cSld>
  <p:clrMap bg1="lt1" tx1="dk1" bg2="lt2" tx2="dk2" accent1="accent1" accent2="accent2" accent3="accent3" accent4="accent4" accent5="accent5" accent6="accent6" hlink="hlink" folHlink="folHlink"/>
  <p:sldLayoutIdLst>
    <p:sldLayoutId id="2147483677" r:id="rId1"/>
    <p:sldLayoutId id="2147483683" r:id="rId2"/>
    <p:sldLayoutId id="2147483684" r:id="rId3"/>
    <p:sldLayoutId id="2147483685" r:id="rId4"/>
    <p:sldLayoutId id="2147483686" r:id="rId5"/>
    <p:sldLayoutId id="2147483649" r:id="rId6"/>
    <p:sldLayoutId id="2147483656" r:id="rId7"/>
    <p:sldLayoutId id="2147483650" r:id="rId8"/>
    <p:sldLayoutId id="2147483674" r:id="rId9"/>
    <p:sldLayoutId id="2147483687" r:id="rId10"/>
    <p:sldLayoutId id="2147483688" r:id="rId11"/>
    <p:sldLayoutId id="2147483696" r:id="rId12"/>
    <p:sldLayoutId id="2147483697" r:id="rId13"/>
    <p:sldLayoutId id="2147483698" r:id="rId14"/>
    <p:sldLayoutId id="2147483678" r:id="rId15"/>
    <p:sldLayoutId id="2147483679" r:id="rId16"/>
    <p:sldLayoutId id="2147483680" r:id="rId17"/>
    <p:sldLayoutId id="2147483681" r:id="rId18"/>
    <p:sldLayoutId id="2147483682" r:id="rId19"/>
    <p:sldLayoutId id="2147483699" r:id="rId20"/>
    <p:sldLayoutId id="2147483657" r:id="rId21"/>
    <p:sldLayoutId id="2147483676" r:id="rId22"/>
    <p:sldLayoutId id="2147483651" r:id="rId23"/>
    <p:sldLayoutId id="2147483689" r:id="rId24"/>
    <p:sldLayoutId id="2147483693" r:id="rId25"/>
    <p:sldLayoutId id="2147483694" r:id="rId26"/>
    <p:sldLayoutId id="2147483690" r:id="rId27"/>
    <p:sldLayoutId id="2147483695" r:id="rId28"/>
    <p:sldLayoutId id="2147483691" r:id="rId29"/>
    <p:sldLayoutId id="2147483692" r:id="rId30"/>
    <p:sldLayoutId id="2147483652" r:id="rId31"/>
    <p:sldLayoutId id="2147483653" r:id="rId32"/>
    <p:sldLayoutId id="2147483669" r:id="rId33"/>
    <p:sldLayoutId id="2147483658" r:id="rId34"/>
    <p:sldLayoutId id="2147483659" r:id="rId35"/>
    <p:sldLayoutId id="2147484009" r:id="rId36"/>
    <p:sldLayoutId id="2147484011" r:id="rId37"/>
    <p:sldLayoutId id="2147483662" r:id="rId38"/>
    <p:sldLayoutId id="2147483663" r:id="rId39"/>
    <p:sldLayoutId id="2147484010" r:id="rId40"/>
    <p:sldLayoutId id="2147483665" r:id="rId41"/>
    <p:sldLayoutId id="2147483666" r:id="rId42"/>
    <p:sldLayoutId id="2147483667" r:id="rId43"/>
    <p:sldLayoutId id="2147483668" r:id="rId44"/>
    <p:sldLayoutId id="2147483654" r:id="rId45"/>
    <p:sldLayoutId id="2147483655" r:id="rId46"/>
    <p:sldLayoutId id="2147483670" r:id="rId47"/>
    <p:sldLayoutId id="2147483671" r:id="rId48"/>
    <p:sldLayoutId id="2147483672" r:id="rId49"/>
    <p:sldLayoutId id="2147483673" r:id="rId50"/>
    <p:sldLayoutId id="2147483700" r:id="rId51"/>
    <p:sldLayoutId id="2147483701" r:id="rId52"/>
    <p:sldLayoutId id="2147483702" r:id="rId53"/>
    <p:sldLayoutId id="2147483703" r:id="rId54"/>
    <p:sldLayoutId id="2147483704" r:id="rId55"/>
    <p:sldLayoutId id="2147484012" r:id="rId56"/>
  </p:sldLayoutIdLst>
  <p:hf hdr="0"/>
  <p:txStyles>
    <p:titleStyle>
      <a:lvl1pPr algn="l" defTabSz="914400" rtl="0" eaLnBrk="1" latinLnBrk="0" hangingPunct="1">
        <a:lnSpc>
          <a:spcPct val="100000"/>
        </a:lnSpc>
        <a:spcBef>
          <a:spcPct val="0"/>
        </a:spcBef>
        <a:buNone/>
        <a:defRPr sz="3000" kern="1200">
          <a:solidFill>
            <a:schemeClr val="accent1"/>
          </a:solidFill>
          <a:latin typeface="+mj-lt"/>
          <a:ea typeface="+mj-ea"/>
          <a:cs typeface="+mj-cs"/>
        </a:defRPr>
      </a:lvl1pPr>
    </p:titleStyle>
    <p:bodyStyle>
      <a:lvl1pPr marL="266700" indent="-266700" algn="l" defTabSz="914400" rtl="0" eaLnBrk="1" latinLnBrk="0" hangingPunct="1">
        <a:lnSpc>
          <a:spcPct val="100000"/>
        </a:lnSpc>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1pPr>
      <a:lvl2pPr marL="628650" indent="-266700" algn="l" defTabSz="914400" rtl="0" eaLnBrk="1" latinLnBrk="0" hangingPunct="1">
        <a:lnSpc>
          <a:spcPct val="100000"/>
        </a:lnSpc>
        <a:spcBef>
          <a:spcPts val="600"/>
        </a:spcBef>
        <a:buClr>
          <a:schemeClr val="accent1"/>
        </a:buClr>
        <a:buFont typeface="Arial" panose="020B0604020202020204" pitchFamily="34" charset="0"/>
        <a:buChar char="•"/>
        <a:defRPr sz="1600" kern="1200">
          <a:solidFill>
            <a:schemeClr val="tx1"/>
          </a:solidFill>
          <a:latin typeface="+mn-lt"/>
          <a:ea typeface="+mn-ea"/>
          <a:cs typeface="+mn-cs"/>
        </a:defRPr>
      </a:lvl2pPr>
      <a:lvl3pPr marL="990600" indent="-276225" algn="l" defTabSz="914400" rtl="0" eaLnBrk="1" latinLnBrk="0" hangingPunct="1">
        <a:lnSpc>
          <a:spcPct val="100000"/>
        </a:lnSpc>
        <a:spcBef>
          <a:spcPts val="600"/>
        </a:spcBef>
        <a:buClr>
          <a:schemeClr val="accent1"/>
        </a:buClr>
        <a:buFont typeface="Arial" panose="020B0604020202020204" pitchFamily="34" charset="0"/>
        <a:buChar char="•"/>
        <a:defRPr sz="1400" kern="1200">
          <a:solidFill>
            <a:schemeClr val="tx1"/>
          </a:solidFill>
          <a:latin typeface="+mn-lt"/>
          <a:ea typeface="+mn-ea"/>
          <a:cs typeface="+mn-cs"/>
        </a:defRPr>
      </a:lvl3pPr>
      <a:lvl4pPr marL="1343025" indent="-266700" algn="l" defTabSz="914400" rtl="0" eaLnBrk="1" latinLnBrk="0" hangingPunct="1">
        <a:lnSpc>
          <a:spcPct val="100000"/>
        </a:lnSpc>
        <a:spcBef>
          <a:spcPts val="600"/>
        </a:spcBef>
        <a:buClr>
          <a:schemeClr val="accent1"/>
        </a:buClr>
        <a:buFont typeface="Arial" panose="020B0604020202020204" pitchFamily="34" charset="0"/>
        <a:buChar char="•"/>
        <a:defRPr sz="1200" kern="1200">
          <a:solidFill>
            <a:schemeClr val="tx1"/>
          </a:solidFill>
          <a:latin typeface="+mn-lt"/>
          <a:ea typeface="+mn-ea"/>
          <a:cs typeface="+mn-cs"/>
        </a:defRPr>
      </a:lvl4pPr>
      <a:lvl5pPr marL="1704975" indent="-266700" algn="l" defTabSz="914400" rtl="0" eaLnBrk="1" latinLnBrk="0" hangingPunct="1">
        <a:lnSpc>
          <a:spcPct val="100000"/>
        </a:lnSpc>
        <a:spcBef>
          <a:spcPts val="600"/>
        </a:spcBef>
        <a:buClr>
          <a:schemeClr val="accent1"/>
        </a:buClr>
        <a:buFont typeface="Arial" panose="020B0604020202020204" pitchFamily="34" charset="0"/>
        <a:buChar char="•"/>
        <a:defRPr sz="1200" kern="1200">
          <a:solidFill>
            <a:schemeClr val="tx1"/>
          </a:solidFill>
          <a:latin typeface="+mn-lt"/>
          <a:ea typeface="+mn-ea"/>
          <a:cs typeface="+mn-cs"/>
        </a:defRPr>
      </a:lvl5pPr>
      <a:lvl6pPr marL="2066925" indent="-276225" algn="l" defTabSz="914400" rtl="0" eaLnBrk="1" latinLnBrk="0" hangingPunct="1">
        <a:lnSpc>
          <a:spcPct val="100000"/>
        </a:lnSpc>
        <a:spcBef>
          <a:spcPts val="600"/>
        </a:spcBef>
        <a:buClr>
          <a:schemeClr val="accent1"/>
        </a:buClr>
        <a:buFont typeface="Arial" panose="020B0604020202020204" pitchFamily="34" charset="0"/>
        <a:buChar char="•"/>
        <a:defRPr sz="1200" kern="1200">
          <a:solidFill>
            <a:schemeClr val="tx1"/>
          </a:solidFill>
          <a:latin typeface="+mn-lt"/>
          <a:ea typeface="+mn-ea"/>
          <a:cs typeface="+mn-cs"/>
        </a:defRPr>
      </a:lvl6pPr>
      <a:lvl7pPr marL="2419350" indent="-266700" algn="l" defTabSz="914400" rtl="0" eaLnBrk="1" latinLnBrk="0" hangingPunct="1">
        <a:lnSpc>
          <a:spcPct val="100000"/>
        </a:lnSpc>
        <a:spcBef>
          <a:spcPts val="600"/>
        </a:spcBef>
        <a:buClr>
          <a:schemeClr val="accent1"/>
        </a:buClr>
        <a:buFont typeface="Arial" panose="020B0604020202020204" pitchFamily="34" charset="0"/>
        <a:buChar char="•"/>
        <a:defRPr sz="1200" kern="1200">
          <a:solidFill>
            <a:schemeClr val="tx1"/>
          </a:solidFill>
          <a:latin typeface="+mn-lt"/>
          <a:ea typeface="+mn-ea"/>
          <a:cs typeface="+mn-cs"/>
        </a:defRPr>
      </a:lvl7pPr>
      <a:lvl8pPr marL="2781300" indent="-266700" algn="l" defTabSz="914400" rtl="0" eaLnBrk="1" latinLnBrk="0" hangingPunct="1">
        <a:lnSpc>
          <a:spcPct val="100000"/>
        </a:lnSpc>
        <a:spcBef>
          <a:spcPts val="600"/>
        </a:spcBef>
        <a:buClr>
          <a:schemeClr val="accent1"/>
        </a:buClr>
        <a:buFont typeface="Arial" panose="020B0604020202020204" pitchFamily="34" charset="0"/>
        <a:buChar char="•"/>
        <a:defRPr sz="1200" kern="1200">
          <a:solidFill>
            <a:schemeClr val="tx1"/>
          </a:solidFill>
          <a:latin typeface="+mn-lt"/>
          <a:ea typeface="+mn-ea"/>
          <a:cs typeface="+mn-cs"/>
        </a:defRPr>
      </a:lvl8pPr>
      <a:lvl9pPr marL="3143250" indent="-276225" algn="l" defTabSz="914400" rtl="0" eaLnBrk="1" latinLnBrk="0" hangingPunct="1">
        <a:lnSpc>
          <a:spcPct val="100000"/>
        </a:lnSpc>
        <a:spcBef>
          <a:spcPts val="600"/>
        </a:spcBef>
        <a:buClr>
          <a:schemeClr val="accent1"/>
        </a:buClr>
        <a:buFont typeface="Arial" panose="020B0604020202020204" pitchFamily="34" charset="0"/>
        <a:buChar char="•"/>
        <a:defRPr sz="12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257" userDrawn="1">
          <p15:clr>
            <a:srgbClr val="F26B43"/>
          </p15:clr>
        </p15:guide>
        <p15:guide id="4" pos="7423" userDrawn="1">
          <p15:clr>
            <a:srgbClr val="F26B43"/>
          </p15:clr>
        </p15:guide>
        <p15:guide id="5" orient="horz" pos="1026" userDrawn="1">
          <p15:clr>
            <a:srgbClr val="F26B43"/>
          </p15:clr>
        </p15:guide>
        <p15:guide id="6" orient="horz" pos="845" userDrawn="1">
          <p15:clr>
            <a:srgbClr val="F26B43"/>
          </p15:clr>
        </p15:guide>
        <p15:guide id="8" orient="horz" pos="3838" userDrawn="1">
          <p15:clr>
            <a:srgbClr val="F26B43"/>
          </p15:clr>
        </p15:guide>
        <p15:guide id="10" orient="horz" pos="21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03F606E-928C-A1F9-8031-179CA03A355F}"/>
              </a:ext>
            </a:extLst>
          </p:cNvPr>
          <p:cNvSpPr>
            <a:spLocks noGrp="1"/>
          </p:cNvSpPr>
          <p:nvPr>
            <p:ph type="title"/>
          </p:nvPr>
        </p:nvSpPr>
        <p:spPr>
          <a:xfrm>
            <a:off x="407988" y="333376"/>
            <a:ext cx="11376026" cy="1010862"/>
          </a:xfrm>
          <a:prstGeom prst="rect">
            <a:avLst/>
          </a:prstGeom>
        </p:spPr>
        <p:txBody>
          <a:bodyPr vert="horz" wrap="square" lIns="0" tIns="0" rIns="0" bIns="0" rtlCol="0" anchor="t" anchorCtr="0">
            <a:noAutofit/>
          </a:bodyPr>
          <a:lstStyle/>
          <a:p>
            <a:r>
              <a:rPr lang="fi-FI" noProof="0"/>
              <a:t>Muokkaa ots. perustyyl. napsautt.</a:t>
            </a:r>
          </a:p>
        </p:txBody>
      </p:sp>
      <p:sp>
        <p:nvSpPr>
          <p:cNvPr id="3" name="Text Placeholder 2">
            <a:extLst>
              <a:ext uri="{FF2B5EF4-FFF2-40B4-BE49-F238E27FC236}">
                <a16:creationId xmlns:a16="http://schemas.microsoft.com/office/drawing/2014/main" id="{0924343F-94E2-0032-C904-C75E566C8FC6}"/>
              </a:ext>
            </a:extLst>
          </p:cNvPr>
          <p:cNvSpPr>
            <a:spLocks noGrp="1"/>
          </p:cNvSpPr>
          <p:nvPr>
            <p:ph type="body" idx="1"/>
          </p:nvPr>
        </p:nvSpPr>
        <p:spPr>
          <a:xfrm>
            <a:off x="407987" y="1628776"/>
            <a:ext cx="11376025" cy="4464050"/>
          </a:xfrm>
          <a:prstGeom prst="rect">
            <a:avLst/>
          </a:prstGeom>
        </p:spPr>
        <p:txBody>
          <a:bodyPr vert="horz" wrap="square" lIns="0" tIns="0" rIns="0" bIns="0" rtlCol="0" anchor="t" anchorCtr="0">
            <a:noAutofit/>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4" name="Date Placeholder 3">
            <a:extLst>
              <a:ext uri="{FF2B5EF4-FFF2-40B4-BE49-F238E27FC236}">
                <a16:creationId xmlns:a16="http://schemas.microsoft.com/office/drawing/2014/main" id="{2ECF1F63-EAB0-D155-D368-DB83454D33CA}"/>
              </a:ext>
            </a:extLst>
          </p:cNvPr>
          <p:cNvSpPr>
            <a:spLocks noGrp="1"/>
          </p:cNvSpPr>
          <p:nvPr>
            <p:ph type="dt" sz="half" idx="2"/>
          </p:nvPr>
        </p:nvSpPr>
        <p:spPr>
          <a:xfrm>
            <a:off x="839416" y="6381328"/>
            <a:ext cx="1224136" cy="143298"/>
          </a:xfrm>
          <a:prstGeom prst="rect">
            <a:avLst/>
          </a:prstGeom>
        </p:spPr>
        <p:txBody>
          <a:bodyPr vert="horz" wrap="square" lIns="0" tIns="0" rIns="0" bIns="0" rtlCol="0" anchor="ctr" anchorCtr="0">
            <a:noAutofit/>
          </a:bodyPr>
          <a:lstStyle>
            <a:lvl1pPr algn="l">
              <a:defRPr sz="900">
                <a:solidFill>
                  <a:schemeClr val="accent1"/>
                </a:solidFill>
              </a:defRPr>
            </a:lvl1pPr>
          </a:lstStyle>
          <a:p>
            <a:fld id="{CD35C6C9-8CF2-400A-A6C9-2F45D4D38FF9}" type="datetime1">
              <a:rPr lang="fi-FI" noProof="0" smtClean="0"/>
              <a:t>16.8.2024</a:t>
            </a:fld>
            <a:endParaRPr lang="fi-FI" noProof="0"/>
          </a:p>
        </p:txBody>
      </p:sp>
      <p:sp>
        <p:nvSpPr>
          <p:cNvPr id="5" name="Footer Placeholder 4">
            <a:extLst>
              <a:ext uri="{FF2B5EF4-FFF2-40B4-BE49-F238E27FC236}">
                <a16:creationId xmlns:a16="http://schemas.microsoft.com/office/drawing/2014/main" id="{631D72B2-0BA5-C3BE-860A-FF93393EC16E}"/>
              </a:ext>
            </a:extLst>
          </p:cNvPr>
          <p:cNvSpPr>
            <a:spLocks noGrp="1"/>
          </p:cNvSpPr>
          <p:nvPr>
            <p:ph type="ftr" sz="quarter" idx="3"/>
          </p:nvPr>
        </p:nvSpPr>
        <p:spPr>
          <a:xfrm>
            <a:off x="2063552" y="6381328"/>
            <a:ext cx="8928992" cy="143296"/>
          </a:xfrm>
          <a:prstGeom prst="rect">
            <a:avLst/>
          </a:prstGeom>
        </p:spPr>
        <p:txBody>
          <a:bodyPr vert="horz" wrap="square" lIns="0" tIns="0" rIns="0" bIns="0" rtlCol="0" anchor="ctr" anchorCtr="0">
            <a:noAutofit/>
          </a:bodyPr>
          <a:lstStyle>
            <a:lvl1pPr algn="l">
              <a:defRPr sz="900">
                <a:solidFill>
                  <a:schemeClr val="accent1"/>
                </a:solidFill>
              </a:defRPr>
            </a:lvl1pPr>
          </a:lstStyle>
          <a:p>
            <a:r>
              <a:rPr lang="en-US" noProof="0"/>
              <a:t>© Confederation of Finnish Construction Industries RT</a:t>
            </a:r>
            <a:endParaRPr lang="fi-FI" noProof="0"/>
          </a:p>
        </p:txBody>
      </p:sp>
      <p:sp>
        <p:nvSpPr>
          <p:cNvPr id="6" name="Slide Number Placeholder 5">
            <a:extLst>
              <a:ext uri="{FF2B5EF4-FFF2-40B4-BE49-F238E27FC236}">
                <a16:creationId xmlns:a16="http://schemas.microsoft.com/office/drawing/2014/main" id="{C5D84F36-1B4E-8A5C-9166-BF2B0030F35F}"/>
              </a:ext>
            </a:extLst>
          </p:cNvPr>
          <p:cNvSpPr>
            <a:spLocks noGrp="1"/>
          </p:cNvSpPr>
          <p:nvPr>
            <p:ph type="sldNum" sz="quarter" idx="4"/>
          </p:nvPr>
        </p:nvSpPr>
        <p:spPr>
          <a:xfrm>
            <a:off x="407988" y="6381328"/>
            <a:ext cx="431428" cy="143298"/>
          </a:xfrm>
          <a:prstGeom prst="rect">
            <a:avLst/>
          </a:prstGeom>
        </p:spPr>
        <p:txBody>
          <a:bodyPr vert="horz" wrap="square" lIns="0" tIns="0" rIns="0" bIns="0" rtlCol="0" anchor="ctr" anchorCtr="0">
            <a:noAutofit/>
          </a:bodyPr>
          <a:lstStyle>
            <a:lvl1pPr algn="l">
              <a:defRPr sz="900">
                <a:solidFill>
                  <a:schemeClr val="accent1"/>
                </a:solidFill>
                <a:latin typeface="+mj-lt"/>
              </a:defRPr>
            </a:lvl1pPr>
          </a:lstStyle>
          <a:p>
            <a:fld id="{DFD61EF7-2460-4EE9-A031-27FEBC4F9A95}" type="slidenum">
              <a:rPr lang="fi-FI" noProof="0" smtClean="0"/>
              <a:pPr/>
              <a:t>‹#›</a:t>
            </a:fld>
            <a:endParaRPr lang="fi-FI" noProof="0"/>
          </a:p>
        </p:txBody>
      </p:sp>
      <p:sp>
        <p:nvSpPr>
          <p:cNvPr id="16" name="Freeform 9">
            <a:extLst>
              <a:ext uri="{FF2B5EF4-FFF2-40B4-BE49-F238E27FC236}">
                <a16:creationId xmlns:a16="http://schemas.microsoft.com/office/drawing/2014/main" id="{45D2EBA9-1BB0-2806-BE95-22E9D2E52F24}"/>
              </a:ext>
            </a:extLst>
          </p:cNvPr>
          <p:cNvSpPr>
            <a:spLocks noChangeAspect="1" noEditPoints="1"/>
          </p:cNvSpPr>
          <p:nvPr userDrawn="1"/>
        </p:nvSpPr>
        <p:spPr bwMode="auto">
          <a:xfrm>
            <a:off x="11503054" y="6308625"/>
            <a:ext cx="280959" cy="216000"/>
          </a:xfrm>
          <a:custGeom>
            <a:avLst/>
            <a:gdLst>
              <a:gd name="T0" fmla="*/ 1052 w 1250"/>
              <a:gd name="T1" fmla="*/ 228 h 961"/>
              <a:gd name="T2" fmla="*/ 822 w 1250"/>
              <a:gd name="T3" fmla="*/ 228 h 961"/>
              <a:gd name="T4" fmla="*/ 0 w 1250"/>
              <a:gd name="T5" fmla="*/ 733 h 961"/>
              <a:gd name="T6" fmla="*/ 0 w 1250"/>
              <a:gd name="T7" fmla="*/ 961 h 961"/>
              <a:gd name="T8" fmla="*/ 753 w 1250"/>
              <a:gd name="T9" fmla="*/ 961 h 961"/>
              <a:gd name="T10" fmla="*/ 11 w 1250"/>
              <a:gd name="T11" fmla="*/ 0 h 961"/>
              <a:gd name="T12" fmla="*/ 359 w 1250"/>
              <a:gd name="T13" fmla="*/ 1 h 961"/>
              <a:gd name="T14" fmla="*/ 427 w 1250"/>
              <a:gd name="T15" fmla="*/ 9 h 961"/>
              <a:gd name="T16" fmla="*/ 477 w 1250"/>
              <a:gd name="T17" fmla="*/ 19 h 961"/>
              <a:gd name="T18" fmla="*/ 522 w 1250"/>
              <a:gd name="T19" fmla="*/ 34 h 961"/>
              <a:gd name="T20" fmla="*/ 569 w 1250"/>
              <a:gd name="T21" fmla="*/ 57 h 961"/>
              <a:gd name="T22" fmla="*/ 609 w 1250"/>
              <a:gd name="T23" fmla="*/ 84 h 961"/>
              <a:gd name="T24" fmla="*/ 642 w 1250"/>
              <a:gd name="T25" fmla="*/ 116 h 961"/>
              <a:gd name="T26" fmla="*/ 667 w 1250"/>
              <a:gd name="T27" fmla="*/ 152 h 961"/>
              <a:gd name="T28" fmla="*/ 686 w 1250"/>
              <a:gd name="T29" fmla="*/ 192 h 961"/>
              <a:gd name="T30" fmla="*/ 698 w 1250"/>
              <a:gd name="T31" fmla="*/ 235 h 961"/>
              <a:gd name="T32" fmla="*/ 703 w 1250"/>
              <a:gd name="T33" fmla="*/ 281 h 961"/>
              <a:gd name="T34" fmla="*/ 702 w 1250"/>
              <a:gd name="T35" fmla="*/ 334 h 961"/>
              <a:gd name="T36" fmla="*/ 696 w 1250"/>
              <a:gd name="T37" fmla="*/ 371 h 961"/>
              <a:gd name="T38" fmla="*/ 686 w 1250"/>
              <a:gd name="T39" fmla="*/ 406 h 961"/>
              <a:gd name="T40" fmla="*/ 673 w 1250"/>
              <a:gd name="T41" fmla="*/ 439 h 961"/>
              <a:gd name="T42" fmla="*/ 656 w 1250"/>
              <a:gd name="T43" fmla="*/ 470 h 961"/>
              <a:gd name="T44" fmla="*/ 635 w 1250"/>
              <a:gd name="T45" fmla="*/ 498 h 961"/>
              <a:gd name="T46" fmla="*/ 609 w 1250"/>
              <a:gd name="T47" fmla="*/ 524 h 961"/>
              <a:gd name="T48" fmla="*/ 581 w 1250"/>
              <a:gd name="T49" fmla="*/ 545 h 961"/>
              <a:gd name="T50" fmla="*/ 549 w 1250"/>
              <a:gd name="T51" fmla="*/ 564 h 961"/>
              <a:gd name="T52" fmla="*/ 514 w 1250"/>
              <a:gd name="T53" fmla="*/ 578 h 961"/>
              <a:gd name="T54" fmla="*/ 239 w 1250"/>
              <a:gd name="T55" fmla="*/ 187 h 961"/>
              <a:gd name="T56" fmla="*/ 347 w 1250"/>
              <a:gd name="T57" fmla="*/ 432 h 961"/>
              <a:gd name="T58" fmla="*/ 377 w 1250"/>
              <a:gd name="T59" fmla="*/ 429 h 961"/>
              <a:gd name="T60" fmla="*/ 401 w 1250"/>
              <a:gd name="T61" fmla="*/ 423 h 961"/>
              <a:gd name="T62" fmla="*/ 420 w 1250"/>
              <a:gd name="T63" fmla="*/ 414 h 961"/>
              <a:gd name="T64" fmla="*/ 436 w 1250"/>
              <a:gd name="T65" fmla="*/ 403 h 961"/>
              <a:gd name="T66" fmla="*/ 449 w 1250"/>
              <a:gd name="T67" fmla="*/ 390 h 961"/>
              <a:gd name="T68" fmla="*/ 458 w 1250"/>
              <a:gd name="T69" fmla="*/ 376 h 961"/>
              <a:gd name="T70" fmla="*/ 468 w 1250"/>
              <a:gd name="T71" fmla="*/ 350 h 961"/>
              <a:gd name="T72" fmla="*/ 473 w 1250"/>
              <a:gd name="T73" fmla="*/ 319 h 961"/>
              <a:gd name="T74" fmla="*/ 471 w 1250"/>
              <a:gd name="T75" fmla="*/ 288 h 961"/>
              <a:gd name="T76" fmla="*/ 463 w 1250"/>
              <a:gd name="T77" fmla="*/ 262 h 961"/>
              <a:gd name="T78" fmla="*/ 455 w 1250"/>
              <a:gd name="T79" fmla="*/ 247 h 961"/>
              <a:gd name="T80" fmla="*/ 440 w 1250"/>
              <a:gd name="T81" fmla="*/ 228 h 961"/>
              <a:gd name="T82" fmla="*/ 421 w 1250"/>
              <a:gd name="T83" fmla="*/ 211 h 961"/>
              <a:gd name="T84" fmla="*/ 403 w 1250"/>
              <a:gd name="T85" fmla="*/ 201 h 961"/>
              <a:gd name="T86" fmla="*/ 383 w 1250"/>
              <a:gd name="T87" fmla="*/ 194 h 961"/>
              <a:gd name="T88" fmla="*/ 359 w 1250"/>
              <a:gd name="T89" fmla="*/ 189 h 961"/>
              <a:gd name="T90" fmla="*/ 239 w 1250"/>
              <a:gd name="T91" fmla="*/ 187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50" h="961">
                <a:moveTo>
                  <a:pt x="1250" y="0"/>
                </a:moveTo>
                <a:lnTo>
                  <a:pt x="1250" y="228"/>
                </a:lnTo>
                <a:lnTo>
                  <a:pt x="1052" y="228"/>
                </a:lnTo>
                <a:lnTo>
                  <a:pt x="1052" y="961"/>
                </a:lnTo>
                <a:lnTo>
                  <a:pt x="822" y="961"/>
                </a:lnTo>
                <a:lnTo>
                  <a:pt x="822" y="228"/>
                </a:lnTo>
                <a:lnTo>
                  <a:pt x="656" y="0"/>
                </a:lnTo>
                <a:lnTo>
                  <a:pt x="1250" y="0"/>
                </a:lnTo>
                <a:close/>
                <a:moveTo>
                  <a:pt x="0" y="733"/>
                </a:moveTo>
                <a:lnTo>
                  <a:pt x="230" y="733"/>
                </a:lnTo>
                <a:lnTo>
                  <a:pt x="230" y="961"/>
                </a:lnTo>
                <a:lnTo>
                  <a:pt x="0" y="961"/>
                </a:lnTo>
                <a:lnTo>
                  <a:pt x="0" y="733"/>
                </a:lnTo>
                <a:close/>
                <a:moveTo>
                  <a:pt x="488" y="585"/>
                </a:moveTo>
                <a:lnTo>
                  <a:pt x="753" y="961"/>
                </a:lnTo>
                <a:lnTo>
                  <a:pt x="496" y="961"/>
                </a:lnTo>
                <a:lnTo>
                  <a:pt x="11" y="271"/>
                </a:lnTo>
                <a:lnTo>
                  <a:pt x="11" y="0"/>
                </a:lnTo>
                <a:lnTo>
                  <a:pt x="309" y="0"/>
                </a:lnTo>
                <a:lnTo>
                  <a:pt x="335" y="0"/>
                </a:lnTo>
                <a:lnTo>
                  <a:pt x="359" y="1"/>
                </a:lnTo>
                <a:lnTo>
                  <a:pt x="383" y="3"/>
                </a:lnTo>
                <a:lnTo>
                  <a:pt x="405" y="5"/>
                </a:lnTo>
                <a:lnTo>
                  <a:pt x="427" y="9"/>
                </a:lnTo>
                <a:lnTo>
                  <a:pt x="448" y="12"/>
                </a:lnTo>
                <a:lnTo>
                  <a:pt x="468" y="17"/>
                </a:lnTo>
                <a:lnTo>
                  <a:pt x="477" y="19"/>
                </a:lnTo>
                <a:lnTo>
                  <a:pt x="487" y="22"/>
                </a:lnTo>
                <a:lnTo>
                  <a:pt x="505" y="28"/>
                </a:lnTo>
                <a:lnTo>
                  <a:pt x="522" y="34"/>
                </a:lnTo>
                <a:lnTo>
                  <a:pt x="539" y="41"/>
                </a:lnTo>
                <a:lnTo>
                  <a:pt x="554" y="49"/>
                </a:lnTo>
                <a:lnTo>
                  <a:pt x="569" y="57"/>
                </a:lnTo>
                <a:lnTo>
                  <a:pt x="583" y="66"/>
                </a:lnTo>
                <a:lnTo>
                  <a:pt x="596" y="75"/>
                </a:lnTo>
                <a:lnTo>
                  <a:pt x="609" y="84"/>
                </a:lnTo>
                <a:lnTo>
                  <a:pt x="620" y="95"/>
                </a:lnTo>
                <a:lnTo>
                  <a:pt x="632" y="105"/>
                </a:lnTo>
                <a:lnTo>
                  <a:pt x="642" y="116"/>
                </a:lnTo>
                <a:lnTo>
                  <a:pt x="651" y="128"/>
                </a:lnTo>
                <a:lnTo>
                  <a:pt x="660" y="140"/>
                </a:lnTo>
                <a:lnTo>
                  <a:pt x="667" y="152"/>
                </a:lnTo>
                <a:lnTo>
                  <a:pt x="674" y="165"/>
                </a:lnTo>
                <a:lnTo>
                  <a:pt x="681" y="179"/>
                </a:lnTo>
                <a:lnTo>
                  <a:pt x="686" y="192"/>
                </a:lnTo>
                <a:lnTo>
                  <a:pt x="691" y="206"/>
                </a:lnTo>
                <a:lnTo>
                  <a:pt x="695" y="220"/>
                </a:lnTo>
                <a:lnTo>
                  <a:pt x="698" y="235"/>
                </a:lnTo>
                <a:lnTo>
                  <a:pt x="700" y="250"/>
                </a:lnTo>
                <a:lnTo>
                  <a:pt x="702" y="265"/>
                </a:lnTo>
                <a:lnTo>
                  <a:pt x="703" y="281"/>
                </a:lnTo>
                <a:lnTo>
                  <a:pt x="704" y="296"/>
                </a:lnTo>
                <a:lnTo>
                  <a:pt x="703" y="322"/>
                </a:lnTo>
                <a:lnTo>
                  <a:pt x="702" y="334"/>
                </a:lnTo>
                <a:lnTo>
                  <a:pt x="700" y="347"/>
                </a:lnTo>
                <a:lnTo>
                  <a:pt x="698" y="359"/>
                </a:lnTo>
                <a:lnTo>
                  <a:pt x="696" y="371"/>
                </a:lnTo>
                <a:lnTo>
                  <a:pt x="693" y="383"/>
                </a:lnTo>
                <a:lnTo>
                  <a:pt x="690" y="395"/>
                </a:lnTo>
                <a:lnTo>
                  <a:pt x="686" y="406"/>
                </a:lnTo>
                <a:lnTo>
                  <a:pt x="682" y="418"/>
                </a:lnTo>
                <a:lnTo>
                  <a:pt x="678" y="429"/>
                </a:lnTo>
                <a:lnTo>
                  <a:pt x="673" y="439"/>
                </a:lnTo>
                <a:lnTo>
                  <a:pt x="667" y="450"/>
                </a:lnTo>
                <a:lnTo>
                  <a:pt x="662" y="460"/>
                </a:lnTo>
                <a:lnTo>
                  <a:pt x="656" y="470"/>
                </a:lnTo>
                <a:lnTo>
                  <a:pt x="649" y="480"/>
                </a:lnTo>
                <a:lnTo>
                  <a:pt x="642" y="489"/>
                </a:lnTo>
                <a:lnTo>
                  <a:pt x="635" y="498"/>
                </a:lnTo>
                <a:lnTo>
                  <a:pt x="627" y="507"/>
                </a:lnTo>
                <a:lnTo>
                  <a:pt x="618" y="516"/>
                </a:lnTo>
                <a:lnTo>
                  <a:pt x="609" y="524"/>
                </a:lnTo>
                <a:lnTo>
                  <a:pt x="600" y="531"/>
                </a:lnTo>
                <a:lnTo>
                  <a:pt x="591" y="539"/>
                </a:lnTo>
                <a:lnTo>
                  <a:pt x="581" y="545"/>
                </a:lnTo>
                <a:lnTo>
                  <a:pt x="571" y="552"/>
                </a:lnTo>
                <a:lnTo>
                  <a:pt x="560" y="558"/>
                </a:lnTo>
                <a:lnTo>
                  <a:pt x="549" y="564"/>
                </a:lnTo>
                <a:lnTo>
                  <a:pt x="538" y="569"/>
                </a:lnTo>
                <a:lnTo>
                  <a:pt x="526" y="574"/>
                </a:lnTo>
                <a:lnTo>
                  <a:pt x="514" y="578"/>
                </a:lnTo>
                <a:lnTo>
                  <a:pt x="501" y="582"/>
                </a:lnTo>
                <a:lnTo>
                  <a:pt x="488" y="585"/>
                </a:lnTo>
                <a:close/>
                <a:moveTo>
                  <a:pt x="239" y="187"/>
                </a:moveTo>
                <a:lnTo>
                  <a:pt x="239" y="432"/>
                </a:lnTo>
                <a:lnTo>
                  <a:pt x="337" y="432"/>
                </a:lnTo>
                <a:lnTo>
                  <a:pt x="347" y="432"/>
                </a:lnTo>
                <a:lnTo>
                  <a:pt x="357" y="431"/>
                </a:lnTo>
                <a:lnTo>
                  <a:pt x="367" y="430"/>
                </a:lnTo>
                <a:lnTo>
                  <a:pt x="377" y="429"/>
                </a:lnTo>
                <a:lnTo>
                  <a:pt x="385" y="427"/>
                </a:lnTo>
                <a:lnTo>
                  <a:pt x="393" y="425"/>
                </a:lnTo>
                <a:lnTo>
                  <a:pt x="401" y="423"/>
                </a:lnTo>
                <a:lnTo>
                  <a:pt x="408" y="420"/>
                </a:lnTo>
                <a:lnTo>
                  <a:pt x="414" y="417"/>
                </a:lnTo>
                <a:lnTo>
                  <a:pt x="420" y="414"/>
                </a:lnTo>
                <a:lnTo>
                  <a:pt x="426" y="411"/>
                </a:lnTo>
                <a:lnTo>
                  <a:pt x="431" y="407"/>
                </a:lnTo>
                <a:lnTo>
                  <a:pt x="436" y="403"/>
                </a:lnTo>
                <a:lnTo>
                  <a:pt x="441" y="399"/>
                </a:lnTo>
                <a:lnTo>
                  <a:pt x="445" y="395"/>
                </a:lnTo>
                <a:lnTo>
                  <a:pt x="449" y="390"/>
                </a:lnTo>
                <a:lnTo>
                  <a:pt x="452" y="386"/>
                </a:lnTo>
                <a:lnTo>
                  <a:pt x="455" y="381"/>
                </a:lnTo>
                <a:lnTo>
                  <a:pt x="458" y="376"/>
                </a:lnTo>
                <a:lnTo>
                  <a:pt x="461" y="371"/>
                </a:lnTo>
                <a:lnTo>
                  <a:pt x="465" y="361"/>
                </a:lnTo>
                <a:lnTo>
                  <a:pt x="468" y="350"/>
                </a:lnTo>
                <a:lnTo>
                  <a:pt x="471" y="340"/>
                </a:lnTo>
                <a:lnTo>
                  <a:pt x="472" y="329"/>
                </a:lnTo>
                <a:lnTo>
                  <a:pt x="473" y="319"/>
                </a:lnTo>
                <a:lnTo>
                  <a:pt x="473" y="308"/>
                </a:lnTo>
                <a:lnTo>
                  <a:pt x="473" y="298"/>
                </a:lnTo>
                <a:lnTo>
                  <a:pt x="471" y="288"/>
                </a:lnTo>
                <a:lnTo>
                  <a:pt x="469" y="278"/>
                </a:lnTo>
                <a:lnTo>
                  <a:pt x="465" y="267"/>
                </a:lnTo>
                <a:lnTo>
                  <a:pt x="463" y="262"/>
                </a:lnTo>
                <a:lnTo>
                  <a:pt x="460" y="257"/>
                </a:lnTo>
                <a:lnTo>
                  <a:pt x="458" y="252"/>
                </a:lnTo>
                <a:lnTo>
                  <a:pt x="455" y="247"/>
                </a:lnTo>
                <a:lnTo>
                  <a:pt x="448" y="237"/>
                </a:lnTo>
                <a:lnTo>
                  <a:pt x="444" y="232"/>
                </a:lnTo>
                <a:lnTo>
                  <a:pt x="440" y="228"/>
                </a:lnTo>
                <a:lnTo>
                  <a:pt x="436" y="223"/>
                </a:lnTo>
                <a:lnTo>
                  <a:pt x="431" y="219"/>
                </a:lnTo>
                <a:lnTo>
                  <a:pt x="421" y="211"/>
                </a:lnTo>
                <a:lnTo>
                  <a:pt x="415" y="208"/>
                </a:lnTo>
                <a:lnTo>
                  <a:pt x="409" y="204"/>
                </a:lnTo>
                <a:lnTo>
                  <a:pt x="403" y="201"/>
                </a:lnTo>
                <a:lnTo>
                  <a:pt x="397" y="199"/>
                </a:lnTo>
                <a:lnTo>
                  <a:pt x="390" y="196"/>
                </a:lnTo>
                <a:lnTo>
                  <a:pt x="383" y="194"/>
                </a:lnTo>
                <a:lnTo>
                  <a:pt x="375" y="192"/>
                </a:lnTo>
                <a:lnTo>
                  <a:pt x="367" y="190"/>
                </a:lnTo>
                <a:lnTo>
                  <a:pt x="359" y="189"/>
                </a:lnTo>
                <a:lnTo>
                  <a:pt x="351" y="188"/>
                </a:lnTo>
                <a:lnTo>
                  <a:pt x="333" y="187"/>
                </a:lnTo>
                <a:lnTo>
                  <a:pt x="239" y="187"/>
                </a:lnTo>
                <a:close/>
              </a:path>
            </a:pathLst>
          </a:custGeom>
          <a:solidFill>
            <a:schemeClr val="accent1"/>
          </a:solidFill>
          <a:ln>
            <a:noFill/>
          </a:ln>
        </p:spPr>
        <p:txBody>
          <a:bodyPr vert="horz" wrap="square" lIns="0" tIns="0" rIns="0" bIns="0" numCol="1" anchor="t" anchorCtr="0" compatLnSpc="1">
            <a:prstTxWarp prst="textNoShape">
              <a:avLst/>
            </a:prstTxWarp>
            <a:noAutofit/>
          </a:bodyPr>
          <a:lstStyle/>
          <a:p>
            <a:endParaRPr lang="fi-FI" noProof="0">
              <a:solidFill>
                <a:schemeClr val="tx1"/>
              </a:solidFill>
            </a:endParaRPr>
          </a:p>
        </p:txBody>
      </p:sp>
      <p:sp>
        <p:nvSpPr>
          <p:cNvPr id="23" name="(c)" hidden="1">
            <a:extLst>
              <a:ext uri="{FF2B5EF4-FFF2-40B4-BE49-F238E27FC236}">
                <a16:creationId xmlns:a16="http://schemas.microsoft.com/office/drawing/2014/main" id="{BE74CF64-92D2-11A4-5F0E-9DB01C5D9C18}"/>
              </a:ext>
            </a:extLst>
          </p:cNvPr>
          <p:cNvSpPr txBox="1">
            <a:spLocks noGrp="1" noRot="1" noMove="1" noResize="1" noEditPoints="1" noAdjustHandles="1" noChangeArrowheads="1" noChangeShapeType="1"/>
          </p:cNvSpPr>
          <p:nvPr userDrawn="1"/>
        </p:nvSpPr>
        <p:spPr>
          <a:xfrm>
            <a:off x="12020180" y="6891795"/>
            <a:ext cx="165110" cy="30778"/>
          </a:xfrm>
          <a:prstGeom prst="rect">
            <a:avLst/>
          </a:prstGeom>
          <a:noFill/>
        </p:spPr>
        <p:txBody>
          <a:bodyPr wrap="none" lIns="0" tIns="0" rIns="0" bIns="0" rtlCol="0">
            <a:spAutoFit/>
          </a:bodyPr>
          <a:lstStyle/>
          <a:p>
            <a:pPr algn="r"/>
            <a:r>
              <a:rPr lang="fi-FI" sz="200">
                <a:solidFill>
                  <a:schemeClr val="bg1"/>
                </a:solidFill>
                <a:latin typeface="+mn-lt"/>
              </a:rPr>
              <a:t>©grow. for</a:t>
            </a:r>
            <a:r>
              <a:rPr lang="fi-FI" sz="200" baseline="0">
                <a:solidFill>
                  <a:schemeClr val="bg1"/>
                </a:solidFill>
                <a:latin typeface="+mn-lt"/>
              </a:rPr>
              <a:t> RT</a:t>
            </a:r>
            <a:endParaRPr lang="en-GB" sz="200" err="1">
              <a:solidFill>
                <a:schemeClr val="bg1"/>
              </a:solidFill>
              <a:latin typeface="+mn-lt"/>
            </a:endParaRPr>
          </a:p>
        </p:txBody>
      </p:sp>
      <p:pic>
        <p:nvPicPr>
          <p:cNvPr id="24" name="(logo)" descr="Z:\GRW (grow)\logot\copyright_grow.png" hidden="1">
            <a:extLst>
              <a:ext uri="{FF2B5EF4-FFF2-40B4-BE49-F238E27FC236}">
                <a16:creationId xmlns:a16="http://schemas.microsoft.com/office/drawing/2014/main" id="{FAEA7254-AEB8-7FA6-6B13-3AB5DF3FA765}"/>
              </a:ext>
            </a:extLst>
          </p:cNvPr>
          <p:cNvPicPr>
            <a:picLocks noGrp="1" noRot="1" noChangeAspect="1" noMove="1" noResize="1" noEditPoints="1" noAdjustHandles="1" noChangeArrowheads="1" noChangeShapeType="1" noCrop="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0" y="-36000"/>
            <a:ext cx="60261" cy="1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7556961"/>
      </p:ext>
    </p:extLst>
  </p:cSld>
  <p:clrMap bg1="lt1" tx1="dk1" bg2="lt2" tx2="dk2" accent1="accent1" accent2="accent2" accent3="accent3" accent4="accent4" accent5="accent5" accent6="accent6" hlink="hlink" folHlink="folHlink"/>
  <p:sldLayoutIdLst>
    <p:sldLayoutId id="2147483707" r:id="rId1"/>
    <p:sldLayoutId id="2147484007" r:id="rId2"/>
    <p:sldLayoutId id="2147484008" r:id="rId3"/>
  </p:sldLayoutIdLst>
  <p:hf hdr="0"/>
  <p:txStyles>
    <p:titleStyle>
      <a:lvl1pPr algn="l" defTabSz="914400" rtl="0" eaLnBrk="1" latinLnBrk="0" hangingPunct="1">
        <a:lnSpc>
          <a:spcPct val="100000"/>
        </a:lnSpc>
        <a:spcBef>
          <a:spcPct val="0"/>
        </a:spcBef>
        <a:buNone/>
        <a:defRPr sz="3000" kern="1200">
          <a:solidFill>
            <a:schemeClr val="accent1"/>
          </a:solidFill>
          <a:latin typeface="+mj-lt"/>
          <a:ea typeface="+mj-ea"/>
          <a:cs typeface="+mj-cs"/>
        </a:defRPr>
      </a:lvl1pPr>
    </p:titleStyle>
    <p:bodyStyle>
      <a:lvl1pPr marL="266700" indent="-266700" algn="l" defTabSz="914400" rtl="0" eaLnBrk="1" latinLnBrk="0" hangingPunct="1">
        <a:lnSpc>
          <a:spcPct val="100000"/>
        </a:lnSpc>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1pPr>
      <a:lvl2pPr marL="628650" indent="-266700" algn="l" defTabSz="914400" rtl="0" eaLnBrk="1" latinLnBrk="0" hangingPunct="1">
        <a:lnSpc>
          <a:spcPct val="100000"/>
        </a:lnSpc>
        <a:spcBef>
          <a:spcPts val="600"/>
        </a:spcBef>
        <a:buClr>
          <a:schemeClr val="accent1"/>
        </a:buClr>
        <a:buFont typeface="Arial" panose="020B0604020202020204" pitchFamily="34" charset="0"/>
        <a:buChar char="•"/>
        <a:defRPr sz="1600" kern="1200">
          <a:solidFill>
            <a:schemeClr val="tx1"/>
          </a:solidFill>
          <a:latin typeface="+mn-lt"/>
          <a:ea typeface="+mn-ea"/>
          <a:cs typeface="+mn-cs"/>
        </a:defRPr>
      </a:lvl2pPr>
      <a:lvl3pPr marL="990600" indent="-276225" algn="l" defTabSz="914400" rtl="0" eaLnBrk="1" latinLnBrk="0" hangingPunct="1">
        <a:lnSpc>
          <a:spcPct val="100000"/>
        </a:lnSpc>
        <a:spcBef>
          <a:spcPts val="600"/>
        </a:spcBef>
        <a:buClr>
          <a:schemeClr val="accent1"/>
        </a:buClr>
        <a:buFont typeface="Arial" panose="020B0604020202020204" pitchFamily="34" charset="0"/>
        <a:buChar char="•"/>
        <a:defRPr sz="1400" kern="1200">
          <a:solidFill>
            <a:schemeClr val="tx1"/>
          </a:solidFill>
          <a:latin typeface="+mn-lt"/>
          <a:ea typeface="+mn-ea"/>
          <a:cs typeface="+mn-cs"/>
        </a:defRPr>
      </a:lvl3pPr>
      <a:lvl4pPr marL="1343025" indent="-266700" algn="l" defTabSz="914400" rtl="0" eaLnBrk="1" latinLnBrk="0" hangingPunct="1">
        <a:lnSpc>
          <a:spcPct val="100000"/>
        </a:lnSpc>
        <a:spcBef>
          <a:spcPts val="600"/>
        </a:spcBef>
        <a:buClr>
          <a:schemeClr val="accent1"/>
        </a:buClr>
        <a:buFont typeface="Arial" panose="020B0604020202020204" pitchFamily="34" charset="0"/>
        <a:buChar char="•"/>
        <a:defRPr sz="1200" kern="1200">
          <a:solidFill>
            <a:schemeClr val="tx1"/>
          </a:solidFill>
          <a:latin typeface="+mn-lt"/>
          <a:ea typeface="+mn-ea"/>
          <a:cs typeface="+mn-cs"/>
        </a:defRPr>
      </a:lvl4pPr>
      <a:lvl5pPr marL="1704975" indent="-266700" algn="l" defTabSz="914400" rtl="0" eaLnBrk="1" latinLnBrk="0" hangingPunct="1">
        <a:lnSpc>
          <a:spcPct val="100000"/>
        </a:lnSpc>
        <a:spcBef>
          <a:spcPts val="600"/>
        </a:spcBef>
        <a:buClr>
          <a:schemeClr val="accent1"/>
        </a:buClr>
        <a:buFont typeface="Arial" panose="020B0604020202020204" pitchFamily="34" charset="0"/>
        <a:buChar char="•"/>
        <a:defRPr sz="1200" kern="1200">
          <a:solidFill>
            <a:schemeClr val="tx1"/>
          </a:solidFill>
          <a:latin typeface="+mn-lt"/>
          <a:ea typeface="+mn-ea"/>
          <a:cs typeface="+mn-cs"/>
        </a:defRPr>
      </a:lvl5pPr>
      <a:lvl6pPr marL="2066925" indent="-276225" algn="l" defTabSz="914400" rtl="0" eaLnBrk="1" latinLnBrk="0" hangingPunct="1">
        <a:lnSpc>
          <a:spcPct val="100000"/>
        </a:lnSpc>
        <a:spcBef>
          <a:spcPts val="600"/>
        </a:spcBef>
        <a:buClr>
          <a:schemeClr val="accent1"/>
        </a:buClr>
        <a:buFont typeface="Arial" panose="020B0604020202020204" pitchFamily="34" charset="0"/>
        <a:buChar char="•"/>
        <a:defRPr sz="1200" kern="1200">
          <a:solidFill>
            <a:schemeClr val="tx1"/>
          </a:solidFill>
          <a:latin typeface="+mn-lt"/>
          <a:ea typeface="+mn-ea"/>
          <a:cs typeface="+mn-cs"/>
        </a:defRPr>
      </a:lvl6pPr>
      <a:lvl7pPr marL="2419350" indent="-266700" algn="l" defTabSz="914400" rtl="0" eaLnBrk="1" latinLnBrk="0" hangingPunct="1">
        <a:lnSpc>
          <a:spcPct val="100000"/>
        </a:lnSpc>
        <a:spcBef>
          <a:spcPts val="600"/>
        </a:spcBef>
        <a:buClr>
          <a:schemeClr val="accent1"/>
        </a:buClr>
        <a:buFont typeface="Arial" panose="020B0604020202020204" pitchFamily="34" charset="0"/>
        <a:buChar char="•"/>
        <a:defRPr sz="1200" kern="1200">
          <a:solidFill>
            <a:schemeClr val="tx1"/>
          </a:solidFill>
          <a:latin typeface="+mn-lt"/>
          <a:ea typeface="+mn-ea"/>
          <a:cs typeface="+mn-cs"/>
        </a:defRPr>
      </a:lvl7pPr>
      <a:lvl8pPr marL="2781300" indent="-266700" algn="l" defTabSz="914400" rtl="0" eaLnBrk="1" latinLnBrk="0" hangingPunct="1">
        <a:lnSpc>
          <a:spcPct val="100000"/>
        </a:lnSpc>
        <a:spcBef>
          <a:spcPts val="600"/>
        </a:spcBef>
        <a:buClr>
          <a:schemeClr val="accent1"/>
        </a:buClr>
        <a:buFont typeface="Arial" panose="020B0604020202020204" pitchFamily="34" charset="0"/>
        <a:buChar char="•"/>
        <a:defRPr sz="1200" kern="1200">
          <a:solidFill>
            <a:schemeClr val="tx1"/>
          </a:solidFill>
          <a:latin typeface="+mn-lt"/>
          <a:ea typeface="+mn-ea"/>
          <a:cs typeface="+mn-cs"/>
        </a:defRPr>
      </a:lvl8pPr>
      <a:lvl9pPr marL="3143250" indent="-276225" algn="l" defTabSz="914400" rtl="0" eaLnBrk="1" latinLnBrk="0" hangingPunct="1">
        <a:lnSpc>
          <a:spcPct val="100000"/>
        </a:lnSpc>
        <a:spcBef>
          <a:spcPts val="600"/>
        </a:spcBef>
        <a:buClr>
          <a:schemeClr val="accent1"/>
        </a:buClr>
        <a:buFont typeface="Arial" panose="020B0604020202020204" pitchFamily="34" charset="0"/>
        <a:buChar char="•"/>
        <a:defRPr sz="12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257" userDrawn="1">
          <p15:clr>
            <a:srgbClr val="F26B43"/>
          </p15:clr>
        </p15:guide>
        <p15:guide id="4" pos="7423" userDrawn="1">
          <p15:clr>
            <a:srgbClr val="F26B43"/>
          </p15:clr>
        </p15:guide>
        <p15:guide id="5" orient="horz" pos="1026" userDrawn="1">
          <p15:clr>
            <a:srgbClr val="F26B43"/>
          </p15:clr>
        </p15:guide>
        <p15:guide id="6" orient="horz" pos="845" userDrawn="1">
          <p15:clr>
            <a:srgbClr val="F26B43"/>
          </p15:clr>
        </p15:guide>
        <p15:guide id="8" orient="horz" pos="3838" userDrawn="1">
          <p15:clr>
            <a:srgbClr val="F26B43"/>
          </p15:clr>
        </p15:guide>
        <p15:guide id="10" orient="horz" pos="21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03F606E-928C-A1F9-8031-179CA03A355F}"/>
              </a:ext>
            </a:extLst>
          </p:cNvPr>
          <p:cNvSpPr>
            <a:spLocks noGrp="1"/>
          </p:cNvSpPr>
          <p:nvPr>
            <p:ph type="title"/>
          </p:nvPr>
        </p:nvSpPr>
        <p:spPr>
          <a:xfrm>
            <a:off x="407988" y="333376"/>
            <a:ext cx="11376026" cy="1010862"/>
          </a:xfrm>
          <a:prstGeom prst="rect">
            <a:avLst/>
          </a:prstGeom>
        </p:spPr>
        <p:txBody>
          <a:bodyPr vert="horz" wrap="square" lIns="0" tIns="0" rIns="0" bIns="0" rtlCol="0" anchor="t" anchorCtr="0">
            <a:noAutofit/>
          </a:bodyPr>
          <a:lstStyle/>
          <a:p>
            <a:r>
              <a:rPr lang="fi-FI" noProof="0"/>
              <a:t>Muokkaa ots. perustyyl. napsautt.</a:t>
            </a:r>
          </a:p>
        </p:txBody>
      </p:sp>
      <p:sp>
        <p:nvSpPr>
          <p:cNvPr id="3" name="Text Placeholder 2">
            <a:extLst>
              <a:ext uri="{FF2B5EF4-FFF2-40B4-BE49-F238E27FC236}">
                <a16:creationId xmlns:a16="http://schemas.microsoft.com/office/drawing/2014/main" id="{0924343F-94E2-0032-C904-C75E566C8FC6}"/>
              </a:ext>
            </a:extLst>
          </p:cNvPr>
          <p:cNvSpPr>
            <a:spLocks noGrp="1"/>
          </p:cNvSpPr>
          <p:nvPr>
            <p:ph type="body" idx="1"/>
          </p:nvPr>
        </p:nvSpPr>
        <p:spPr>
          <a:xfrm>
            <a:off x="407987" y="1628776"/>
            <a:ext cx="11376025" cy="4464050"/>
          </a:xfrm>
          <a:prstGeom prst="rect">
            <a:avLst/>
          </a:prstGeom>
        </p:spPr>
        <p:txBody>
          <a:bodyPr vert="horz" wrap="square" lIns="0" tIns="0" rIns="0" bIns="0" rtlCol="0" anchor="t" anchorCtr="0">
            <a:noAutofit/>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4" name="Date Placeholder 3">
            <a:extLst>
              <a:ext uri="{FF2B5EF4-FFF2-40B4-BE49-F238E27FC236}">
                <a16:creationId xmlns:a16="http://schemas.microsoft.com/office/drawing/2014/main" id="{2ECF1F63-EAB0-D155-D368-DB83454D33CA}"/>
              </a:ext>
            </a:extLst>
          </p:cNvPr>
          <p:cNvSpPr>
            <a:spLocks noGrp="1"/>
          </p:cNvSpPr>
          <p:nvPr>
            <p:ph type="dt" sz="half" idx="2"/>
          </p:nvPr>
        </p:nvSpPr>
        <p:spPr>
          <a:xfrm>
            <a:off x="839416" y="6381328"/>
            <a:ext cx="1224136" cy="143298"/>
          </a:xfrm>
          <a:prstGeom prst="rect">
            <a:avLst/>
          </a:prstGeom>
        </p:spPr>
        <p:txBody>
          <a:bodyPr vert="horz" wrap="square" lIns="0" tIns="0" rIns="0" bIns="0" rtlCol="0" anchor="ctr" anchorCtr="0">
            <a:noAutofit/>
          </a:bodyPr>
          <a:lstStyle>
            <a:lvl1pPr algn="l">
              <a:defRPr sz="900">
                <a:solidFill>
                  <a:schemeClr val="accent1"/>
                </a:solidFill>
              </a:defRPr>
            </a:lvl1pPr>
          </a:lstStyle>
          <a:p>
            <a:fld id="{7F3268E7-5BA8-4D47-AF53-DEE4AEF29294}" type="datetime1">
              <a:rPr lang="fi-FI" noProof="0" smtClean="0"/>
              <a:t>16.8.2024</a:t>
            </a:fld>
            <a:endParaRPr lang="fi-FI" noProof="0"/>
          </a:p>
        </p:txBody>
      </p:sp>
      <p:sp>
        <p:nvSpPr>
          <p:cNvPr id="5" name="Footer Placeholder 4">
            <a:extLst>
              <a:ext uri="{FF2B5EF4-FFF2-40B4-BE49-F238E27FC236}">
                <a16:creationId xmlns:a16="http://schemas.microsoft.com/office/drawing/2014/main" id="{631D72B2-0BA5-C3BE-860A-FF93393EC16E}"/>
              </a:ext>
            </a:extLst>
          </p:cNvPr>
          <p:cNvSpPr>
            <a:spLocks noGrp="1"/>
          </p:cNvSpPr>
          <p:nvPr>
            <p:ph type="ftr" sz="quarter" idx="3"/>
          </p:nvPr>
        </p:nvSpPr>
        <p:spPr>
          <a:xfrm>
            <a:off x="2063552" y="6381328"/>
            <a:ext cx="8928992" cy="143296"/>
          </a:xfrm>
          <a:prstGeom prst="rect">
            <a:avLst/>
          </a:prstGeom>
        </p:spPr>
        <p:txBody>
          <a:bodyPr vert="horz" wrap="square" lIns="0" tIns="0" rIns="0" bIns="0" rtlCol="0" anchor="ctr" anchorCtr="0">
            <a:noAutofit/>
          </a:bodyPr>
          <a:lstStyle>
            <a:lvl1pPr algn="l">
              <a:defRPr sz="900">
                <a:solidFill>
                  <a:schemeClr val="accent1"/>
                </a:solidFill>
              </a:defRPr>
            </a:lvl1pPr>
          </a:lstStyle>
          <a:p>
            <a:r>
              <a:rPr lang="en-US" noProof="0"/>
              <a:t>© Confederation of Finnish Construction Industries RT</a:t>
            </a:r>
            <a:endParaRPr lang="fi-FI" noProof="0"/>
          </a:p>
        </p:txBody>
      </p:sp>
      <p:sp>
        <p:nvSpPr>
          <p:cNvPr id="6" name="Slide Number Placeholder 5">
            <a:extLst>
              <a:ext uri="{FF2B5EF4-FFF2-40B4-BE49-F238E27FC236}">
                <a16:creationId xmlns:a16="http://schemas.microsoft.com/office/drawing/2014/main" id="{C5D84F36-1B4E-8A5C-9166-BF2B0030F35F}"/>
              </a:ext>
            </a:extLst>
          </p:cNvPr>
          <p:cNvSpPr>
            <a:spLocks noGrp="1"/>
          </p:cNvSpPr>
          <p:nvPr>
            <p:ph type="sldNum" sz="quarter" idx="4"/>
          </p:nvPr>
        </p:nvSpPr>
        <p:spPr>
          <a:xfrm>
            <a:off x="407988" y="6381328"/>
            <a:ext cx="431428" cy="143298"/>
          </a:xfrm>
          <a:prstGeom prst="rect">
            <a:avLst/>
          </a:prstGeom>
        </p:spPr>
        <p:txBody>
          <a:bodyPr vert="horz" wrap="square" lIns="0" tIns="0" rIns="0" bIns="0" rtlCol="0" anchor="ctr" anchorCtr="0">
            <a:noAutofit/>
          </a:bodyPr>
          <a:lstStyle>
            <a:lvl1pPr algn="l">
              <a:defRPr sz="900">
                <a:solidFill>
                  <a:schemeClr val="accent1"/>
                </a:solidFill>
                <a:latin typeface="+mj-lt"/>
              </a:defRPr>
            </a:lvl1pPr>
          </a:lstStyle>
          <a:p>
            <a:fld id="{DFD61EF7-2460-4EE9-A031-27FEBC4F9A95}" type="slidenum">
              <a:rPr lang="fi-FI" noProof="0" smtClean="0"/>
              <a:pPr/>
              <a:t>‹#›</a:t>
            </a:fld>
            <a:endParaRPr lang="fi-FI" noProof="0"/>
          </a:p>
        </p:txBody>
      </p:sp>
      <p:sp>
        <p:nvSpPr>
          <p:cNvPr id="16" name="Freeform 9">
            <a:extLst>
              <a:ext uri="{FF2B5EF4-FFF2-40B4-BE49-F238E27FC236}">
                <a16:creationId xmlns:a16="http://schemas.microsoft.com/office/drawing/2014/main" id="{45D2EBA9-1BB0-2806-BE95-22E9D2E52F24}"/>
              </a:ext>
            </a:extLst>
          </p:cNvPr>
          <p:cNvSpPr>
            <a:spLocks noChangeAspect="1" noEditPoints="1"/>
          </p:cNvSpPr>
          <p:nvPr userDrawn="1"/>
        </p:nvSpPr>
        <p:spPr bwMode="auto">
          <a:xfrm>
            <a:off x="11503054" y="6308625"/>
            <a:ext cx="280959" cy="216000"/>
          </a:xfrm>
          <a:custGeom>
            <a:avLst/>
            <a:gdLst>
              <a:gd name="T0" fmla="*/ 1052 w 1250"/>
              <a:gd name="T1" fmla="*/ 228 h 961"/>
              <a:gd name="T2" fmla="*/ 822 w 1250"/>
              <a:gd name="T3" fmla="*/ 228 h 961"/>
              <a:gd name="T4" fmla="*/ 0 w 1250"/>
              <a:gd name="T5" fmla="*/ 733 h 961"/>
              <a:gd name="T6" fmla="*/ 0 w 1250"/>
              <a:gd name="T7" fmla="*/ 961 h 961"/>
              <a:gd name="T8" fmla="*/ 753 w 1250"/>
              <a:gd name="T9" fmla="*/ 961 h 961"/>
              <a:gd name="T10" fmla="*/ 11 w 1250"/>
              <a:gd name="T11" fmla="*/ 0 h 961"/>
              <a:gd name="T12" fmla="*/ 359 w 1250"/>
              <a:gd name="T13" fmla="*/ 1 h 961"/>
              <a:gd name="T14" fmla="*/ 427 w 1250"/>
              <a:gd name="T15" fmla="*/ 9 h 961"/>
              <a:gd name="T16" fmla="*/ 477 w 1250"/>
              <a:gd name="T17" fmla="*/ 19 h 961"/>
              <a:gd name="T18" fmla="*/ 522 w 1250"/>
              <a:gd name="T19" fmla="*/ 34 h 961"/>
              <a:gd name="T20" fmla="*/ 569 w 1250"/>
              <a:gd name="T21" fmla="*/ 57 h 961"/>
              <a:gd name="T22" fmla="*/ 609 w 1250"/>
              <a:gd name="T23" fmla="*/ 84 h 961"/>
              <a:gd name="T24" fmla="*/ 642 w 1250"/>
              <a:gd name="T25" fmla="*/ 116 h 961"/>
              <a:gd name="T26" fmla="*/ 667 w 1250"/>
              <a:gd name="T27" fmla="*/ 152 h 961"/>
              <a:gd name="T28" fmla="*/ 686 w 1250"/>
              <a:gd name="T29" fmla="*/ 192 h 961"/>
              <a:gd name="T30" fmla="*/ 698 w 1250"/>
              <a:gd name="T31" fmla="*/ 235 h 961"/>
              <a:gd name="T32" fmla="*/ 703 w 1250"/>
              <a:gd name="T33" fmla="*/ 281 h 961"/>
              <a:gd name="T34" fmla="*/ 702 w 1250"/>
              <a:gd name="T35" fmla="*/ 334 h 961"/>
              <a:gd name="T36" fmla="*/ 696 w 1250"/>
              <a:gd name="T37" fmla="*/ 371 h 961"/>
              <a:gd name="T38" fmla="*/ 686 w 1250"/>
              <a:gd name="T39" fmla="*/ 406 h 961"/>
              <a:gd name="T40" fmla="*/ 673 w 1250"/>
              <a:gd name="T41" fmla="*/ 439 h 961"/>
              <a:gd name="T42" fmla="*/ 656 w 1250"/>
              <a:gd name="T43" fmla="*/ 470 h 961"/>
              <a:gd name="T44" fmla="*/ 635 w 1250"/>
              <a:gd name="T45" fmla="*/ 498 h 961"/>
              <a:gd name="T46" fmla="*/ 609 w 1250"/>
              <a:gd name="T47" fmla="*/ 524 h 961"/>
              <a:gd name="T48" fmla="*/ 581 w 1250"/>
              <a:gd name="T49" fmla="*/ 545 h 961"/>
              <a:gd name="T50" fmla="*/ 549 w 1250"/>
              <a:gd name="T51" fmla="*/ 564 h 961"/>
              <a:gd name="T52" fmla="*/ 514 w 1250"/>
              <a:gd name="T53" fmla="*/ 578 h 961"/>
              <a:gd name="T54" fmla="*/ 239 w 1250"/>
              <a:gd name="T55" fmla="*/ 187 h 961"/>
              <a:gd name="T56" fmla="*/ 347 w 1250"/>
              <a:gd name="T57" fmla="*/ 432 h 961"/>
              <a:gd name="T58" fmla="*/ 377 w 1250"/>
              <a:gd name="T59" fmla="*/ 429 h 961"/>
              <a:gd name="T60" fmla="*/ 401 w 1250"/>
              <a:gd name="T61" fmla="*/ 423 h 961"/>
              <a:gd name="T62" fmla="*/ 420 w 1250"/>
              <a:gd name="T63" fmla="*/ 414 h 961"/>
              <a:gd name="T64" fmla="*/ 436 w 1250"/>
              <a:gd name="T65" fmla="*/ 403 h 961"/>
              <a:gd name="T66" fmla="*/ 449 w 1250"/>
              <a:gd name="T67" fmla="*/ 390 h 961"/>
              <a:gd name="T68" fmla="*/ 458 w 1250"/>
              <a:gd name="T69" fmla="*/ 376 h 961"/>
              <a:gd name="T70" fmla="*/ 468 w 1250"/>
              <a:gd name="T71" fmla="*/ 350 h 961"/>
              <a:gd name="T72" fmla="*/ 473 w 1250"/>
              <a:gd name="T73" fmla="*/ 319 h 961"/>
              <a:gd name="T74" fmla="*/ 471 w 1250"/>
              <a:gd name="T75" fmla="*/ 288 h 961"/>
              <a:gd name="T76" fmla="*/ 463 w 1250"/>
              <a:gd name="T77" fmla="*/ 262 h 961"/>
              <a:gd name="T78" fmla="*/ 455 w 1250"/>
              <a:gd name="T79" fmla="*/ 247 h 961"/>
              <a:gd name="T80" fmla="*/ 440 w 1250"/>
              <a:gd name="T81" fmla="*/ 228 h 961"/>
              <a:gd name="T82" fmla="*/ 421 w 1250"/>
              <a:gd name="T83" fmla="*/ 211 h 961"/>
              <a:gd name="T84" fmla="*/ 403 w 1250"/>
              <a:gd name="T85" fmla="*/ 201 h 961"/>
              <a:gd name="T86" fmla="*/ 383 w 1250"/>
              <a:gd name="T87" fmla="*/ 194 h 961"/>
              <a:gd name="T88" fmla="*/ 359 w 1250"/>
              <a:gd name="T89" fmla="*/ 189 h 961"/>
              <a:gd name="T90" fmla="*/ 239 w 1250"/>
              <a:gd name="T91" fmla="*/ 187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50" h="961">
                <a:moveTo>
                  <a:pt x="1250" y="0"/>
                </a:moveTo>
                <a:lnTo>
                  <a:pt x="1250" y="228"/>
                </a:lnTo>
                <a:lnTo>
                  <a:pt x="1052" y="228"/>
                </a:lnTo>
                <a:lnTo>
                  <a:pt x="1052" y="961"/>
                </a:lnTo>
                <a:lnTo>
                  <a:pt x="822" y="961"/>
                </a:lnTo>
                <a:lnTo>
                  <a:pt x="822" y="228"/>
                </a:lnTo>
                <a:lnTo>
                  <a:pt x="656" y="0"/>
                </a:lnTo>
                <a:lnTo>
                  <a:pt x="1250" y="0"/>
                </a:lnTo>
                <a:close/>
                <a:moveTo>
                  <a:pt x="0" y="733"/>
                </a:moveTo>
                <a:lnTo>
                  <a:pt x="230" y="733"/>
                </a:lnTo>
                <a:lnTo>
                  <a:pt x="230" y="961"/>
                </a:lnTo>
                <a:lnTo>
                  <a:pt x="0" y="961"/>
                </a:lnTo>
                <a:lnTo>
                  <a:pt x="0" y="733"/>
                </a:lnTo>
                <a:close/>
                <a:moveTo>
                  <a:pt x="488" y="585"/>
                </a:moveTo>
                <a:lnTo>
                  <a:pt x="753" y="961"/>
                </a:lnTo>
                <a:lnTo>
                  <a:pt x="496" y="961"/>
                </a:lnTo>
                <a:lnTo>
                  <a:pt x="11" y="271"/>
                </a:lnTo>
                <a:lnTo>
                  <a:pt x="11" y="0"/>
                </a:lnTo>
                <a:lnTo>
                  <a:pt x="309" y="0"/>
                </a:lnTo>
                <a:lnTo>
                  <a:pt x="335" y="0"/>
                </a:lnTo>
                <a:lnTo>
                  <a:pt x="359" y="1"/>
                </a:lnTo>
                <a:lnTo>
                  <a:pt x="383" y="3"/>
                </a:lnTo>
                <a:lnTo>
                  <a:pt x="405" y="5"/>
                </a:lnTo>
                <a:lnTo>
                  <a:pt x="427" y="9"/>
                </a:lnTo>
                <a:lnTo>
                  <a:pt x="448" y="12"/>
                </a:lnTo>
                <a:lnTo>
                  <a:pt x="468" y="17"/>
                </a:lnTo>
                <a:lnTo>
                  <a:pt x="477" y="19"/>
                </a:lnTo>
                <a:lnTo>
                  <a:pt x="487" y="22"/>
                </a:lnTo>
                <a:lnTo>
                  <a:pt x="505" y="28"/>
                </a:lnTo>
                <a:lnTo>
                  <a:pt x="522" y="34"/>
                </a:lnTo>
                <a:lnTo>
                  <a:pt x="539" y="41"/>
                </a:lnTo>
                <a:lnTo>
                  <a:pt x="554" y="49"/>
                </a:lnTo>
                <a:lnTo>
                  <a:pt x="569" y="57"/>
                </a:lnTo>
                <a:lnTo>
                  <a:pt x="583" y="66"/>
                </a:lnTo>
                <a:lnTo>
                  <a:pt x="596" y="75"/>
                </a:lnTo>
                <a:lnTo>
                  <a:pt x="609" y="84"/>
                </a:lnTo>
                <a:lnTo>
                  <a:pt x="620" y="95"/>
                </a:lnTo>
                <a:lnTo>
                  <a:pt x="632" y="105"/>
                </a:lnTo>
                <a:lnTo>
                  <a:pt x="642" y="116"/>
                </a:lnTo>
                <a:lnTo>
                  <a:pt x="651" y="128"/>
                </a:lnTo>
                <a:lnTo>
                  <a:pt x="660" y="140"/>
                </a:lnTo>
                <a:lnTo>
                  <a:pt x="667" y="152"/>
                </a:lnTo>
                <a:lnTo>
                  <a:pt x="674" y="165"/>
                </a:lnTo>
                <a:lnTo>
                  <a:pt x="681" y="179"/>
                </a:lnTo>
                <a:lnTo>
                  <a:pt x="686" y="192"/>
                </a:lnTo>
                <a:lnTo>
                  <a:pt x="691" y="206"/>
                </a:lnTo>
                <a:lnTo>
                  <a:pt x="695" y="220"/>
                </a:lnTo>
                <a:lnTo>
                  <a:pt x="698" y="235"/>
                </a:lnTo>
                <a:lnTo>
                  <a:pt x="700" y="250"/>
                </a:lnTo>
                <a:lnTo>
                  <a:pt x="702" y="265"/>
                </a:lnTo>
                <a:lnTo>
                  <a:pt x="703" y="281"/>
                </a:lnTo>
                <a:lnTo>
                  <a:pt x="704" y="296"/>
                </a:lnTo>
                <a:lnTo>
                  <a:pt x="703" y="322"/>
                </a:lnTo>
                <a:lnTo>
                  <a:pt x="702" y="334"/>
                </a:lnTo>
                <a:lnTo>
                  <a:pt x="700" y="347"/>
                </a:lnTo>
                <a:lnTo>
                  <a:pt x="698" y="359"/>
                </a:lnTo>
                <a:lnTo>
                  <a:pt x="696" y="371"/>
                </a:lnTo>
                <a:lnTo>
                  <a:pt x="693" y="383"/>
                </a:lnTo>
                <a:lnTo>
                  <a:pt x="690" y="395"/>
                </a:lnTo>
                <a:lnTo>
                  <a:pt x="686" y="406"/>
                </a:lnTo>
                <a:lnTo>
                  <a:pt x="682" y="418"/>
                </a:lnTo>
                <a:lnTo>
                  <a:pt x="678" y="429"/>
                </a:lnTo>
                <a:lnTo>
                  <a:pt x="673" y="439"/>
                </a:lnTo>
                <a:lnTo>
                  <a:pt x="667" y="450"/>
                </a:lnTo>
                <a:lnTo>
                  <a:pt x="662" y="460"/>
                </a:lnTo>
                <a:lnTo>
                  <a:pt x="656" y="470"/>
                </a:lnTo>
                <a:lnTo>
                  <a:pt x="649" y="480"/>
                </a:lnTo>
                <a:lnTo>
                  <a:pt x="642" y="489"/>
                </a:lnTo>
                <a:lnTo>
                  <a:pt x="635" y="498"/>
                </a:lnTo>
                <a:lnTo>
                  <a:pt x="627" y="507"/>
                </a:lnTo>
                <a:lnTo>
                  <a:pt x="618" y="516"/>
                </a:lnTo>
                <a:lnTo>
                  <a:pt x="609" y="524"/>
                </a:lnTo>
                <a:lnTo>
                  <a:pt x="600" y="531"/>
                </a:lnTo>
                <a:lnTo>
                  <a:pt x="591" y="539"/>
                </a:lnTo>
                <a:lnTo>
                  <a:pt x="581" y="545"/>
                </a:lnTo>
                <a:lnTo>
                  <a:pt x="571" y="552"/>
                </a:lnTo>
                <a:lnTo>
                  <a:pt x="560" y="558"/>
                </a:lnTo>
                <a:lnTo>
                  <a:pt x="549" y="564"/>
                </a:lnTo>
                <a:lnTo>
                  <a:pt x="538" y="569"/>
                </a:lnTo>
                <a:lnTo>
                  <a:pt x="526" y="574"/>
                </a:lnTo>
                <a:lnTo>
                  <a:pt x="514" y="578"/>
                </a:lnTo>
                <a:lnTo>
                  <a:pt x="501" y="582"/>
                </a:lnTo>
                <a:lnTo>
                  <a:pt x="488" y="585"/>
                </a:lnTo>
                <a:close/>
                <a:moveTo>
                  <a:pt x="239" y="187"/>
                </a:moveTo>
                <a:lnTo>
                  <a:pt x="239" y="432"/>
                </a:lnTo>
                <a:lnTo>
                  <a:pt x="337" y="432"/>
                </a:lnTo>
                <a:lnTo>
                  <a:pt x="347" y="432"/>
                </a:lnTo>
                <a:lnTo>
                  <a:pt x="357" y="431"/>
                </a:lnTo>
                <a:lnTo>
                  <a:pt x="367" y="430"/>
                </a:lnTo>
                <a:lnTo>
                  <a:pt x="377" y="429"/>
                </a:lnTo>
                <a:lnTo>
                  <a:pt x="385" y="427"/>
                </a:lnTo>
                <a:lnTo>
                  <a:pt x="393" y="425"/>
                </a:lnTo>
                <a:lnTo>
                  <a:pt x="401" y="423"/>
                </a:lnTo>
                <a:lnTo>
                  <a:pt x="408" y="420"/>
                </a:lnTo>
                <a:lnTo>
                  <a:pt x="414" y="417"/>
                </a:lnTo>
                <a:lnTo>
                  <a:pt x="420" y="414"/>
                </a:lnTo>
                <a:lnTo>
                  <a:pt x="426" y="411"/>
                </a:lnTo>
                <a:lnTo>
                  <a:pt x="431" y="407"/>
                </a:lnTo>
                <a:lnTo>
                  <a:pt x="436" y="403"/>
                </a:lnTo>
                <a:lnTo>
                  <a:pt x="441" y="399"/>
                </a:lnTo>
                <a:lnTo>
                  <a:pt x="445" y="395"/>
                </a:lnTo>
                <a:lnTo>
                  <a:pt x="449" y="390"/>
                </a:lnTo>
                <a:lnTo>
                  <a:pt x="452" y="386"/>
                </a:lnTo>
                <a:lnTo>
                  <a:pt x="455" y="381"/>
                </a:lnTo>
                <a:lnTo>
                  <a:pt x="458" y="376"/>
                </a:lnTo>
                <a:lnTo>
                  <a:pt x="461" y="371"/>
                </a:lnTo>
                <a:lnTo>
                  <a:pt x="465" y="361"/>
                </a:lnTo>
                <a:lnTo>
                  <a:pt x="468" y="350"/>
                </a:lnTo>
                <a:lnTo>
                  <a:pt x="471" y="340"/>
                </a:lnTo>
                <a:lnTo>
                  <a:pt x="472" y="329"/>
                </a:lnTo>
                <a:lnTo>
                  <a:pt x="473" y="319"/>
                </a:lnTo>
                <a:lnTo>
                  <a:pt x="473" y="308"/>
                </a:lnTo>
                <a:lnTo>
                  <a:pt x="473" y="298"/>
                </a:lnTo>
                <a:lnTo>
                  <a:pt x="471" y="288"/>
                </a:lnTo>
                <a:lnTo>
                  <a:pt x="469" y="278"/>
                </a:lnTo>
                <a:lnTo>
                  <a:pt x="465" y="267"/>
                </a:lnTo>
                <a:lnTo>
                  <a:pt x="463" y="262"/>
                </a:lnTo>
                <a:lnTo>
                  <a:pt x="460" y="257"/>
                </a:lnTo>
                <a:lnTo>
                  <a:pt x="458" y="252"/>
                </a:lnTo>
                <a:lnTo>
                  <a:pt x="455" y="247"/>
                </a:lnTo>
                <a:lnTo>
                  <a:pt x="448" y="237"/>
                </a:lnTo>
                <a:lnTo>
                  <a:pt x="444" y="232"/>
                </a:lnTo>
                <a:lnTo>
                  <a:pt x="440" y="228"/>
                </a:lnTo>
                <a:lnTo>
                  <a:pt x="436" y="223"/>
                </a:lnTo>
                <a:lnTo>
                  <a:pt x="431" y="219"/>
                </a:lnTo>
                <a:lnTo>
                  <a:pt x="421" y="211"/>
                </a:lnTo>
                <a:lnTo>
                  <a:pt x="415" y="208"/>
                </a:lnTo>
                <a:lnTo>
                  <a:pt x="409" y="204"/>
                </a:lnTo>
                <a:lnTo>
                  <a:pt x="403" y="201"/>
                </a:lnTo>
                <a:lnTo>
                  <a:pt x="397" y="199"/>
                </a:lnTo>
                <a:lnTo>
                  <a:pt x="390" y="196"/>
                </a:lnTo>
                <a:lnTo>
                  <a:pt x="383" y="194"/>
                </a:lnTo>
                <a:lnTo>
                  <a:pt x="375" y="192"/>
                </a:lnTo>
                <a:lnTo>
                  <a:pt x="367" y="190"/>
                </a:lnTo>
                <a:lnTo>
                  <a:pt x="359" y="189"/>
                </a:lnTo>
                <a:lnTo>
                  <a:pt x="351" y="188"/>
                </a:lnTo>
                <a:lnTo>
                  <a:pt x="333" y="187"/>
                </a:lnTo>
                <a:lnTo>
                  <a:pt x="239" y="187"/>
                </a:lnTo>
                <a:close/>
              </a:path>
            </a:pathLst>
          </a:custGeom>
          <a:solidFill>
            <a:schemeClr val="accent1"/>
          </a:solidFill>
          <a:ln>
            <a:noFill/>
          </a:ln>
        </p:spPr>
        <p:txBody>
          <a:bodyPr vert="horz" wrap="square" lIns="0" tIns="0" rIns="0" bIns="0" numCol="1" anchor="t" anchorCtr="0" compatLnSpc="1">
            <a:prstTxWarp prst="textNoShape">
              <a:avLst/>
            </a:prstTxWarp>
            <a:noAutofit/>
          </a:bodyPr>
          <a:lstStyle/>
          <a:p>
            <a:endParaRPr lang="fi-FI" noProof="0">
              <a:solidFill>
                <a:schemeClr val="tx1"/>
              </a:solidFill>
            </a:endParaRPr>
          </a:p>
        </p:txBody>
      </p:sp>
      <p:sp>
        <p:nvSpPr>
          <p:cNvPr id="23" name="(c)" hidden="1">
            <a:extLst>
              <a:ext uri="{FF2B5EF4-FFF2-40B4-BE49-F238E27FC236}">
                <a16:creationId xmlns:a16="http://schemas.microsoft.com/office/drawing/2014/main" id="{BE74CF64-92D2-11A4-5F0E-9DB01C5D9C18}"/>
              </a:ext>
            </a:extLst>
          </p:cNvPr>
          <p:cNvSpPr txBox="1">
            <a:spLocks noGrp="1" noRot="1" noMove="1" noResize="1" noEditPoints="1" noAdjustHandles="1" noChangeArrowheads="1" noChangeShapeType="1"/>
          </p:cNvSpPr>
          <p:nvPr userDrawn="1"/>
        </p:nvSpPr>
        <p:spPr>
          <a:xfrm>
            <a:off x="12020180" y="6891795"/>
            <a:ext cx="165110" cy="30778"/>
          </a:xfrm>
          <a:prstGeom prst="rect">
            <a:avLst/>
          </a:prstGeom>
          <a:noFill/>
        </p:spPr>
        <p:txBody>
          <a:bodyPr wrap="none" lIns="0" tIns="0" rIns="0" bIns="0" rtlCol="0">
            <a:spAutoFit/>
          </a:bodyPr>
          <a:lstStyle/>
          <a:p>
            <a:pPr algn="r"/>
            <a:r>
              <a:rPr lang="fi-FI" sz="200">
                <a:solidFill>
                  <a:schemeClr val="bg1"/>
                </a:solidFill>
                <a:latin typeface="+mn-lt"/>
              </a:rPr>
              <a:t>©grow. for</a:t>
            </a:r>
            <a:r>
              <a:rPr lang="fi-FI" sz="200" baseline="0">
                <a:solidFill>
                  <a:schemeClr val="bg1"/>
                </a:solidFill>
                <a:latin typeface="+mn-lt"/>
              </a:rPr>
              <a:t> RT</a:t>
            </a:r>
            <a:endParaRPr lang="en-GB" sz="200" err="1">
              <a:solidFill>
                <a:schemeClr val="bg1"/>
              </a:solidFill>
              <a:latin typeface="+mn-lt"/>
            </a:endParaRPr>
          </a:p>
        </p:txBody>
      </p:sp>
      <p:pic>
        <p:nvPicPr>
          <p:cNvPr id="24" name="(logo)" descr="Z:\GRW (grow)\logot\copyright_grow.png" hidden="1">
            <a:extLst>
              <a:ext uri="{FF2B5EF4-FFF2-40B4-BE49-F238E27FC236}">
                <a16:creationId xmlns:a16="http://schemas.microsoft.com/office/drawing/2014/main" id="{FAEA7254-AEB8-7FA6-6B13-3AB5DF3FA765}"/>
              </a:ext>
            </a:extLst>
          </p:cNvPr>
          <p:cNvPicPr>
            <a:picLocks noGrp="1" noRot="1" noChangeAspect="1" noMove="1" noResize="1" noEditPoints="1" noAdjustHandles="1" noChangeArrowheads="1" noChangeShapeType="1" noCrop="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36000"/>
            <a:ext cx="60261" cy="1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7556961"/>
      </p:ext>
    </p:extLst>
  </p:cSld>
  <p:clrMap bg1="lt1" tx1="dk1" bg2="lt2" tx2="dk2" accent1="accent1" accent2="accent2" accent3="accent3" accent4="accent4" accent5="accent5" accent6="accent6" hlink="hlink" folHlink="folHlink"/>
  <p:sldLayoutIdLst>
    <p:sldLayoutId id="2147484000" r:id="rId1"/>
  </p:sldLayoutIdLst>
  <p:hf hdr="0"/>
  <p:txStyles>
    <p:titleStyle>
      <a:lvl1pPr algn="l" defTabSz="914400" rtl="0" eaLnBrk="1" latinLnBrk="0" hangingPunct="1">
        <a:lnSpc>
          <a:spcPct val="100000"/>
        </a:lnSpc>
        <a:spcBef>
          <a:spcPct val="0"/>
        </a:spcBef>
        <a:buNone/>
        <a:defRPr sz="3000" kern="1200">
          <a:solidFill>
            <a:schemeClr val="accent1"/>
          </a:solidFill>
          <a:latin typeface="+mj-lt"/>
          <a:ea typeface="+mj-ea"/>
          <a:cs typeface="+mj-cs"/>
        </a:defRPr>
      </a:lvl1pPr>
    </p:titleStyle>
    <p:bodyStyle>
      <a:lvl1pPr marL="266700" indent="-266700" algn="l" defTabSz="914400" rtl="0" eaLnBrk="1" latinLnBrk="0" hangingPunct="1">
        <a:lnSpc>
          <a:spcPct val="100000"/>
        </a:lnSpc>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1pPr>
      <a:lvl2pPr marL="628650" indent="-266700" algn="l" defTabSz="914400" rtl="0" eaLnBrk="1" latinLnBrk="0" hangingPunct="1">
        <a:lnSpc>
          <a:spcPct val="100000"/>
        </a:lnSpc>
        <a:spcBef>
          <a:spcPts val="600"/>
        </a:spcBef>
        <a:buClr>
          <a:schemeClr val="accent1"/>
        </a:buClr>
        <a:buFont typeface="Arial" panose="020B0604020202020204" pitchFamily="34" charset="0"/>
        <a:buChar char="•"/>
        <a:defRPr sz="1600" kern="1200">
          <a:solidFill>
            <a:schemeClr val="tx1"/>
          </a:solidFill>
          <a:latin typeface="+mn-lt"/>
          <a:ea typeface="+mn-ea"/>
          <a:cs typeface="+mn-cs"/>
        </a:defRPr>
      </a:lvl2pPr>
      <a:lvl3pPr marL="990600" indent="-276225" algn="l" defTabSz="914400" rtl="0" eaLnBrk="1" latinLnBrk="0" hangingPunct="1">
        <a:lnSpc>
          <a:spcPct val="100000"/>
        </a:lnSpc>
        <a:spcBef>
          <a:spcPts val="600"/>
        </a:spcBef>
        <a:buClr>
          <a:schemeClr val="accent1"/>
        </a:buClr>
        <a:buFont typeface="Arial" panose="020B0604020202020204" pitchFamily="34" charset="0"/>
        <a:buChar char="•"/>
        <a:defRPr sz="1400" kern="1200">
          <a:solidFill>
            <a:schemeClr val="tx1"/>
          </a:solidFill>
          <a:latin typeface="+mn-lt"/>
          <a:ea typeface="+mn-ea"/>
          <a:cs typeface="+mn-cs"/>
        </a:defRPr>
      </a:lvl3pPr>
      <a:lvl4pPr marL="1343025" indent="-266700" algn="l" defTabSz="914400" rtl="0" eaLnBrk="1" latinLnBrk="0" hangingPunct="1">
        <a:lnSpc>
          <a:spcPct val="100000"/>
        </a:lnSpc>
        <a:spcBef>
          <a:spcPts val="600"/>
        </a:spcBef>
        <a:buClr>
          <a:schemeClr val="accent1"/>
        </a:buClr>
        <a:buFont typeface="Arial" panose="020B0604020202020204" pitchFamily="34" charset="0"/>
        <a:buChar char="•"/>
        <a:defRPr sz="1200" kern="1200">
          <a:solidFill>
            <a:schemeClr val="tx1"/>
          </a:solidFill>
          <a:latin typeface="+mn-lt"/>
          <a:ea typeface="+mn-ea"/>
          <a:cs typeface="+mn-cs"/>
        </a:defRPr>
      </a:lvl4pPr>
      <a:lvl5pPr marL="1704975" indent="-266700" algn="l" defTabSz="914400" rtl="0" eaLnBrk="1" latinLnBrk="0" hangingPunct="1">
        <a:lnSpc>
          <a:spcPct val="100000"/>
        </a:lnSpc>
        <a:spcBef>
          <a:spcPts val="600"/>
        </a:spcBef>
        <a:buClr>
          <a:schemeClr val="accent1"/>
        </a:buClr>
        <a:buFont typeface="Arial" panose="020B0604020202020204" pitchFamily="34" charset="0"/>
        <a:buChar char="•"/>
        <a:defRPr sz="1200" kern="1200">
          <a:solidFill>
            <a:schemeClr val="tx1"/>
          </a:solidFill>
          <a:latin typeface="+mn-lt"/>
          <a:ea typeface="+mn-ea"/>
          <a:cs typeface="+mn-cs"/>
        </a:defRPr>
      </a:lvl5pPr>
      <a:lvl6pPr marL="2066925" indent="-276225" algn="l" defTabSz="914400" rtl="0" eaLnBrk="1" latinLnBrk="0" hangingPunct="1">
        <a:lnSpc>
          <a:spcPct val="100000"/>
        </a:lnSpc>
        <a:spcBef>
          <a:spcPts val="600"/>
        </a:spcBef>
        <a:buClr>
          <a:schemeClr val="accent1"/>
        </a:buClr>
        <a:buFont typeface="Arial" panose="020B0604020202020204" pitchFamily="34" charset="0"/>
        <a:buChar char="•"/>
        <a:defRPr sz="1200" kern="1200">
          <a:solidFill>
            <a:schemeClr val="tx1"/>
          </a:solidFill>
          <a:latin typeface="+mn-lt"/>
          <a:ea typeface="+mn-ea"/>
          <a:cs typeface="+mn-cs"/>
        </a:defRPr>
      </a:lvl6pPr>
      <a:lvl7pPr marL="2419350" indent="-266700" algn="l" defTabSz="914400" rtl="0" eaLnBrk="1" latinLnBrk="0" hangingPunct="1">
        <a:lnSpc>
          <a:spcPct val="100000"/>
        </a:lnSpc>
        <a:spcBef>
          <a:spcPts val="600"/>
        </a:spcBef>
        <a:buClr>
          <a:schemeClr val="accent1"/>
        </a:buClr>
        <a:buFont typeface="Arial" panose="020B0604020202020204" pitchFamily="34" charset="0"/>
        <a:buChar char="•"/>
        <a:defRPr sz="1200" kern="1200">
          <a:solidFill>
            <a:schemeClr val="tx1"/>
          </a:solidFill>
          <a:latin typeface="+mn-lt"/>
          <a:ea typeface="+mn-ea"/>
          <a:cs typeface="+mn-cs"/>
        </a:defRPr>
      </a:lvl7pPr>
      <a:lvl8pPr marL="2781300" indent="-266700" algn="l" defTabSz="914400" rtl="0" eaLnBrk="1" latinLnBrk="0" hangingPunct="1">
        <a:lnSpc>
          <a:spcPct val="100000"/>
        </a:lnSpc>
        <a:spcBef>
          <a:spcPts val="600"/>
        </a:spcBef>
        <a:buClr>
          <a:schemeClr val="accent1"/>
        </a:buClr>
        <a:buFont typeface="Arial" panose="020B0604020202020204" pitchFamily="34" charset="0"/>
        <a:buChar char="•"/>
        <a:defRPr sz="1200" kern="1200">
          <a:solidFill>
            <a:schemeClr val="tx1"/>
          </a:solidFill>
          <a:latin typeface="+mn-lt"/>
          <a:ea typeface="+mn-ea"/>
          <a:cs typeface="+mn-cs"/>
        </a:defRPr>
      </a:lvl8pPr>
      <a:lvl9pPr marL="3143250" indent="-276225" algn="l" defTabSz="914400" rtl="0" eaLnBrk="1" latinLnBrk="0" hangingPunct="1">
        <a:lnSpc>
          <a:spcPct val="100000"/>
        </a:lnSpc>
        <a:spcBef>
          <a:spcPts val="600"/>
        </a:spcBef>
        <a:buClr>
          <a:schemeClr val="accent1"/>
        </a:buClr>
        <a:buFont typeface="Arial" panose="020B0604020202020204" pitchFamily="34" charset="0"/>
        <a:buChar char="•"/>
        <a:defRPr sz="12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257" userDrawn="1">
          <p15:clr>
            <a:srgbClr val="F26B43"/>
          </p15:clr>
        </p15:guide>
        <p15:guide id="4" pos="7423" userDrawn="1">
          <p15:clr>
            <a:srgbClr val="F26B43"/>
          </p15:clr>
        </p15:guide>
        <p15:guide id="5" orient="horz" pos="1026" userDrawn="1">
          <p15:clr>
            <a:srgbClr val="F26B43"/>
          </p15:clr>
        </p15:guide>
        <p15:guide id="6" orient="horz" pos="845" userDrawn="1">
          <p15:clr>
            <a:srgbClr val="F26B43"/>
          </p15:clr>
        </p15:guide>
        <p15:guide id="8" orient="horz" pos="3838" userDrawn="1">
          <p15:clr>
            <a:srgbClr val="F26B43"/>
          </p15:clr>
        </p15:guide>
        <p15:guide id="10" orient="horz" pos="210"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03F606E-928C-A1F9-8031-179CA03A355F}"/>
              </a:ext>
            </a:extLst>
          </p:cNvPr>
          <p:cNvSpPr>
            <a:spLocks noGrp="1"/>
          </p:cNvSpPr>
          <p:nvPr>
            <p:ph type="title"/>
          </p:nvPr>
        </p:nvSpPr>
        <p:spPr>
          <a:xfrm>
            <a:off x="407988" y="333376"/>
            <a:ext cx="11376026" cy="1010862"/>
          </a:xfrm>
          <a:prstGeom prst="rect">
            <a:avLst/>
          </a:prstGeom>
        </p:spPr>
        <p:txBody>
          <a:bodyPr vert="horz" wrap="square" lIns="0" tIns="0" rIns="0" bIns="0" rtlCol="0" anchor="t" anchorCtr="0">
            <a:noAutofit/>
          </a:bodyPr>
          <a:lstStyle/>
          <a:p>
            <a:r>
              <a:rPr lang="en-GB" noProof="0"/>
              <a:t>Click to edit Master title style</a:t>
            </a:r>
            <a:endParaRPr lang="fi-FI" noProof="0"/>
          </a:p>
        </p:txBody>
      </p:sp>
      <p:sp>
        <p:nvSpPr>
          <p:cNvPr id="3" name="Text Placeholder 2">
            <a:extLst>
              <a:ext uri="{FF2B5EF4-FFF2-40B4-BE49-F238E27FC236}">
                <a16:creationId xmlns:a16="http://schemas.microsoft.com/office/drawing/2014/main" id="{0924343F-94E2-0032-C904-C75E566C8FC6}"/>
              </a:ext>
            </a:extLst>
          </p:cNvPr>
          <p:cNvSpPr>
            <a:spLocks noGrp="1"/>
          </p:cNvSpPr>
          <p:nvPr>
            <p:ph type="body" idx="1"/>
          </p:nvPr>
        </p:nvSpPr>
        <p:spPr>
          <a:xfrm>
            <a:off x="407987" y="1628776"/>
            <a:ext cx="11376025" cy="4464050"/>
          </a:xfrm>
          <a:prstGeom prst="rect">
            <a:avLst/>
          </a:prstGeom>
        </p:spPr>
        <p:txBody>
          <a:bodyPr vert="horz" wrap="square" lIns="0" tIns="0" rIns="0" bIns="0" rtlCol="0" anchor="t" anchorCtr="0">
            <a:noAutofit/>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fi-FI" noProof="0"/>
          </a:p>
        </p:txBody>
      </p:sp>
      <p:sp>
        <p:nvSpPr>
          <p:cNvPr id="4" name="Date Placeholder 3">
            <a:extLst>
              <a:ext uri="{FF2B5EF4-FFF2-40B4-BE49-F238E27FC236}">
                <a16:creationId xmlns:a16="http://schemas.microsoft.com/office/drawing/2014/main" id="{2ECF1F63-EAB0-D155-D368-DB83454D33CA}"/>
              </a:ext>
            </a:extLst>
          </p:cNvPr>
          <p:cNvSpPr>
            <a:spLocks noGrp="1"/>
          </p:cNvSpPr>
          <p:nvPr>
            <p:ph type="dt" sz="half" idx="2"/>
          </p:nvPr>
        </p:nvSpPr>
        <p:spPr>
          <a:xfrm>
            <a:off x="839416" y="6381328"/>
            <a:ext cx="1224136" cy="143298"/>
          </a:xfrm>
          <a:prstGeom prst="rect">
            <a:avLst/>
          </a:prstGeom>
        </p:spPr>
        <p:txBody>
          <a:bodyPr vert="horz" wrap="square" lIns="0" tIns="0" rIns="0" bIns="0" rtlCol="0" anchor="ctr" anchorCtr="0">
            <a:noAutofit/>
          </a:bodyPr>
          <a:lstStyle>
            <a:lvl1pPr algn="l">
              <a:defRPr sz="900">
                <a:solidFill>
                  <a:schemeClr val="accent1"/>
                </a:solidFill>
              </a:defRPr>
            </a:lvl1pPr>
          </a:lstStyle>
          <a:p>
            <a:fld id="{B09B4E42-60A1-4B0B-BFA8-DBC1D76F795A}" type="datetime1">
              <a:rPr lang="fi-FI" noProof="0" smtClean="0"/>
              <a:t>16.8.2024</a:t>
            </a:fld>
            <a:endParaRPr lang="fi-FI" noProof="0"/>
          </a:p>
        </p:txBody>
      </p:sp>
      <p:sp>
        <p:nvSpPr>
          <p:cNvPr id="5" name="Footer Placeholder 4">
            <a:extLst>
              <a:ext uri="{FF2B5EF4-FFF2-40B4-BE49-F238E27FC236}">
                <a16:creationId xmlns:a16="http://schemas.microsoft.com/office/drawing/2014/main" id="{631D72B2-0BA5-C3BE-860A-FF93393EC16E}"/>
              </a:ext>
            </a:extLst>
          </p:cNvPr>
          <p:cNvSpPr>
            <a:spLocks noGrp="1"/>
          </p:cNvSpPr>
          <p:nvPr>
            <p:ph type="ftr" sz="quarter" idx="3"/>
          </p:nvPr>
        </p:nvSpPr>
        <p:spPr>
          <a:xfrm>
            <a:off x="2063552" y="6381328"/>
            <a:ext cx="8928992" cy="143296"/>
          </a:xfrm>
          <a:prstGeom prst="rect">
            <a:avLst/>
          </a:prstGeom>
        </p:spPr>
        <p:txBody>
          <a:bodyPr vert="horz" wrap="square" lIns="0" tIns="0" rIns="0" bIns="0" rtlCol="0" anchor="ctr" anchorCtr="0">
            <a:noAutofit/>
          </a:bodyPr>
          <a:lstStyle>
            <a:lvl1pPr algn="l">
              <a:defRPr sz="900">
                <a:solidFill>
                  <a:schemeClr val="accent1"/>
                </a:solidFill>
              </a:defRPr>
            </a:lvl1pPr>
          </a:lstStyle>
          <a:p>
            <a:r>
              <a:rPr lang="en-US" noProof="0"/>
              <a:t>© Confederation of Finnish Construction Industries RT</a:t>
            </a:r>
            <a:endParaRPr lang="fi-FI" noProof="0"/>
          </a:p>
        </p:txBody>
      </p:sp>
      <p:sp>
        <p:nvSpPr>
          <p:cNvPr id="6" name="Slide Number Placeholder 5">
            <a:extLst>
              <a:ext uri="{FF2B5EF4-FFF2-40B4-BE49-F238E27FC236}">
                <a16:creationId xmlns:a16="http://schemas.microsoft.com/office/drawing/2014/main" id="{C5D84F36-1B4E-8A5C-9166-BF2B0030F35F}"/>
              </a:ext>
            </a:extLst>
          </p:cNvPr>
          <p:cNvSpPr>
            <a:spLocks noGrp="1"/>
          </p:cNvSpPr>
          <p:nvPr>
            <p:ph type="sldNum" sz="quarter" idx="4"/>
          </p:nvPr>
        </p:nvSpPr>
        <p:spPr>
          <a:xfrm>
            <a:off x="407988" y="6381328"/>
            <a:ext cx="431428" cy="143298"/>
          </a:xfrm>
          <a:prstGeom prst="rect">
            <a:avLst/>
          </a:prstGeom>
        </p:spPr>
        <p:txBody>
          <a:bodyPr vert="horz" wrap="square" lIns="0" tIns="0" rIns="0" bIns="0" rtlCol="0" anchor="ctr" anchorCtr="0">
            <a:noAutofit/>
          </a:bodyPr>
          <a:lstStyle>
            <a:lvl1pPr algn="l">
              <a:defRPr sz="900">
                <a:solidFill>
                  <a:schemeClr val="accent1"/>
                </a:solidFill>
                <a:latin typeface="+mj-lt"/>
              </a:defRPr>
            </a:lvl1pPr>
          </a:lstStyle>
          <a:p>
            <a:fld id="{DFD61EF7-2460-4EE9-A031-27FEBC4F9A95}" type="slidenum">
              <a:rPr lang="fi-FI" noProof="0" smtClean="0"/>
              <a:pPr/>
              <a:t>‹#›</a:t>
            </a:fld>
            <a:endParaRPr lang="fi-FI" noProof="0"/>
          </a:p>
        </p:txBody>
      </p:sp>
      <p:sp>
        <p:nvSpPr>
          <p:cNvPr id="16" name="Freeform 9">
            <a:extLst>
              <a:ext uri="{FF2B5EF4-FFF2-40B4-BE49-F238E27FC236}">
                <a16:creationId xmlns:a16="http://schemas.microsoft.com/office/drawing/2014/main" id="{45D2EBA9-1BB0-2806-BE95-22E9D2E52F24}"/>
              </a:ext>
            </a:extLst>
          </p:cNvPr>
          <p:cNvSpPr>
            <a:spLocks noChangeAspect="1" noEditPoints="1"/>
          </p:cNvSpPr>
          <p:nvPr userDrawn="1"/>
        </p:nvSpPr>
        <p:spPr bwMode="auto">
          <a:xfrm>
            <a:off x="11503054" y="6308625"/>
            <a:ext cx="280959" cy="216000"/>
          </a:xfrm>
          <a:custGeom>
            <a:avLst/>
            <a:gdLst>
              <a:gd name="T0" fmla="*/ 1052 w 1250"/>
              <a:gd name="T1" fmla="*/ 228 h 961"/>
              <a:gd name="T2" fmla="*/ 822 w 1250"/>
              <a:gd name="T3" fmla="*/ 228 h 961"/>
              <a:gd name="T4" fmla="*/ 0 w 1250"/>
              <a:gd name="T5" fmla="*/ 733 h 961"/>
              <a:gd name="T6" fmla="*/ 0 w 1250"/>
              <a:gd name="T7" fmla="*/ 961 h 961"/>
              <a:gd name="T8" fmla="*/ 753 w 1250"/>
              <a:gd name="T9" fmla="*/ 961 h 961"/>
              <a:gd name="T10" fmla="*/ 11 w 1250"/>
              <a:gd name="T11" fmla="*/ 0 h 961"/>
              <a:gd name="T12" fmla="*/ 359 w 1250"/>
              <a:gd name="T13" fmla="*/ 1 h 961"/>
              <a:gd name="T14" fmla="*/ 427 w 1250"/>
              <a:gd name="T15" fmla="*/ 9 h 961"/>
              <a:gd name="T16" fmla="*/ 477 w 1250"/>
              <a:gd name="T17" fmla="*/ 19 h 961"/>
              <a:gd name="T18" fmla="*/ 522 w 1250"/>
              <a:gd name="T19" fmla="*/ 34 h 961"/>
              <a:gd name="T20" fmla="*/ 569 w 1250"/>
              <a:gd name="T21" fmla="*/ 57 h 961"/>
              <a:gd name="T22" fmla="*/ 609 w 1250"/>
              <a:gd name="T23" fmla="*/ 84 h 961"/>
              <a:gd name="T24" fmla="*/ 642 w 1250"/>
              <a:gd name="T25" fmla="*/ 116 h 961"/>
              <a:gd name="T26" fmla="*/ 667 w 1250"/>
              <a:gd name="T27" fmla="*/ 152 h 961"/>
              <a:gd name="T28" fmla="*/ 686 w 1250"/>
              <a:gd name="T29" fmla="*/ 192 h 961"/>
              <a:gd name="T30" fmla="*/ 698 w 1250"/>
              <a:gd name="T31" fmla="*/ 235 h 961"/>
              <a:gd name="T32" fmla="*/ 703 w 1250"/>
              <a:gd name="T33" fmla="*/ 281 h 961"/>
              <a:gd name="T34" fmla="*/ 702 w 1250"/>
              <a:gd name="T35" fmla="*/ 334 h 961"/>
              <a:gd name="T36" fmla="*/ 696 w 1250"/>
              <a:gd name="T37" fmla="*/ 371 h 961"/>
              <a:gd name="T38" fmla="*/ 686 w 1250"/>
              <a:gd name="T39" fmla="*/ 406 h 961"/>
              <a:gd name="T40" fmla="*/ 673 w 1250"/>
              <a:gd name="T41" fmla="*/ 439 h 961"/>
              <a:gd name="T42" fmla="*/ 656 w 1250"/>
              <a:gd name="T43" fmla="*/ 470 h 961"/>
              <a:gd name="T44" fmla="*/ 635 w 1250"/>
              <a:gd name="T45" fmla="*/ 498 h 961"/>
              <a:gd name="T46" fmla="*/ 609 w 1250"/>
              <a:gd name="T47" fmla="*/ 524 h 961"/>
              <a:gd name="T48" fmla="*/ 581 w 1250"/>
              <a:gd name="T49" fmla="*/ 545 h 961"/>
              <a:gd name="T50" fmla="*/ 549 w 1250"/>
              <a:gd name="T51" fmla="*/ 564 h 961"/>
              <a:gd name="T52" fmla="*/ 514 w 1250"/>
              <a:gd name="T53" fmla="*/ 578 h 961"/>
              <a:gd name="T54" fmla="*/ 239 w 1250"/>
              <a:gd name="T55" fmla="*/ 187 h 961"/>
              <a:gd name="T56" fmla="*/ 347 w 1250"/>
              <a:gd name="T57" fmla="*/ 432 h 961"/>
              <a:gd name="T58" fmla="*/ 377 w 1250"/>
              <a:gd name="T59" fmla="*/ 429 h 961"/>
              <a:gd name="T60" fmla="*/ 401 w 1250"/>
              <a:gd name="T61" fmla="*/ 423 h 961"/>
              <a:gd name="T62" fmla="*/ 420 w 1250"/>
              <a:gd name="T63" fmla="*/ 414 h 961"/>
              <a:gd name="T64" fmla="*/ 436 w 1250"/>
              <a:gd name="T65" fmla="*/ 403 h 961"/>
              <a:gd name="T66" fmla="*/ 449 w 1250"/>
              <a:gd name="T67" fmla="*/ 390 h 961"/>
              <a:gd name="T68" fmla="*/ 458 w 1250"/>
              <a:gd name="T69" fmla="*/ 376 h 961"/>
              <a:gd name="T70" fmla="*/ 468 w 1250"/>
              <a:gd name="T71" fmla="*/ 350 h 961"/>
              <a:gd name="T72" fmla="*/ 473 w 1250"/>
              <a:gd name="T73" fmla="*/ 319 h 961"/>
              <a:gd name="T74" fmla="*/ 471 w 1250"/>
              <a:gd name="T75" fmla="*/ 288 h 961"/>
              <a:gd name="T76" fmla="*/ 463 w 1250"/>
              <a:gd name="T77" fmla="*/ 262 h 961"/>
              <a:gd name="T78" fmla="*/ 455 w 1250"/>
              <a:gd name="T79" fmla="*/ 247 h 961"/>
              <a:gd name="T80" fmla="*/ 440 w 1250"/>
              <a:gd name="T81" fmla="*/ 228 h 961"/>
              <a:gd name="T82" fmla="*/ 421 w 1250"/>
              <a:gd name="T83" fmla="*/ 211 h 961"/>
              <a:gd name="T84" fmla="*/ 403 w 1250"/>
              <a:gd name="T85" fmla="*/ 201 h 961"/>
              <a:gd name="T86" fmla="*/ 383 w 1250"/>
              <a:gd name="T87" fmla="*/ 194 h 961"/>
              <a:gd name="T88" fmla="*/ 359 w 1250"/>
              <a:gd name="T89" fmla="*/ 189 h 961"/>
              <a:gd name="T90" fmla="*/ 239 w 1250"/>
              <a:gd name="T91" fmla="*/ 187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50" h="961">
                <a:moveTo>
                  <a:pt x="1250" y="0"/>
                </a:moveTo>
                <a:lnTo>
                  <a:pt x="1250" y="228"/>
                </a:lnTo>
                <a:lnTo>
                  <a:pt x="1052" y="228"/>
                </a:lnTo>
                <a:lnTo>
                  <a:pt x="1052" y="961"/>
                </a:lnTo>
                <a:lnTo>
                  <a:pt x="822" y="961"/>
                </a:lnTo>
                <a:lnTo>
                  <a:pt x="822" y="228"/>
                </a:lnTo>
                <a:lnTo>
                  <a:pt x="656" y="0"/>
                </a:lnTo>
                <a:lnTo>
                  <a:pt x="1250" y="0"/>
                </a:lnTo>
                <a:close/>
                <a:moveTo>
                  <a:pt x="0" y="733"/>
                </a:moveTo>
                <a:lnTo>
                  <a:pt x="230" y="733"/>
                </a:lnTo>
                <a:lnTo>
                  <a:pt x="230" y="961"/>
                </a:lnTo>
                <a:lnTo>
                  <a:pt x="0" y="961"/>
                </a:lnTo>
                <a:lnTo>
                  <a:pt x="0" y="733"/>
                </a:lnTo>
                <a:close/>
                <a:moveTo>
                  <a:pt x="488" y="585"/>
                </a:moveTo>
                <a:lnTo>
                  <a:pt x="753" y="961"/>
                </a:lnTo>
                <a:lnTo>
                  <a:pt x="496" y="961"/>
                </a:lnTo>
                <a:lnTo>
                  <a:pt x="11" y="271"/>
                </a:lnTo>
                <a:lnTo>
                  <a:pt x="11" y="0"/>
                </a:lnTo>
                <a:lnTo>
                  <a:pt x="309" y="0"/>
                </a:lnTo>
                <a:lnTo>
                  <a:pt x="335" y="0"/>
                </a:lnTo>
                <a:lnTo>
                  <a:pt x="359" y="1"/>
                </a:lnTo>
                <a:lnTo>
                  <a:pt x="383" y="3"/>
                </a:lnTo>
                <a:lnTo>
                  <a:pt x="405" y="5"/>
                </a:lnTo>
                <a:lnTo>
                  <a:pt x="427" y="9"/>
                </a:lnTo>
                <a:lnTo>
                  <a:pt x="448" y="12"/>
                </a:lnTo>
                <a:lnTo>
                  <a:pt x="468" y="17"/>
                </a:lnTo>
                <a:lnTo>
                  <a:pt x="477" y="19"/>
                </a:lnTo>
                <a:lnTo>
                  <a:pt x="487" y="22"/>
                </a:lnTo>
                <a:lnTo>
                  <a:pt x="505" y="28"/>
                </a:lnTo>
                <a:lnTo>
                  <a:pt x="522" y="34"/>
                </a:lnTo>
                <a:lnTo>
                  <a:pt x="539" y="41"/>
                </a:lnTo>
                <a:lnTo>
                  <a:pt x="554" y="49"/>
                </a:lnTo>
                <a:lnTo>
                  <a:pt x="569" y="57"/>
                </a:lnTo>
                <a:lnTo>
                  <a:pt x="583" y="66"/>
                </a:lnTo>
                <a:lnTo>
                  <a:pt x="596" y="75"/>
                </a:lnTo>
                <a:lnTo>
                  <a:pt x="609" y="84"/>
                </a:lnTo>
                <a:lnTo>
                  <a:pt x="620" y="95"/>
                </a:lnTo>
                <a:lnTo>
                  <a:pt x="632" y="105"/>
                </a:lnTo>
                <a:lnTo>
                  <a:pt x="642" y="116"/>
                </a:lnTo>
                <a:lnTo>
                  <a:pt x="651" y="128"/>
                </a:lnTo>
                <a:lnTo>
                  <a:pt x="660" y="140"/>
                </a:lnTo>
                <a:lnTo>
                  <a:pt x="667" y="152"/>
                </a:lnTo>
                <a:lnTo>
                  <a:pt x="674" y="165"/>
                </a:lnTo>
                <a:lnTo>
                  <a:pt x="681" y="179"/>
                </a:lnTo>
                <a:lnTo>
                  <a:pt x="686" y="192"/>
                </a:lnTo>
                <a:lnTo>
                  <a:pt x="691" y="206"/>
                </a:lnTo>
                <a:lnTo>
                  <a:pt x="695" y="220"/>
                </a:lnTo>
                <a:lnTo>
                  <a:pt x="698" y="235"/>
                </a:lnTo>
                <a:lnTo>
                  <a:pt x="700" y="250"/>
                </a:lnTo>
                <a:lnTo>
                  <a:pt x="702" y="265"/>
                </a:lnTo>
                <a:lnTo>
                  <a:pt x="703" y="281"/>
                </a:lnTo>
                <a:lnTo>
                  <a:pt x="704" y="296"/>
                </a:lnTo>
                <a:lnTo>
                  <a:pt x="703" y="322"/>
                </a:lnTo>
                <a:lnTo>
                  <a:pt x="702" y="334"/>
                </a:lnTo>
                <a:lnTo>
                  <a:pt x="700" y="347"/>
                </a:lnTo>
                <a:lnTo>
                  <a:pt x="698" y="359"/>
                </a:lnTo>
                <a:lnTo>
                  <a:pt x="696" y="371"/>
                </a:lnTo>
                <a:lnTo>
                  <a:pt x="693" y="383"/>
                </a:lnTo>
                <a:lnTo>
                  <a:pt x="690" y="395"/>
                </a:lnTo>
                <a:lnTo>
                  <a:pt x="686" y="406"/>
                </a:lnTo>
                <a:lnTo>
                  <a:pt x="682" y="418"/>
                </a:lnTo>
                <a:lnTo>
                  <a:pt x="678" y="429"/>
                </a:lnTo>
                <a:lnTo>
                  <a:pt x="673" y="439"/>
                </a:lnTo>
                <a:lnTo>
                  <a:pt x="667" y="450"/>
                </a:lnTo>
                <a:lnTo>
                  <a:pt x="662" y="460"/>
                </a:lnTo>
                <a:lnTo>
                  <a:pt x="656" y="470"/>
                </a:lnTo>
                <a:lnTo>
                  <a:pt x="649" y="480"/>
                </a:lnTo>
                <a:lnTo>
                  <a:pt x="642" y="489"/>
                </a:lnTo>
                <a:lnTo>
                  <a:pt x="635" y="498"/>
                </a:lnTo>
                <a:lnTo>
                  <a:pt x="627" y="507"/>
                </a:lnTo>
                <a:lnTo>
                  <a:pt x="618" y="516"/>
                </a:lnTo>
                <a:lnTo>
                  <a:pt x="609" y="524"/>
                </a:lnTo>
                <a:lnTo>
                  <a:pt x="600" y="531"/>
                </a:lnTo>
                <a:lnTo>
                  <a:pt x="591" y="539"/>
                </a:lnTo>
                <a:lnTo>
                  <a:pt x="581" y="545"/>
                </a:lnTo>
                <a:lnTo>
                  <a:pt x="571" y="552"/>
                </a:lnTo>
                <a:lnTo>
                  <a:pt x="560" y="558"/>
                </a:lnTo>
                <a:lnTo>
                  <a:pt x="549" y="564"/>
                </a:lnTo>
                <a:lnTo>
                  <a:pt x="538" y="569"/>
                </a:lnTo>
                <a:lnTo>
                  <a:pt x="526" y="574"/>
                </a:lnTo>
                <a:lnTo>
                  <a:pt x="514" y="578"/>
                </a:lnTo>
                <a:lnTo>
                  <a:pt x="501" y="582"/>
                </a:lnTo>
                <a:lnTo>
                  <a:pt x="488" y="585"/>
                </a:lnTo>
                <a:close/>
                <a:moveTo>
                  <a:pt x="239" y="187"/>
                </a:moveTo>
                <a:lnTo>
                  <a:pt x="239" y="432"/>
                </a:lnTo>
                <a:lnTo>
                  <a:pt x="337" y="432"/>
                </a:lnTo>
                <a:lnTo>
                  <a:pt x="347" y="432"/>
                </a:lnTo>
                <a:lnTo>
                  <a:pt x="357" y="431"/>
                </a:lnTo>
                <a:lnTo>
                  <a:pt x="367" y="430"/>
                </a:lnTo>
                <a:lnTo>
                  <a:pt x="377" y="429"/>
                </a:lnTo>
                <a:lnTo>
                  <a:pt x="385" y="427"/>
                </a:lnTo>
                <a:lnTo>
                  <a:pt x="393" y="425"/>
                </a:lnTo>
                <a:lnTo>
                  <a:pt x="401" y="423"/>
                </a:lnTo>
                <a:lnTo>
                  <a:pt x="408" y="420"/>
                </a:lnTo>
                <a:lnTo>
                  <a:pt x="414" y="417"/>
                </a:lnTo>
                <a:lnTo>
                  <a:pt x="420" y="414"/>
                </a:lnTo>
                <a:lnTo>
                  <a:pt x="426" y="411"/>
                </a:lnTo>
                <a:lnTo>
                  <a:pt x="431" y="407"/>
                </a:lnTo>
                <a:lnTo>
                  <a:pt x="436" y="403"/>
                </a:lnTo>
                <a:lnTo>
                  <a:pt x="441" y="399"/>
                </a:lnTo>
                <a:lnTo>
                  <a:pt x="445" y="395"/>
                </a:lnTo>
                <a:lnTo>
                  <a:pt x="449" y="390"/>
                </a:lnTo>
                <a:lnTo>
                  <a:pt x="452" y="386"/>
                </a:lnTo>
                <a:lnTo>
                  <a:pt x="455" y="381"/>
                </a:lnTo>
                <a:lnTo>
                  <a:pt x="458" y="376"/>
                </a:lnTo>
                <a:lnTo>
                  <a:pt x="461" y="371"/>
                </a:lnTo>
                <a:lnTo>
                  <a:pt x="465" y="361"/>
                </a:lnTo>
                <a:lnTo>
                  <a:pt x="468" y="350"/>
                </a:lnTo>
                <a:lnTo>
                  <a:pt x="471" y="340"/>
                </a:lnTo>
                <a:lnTo>
                  <a:pt x="472" y="329"/>
                </a:lnTo>
                <a:lnTo>
                  <a:pt x="473" y="319"/>
                </a:lnTo>
                <a:lnTo>
                  <a:pt x="473" y="308"/>
                </a:lnTo>
                <a:lnTo>
                  <a:pt x="473" y="298"/>
                </a:lnTo>
                <a:lnTo>
                  <a:pt x="471" y="288"/>
                </a:lnTo>
                <a:lnTo>
                  <a:pt x="469" y="278"/>
                </a:lnTo>
                <a:lnTo>
                  <a:pt x="465" y="267"/>
                </a:lnTo>
                <a:lnTo>
                  <a:pt x="463" y="262"/>
                </a:lnTo>
                <a:lnTo>
                  <a:pt x="460" y="257"/>
                </a:lnTo>
                <a:lnTo>
                  <a:pt x="458" y="252"/>
                </a:lnTo>
                <a:lnTo>
                  <a:pt x="455" y="247"/>
                </a:lnTo>
                <a:lnTo>
                  <a:pt x="448" y="237"/>
                </a:lnTo>
                <a:lnTo>
                  <a:pt x="444" y="232"/>
                </a:lnTo>
                <a:lnTo>
                  <a:pt x="440" y="228"/>
                </a:lnTo>
                <a:lnTo>
                  <a:pt x="436" y="223"/>
                </a:lnTo>
                <a:lnTo>
                  <a:pt x="431" y="219"/>
                </a:lnTo>
                <a:lnTo>
                  <a:pt x="421" y="211"/>
                </a:lnTo>
                <a:lnTo>
                  <a:pt x="415" y="208"/>
                </a:lnTo>
                <a:lnTo>
                  <a:pt x="409" y="204"/>
                </a:lnTo>
                <a:lnTo>
                  <a:pt x="403" y="201"/>
                </a:lnTo>
                <a:lnTo>
                  <a:pt x="397" y="199"/>
                </a:lnTo>
                <a:lnTo>
                  <a:pt x="390" y="196"/>
                </a:lnTo>
                <a:lnTo>
                  <a:pt x="383" y="194"/>
                </a:lnTo>
                <a:lnTo>
                  <a:pt x="375" y="192"/>
                </a:lnTo>
                <a:lnTo>
                  <a:pt x="367" y="190"/>
                </a:lnTo>
                <a:lnTo>
                  <a:pt x="359" y="189"/>
                </a:lnTo>
                <a:lnTo>
                  <a:pt x="351" y="188"/>
                </a:lnTo>
                <a:lnTo>
                  <a:pt x="333" y="187"/>
                </a:lnTo>
                <a:lnTo>
                  <a:pt x="239" y="187"/>
                </a:lnTo>
                <a:close/>
              </a:path>
            </a:pathLst>
          </a:custGeom>
          <a:solidFill>
            <a:schemeClr val="accent1"/>
          </a:solidFill>
          <a:ln>
            <a:noFill/>
          </a:ln>
        </p:spPr>
        <p:txBody>
          <a:bodyPr vert="horz" wrap="square" lIns="0" tIns="0" rIns="0" bIns="0" numCol="1" anchor="t" anchorCtr="0" compatLnSpc="1">
            <a:prstTxWarp prst="textNoShape">
              <a:avLst/>
            </a:prstTxWarp>
            <a:noAutofit/>
          </a:bodyPr>
          <a:lstStyle/>
          <a:p>
            <a:endParaRPr lang="fi-FI" noProof="0">
              <a:solidFill>
                <a:schemeClr val="tx1"/>
              </a:solidFill>
            </a:endParaRPr>
          </a:p>
        </p:txBody>
      </p:sp>
      <p:sp>
        <p:nvSpPr>
          <p:cNvPr id="23" name="(c)" hidden="1">
            <a:extLst>
              <a:ext uri="{FF2B5EF4-FFF2-40B4-BE49-F238E27FC236}">
                <a16:creationId xmlns:a16="http://schemas.microsoft.com/office/drawing/2014/main" id="{BE74CF64-92D2-11A4-5F0E-9DB01C5D9C18}"/>
              </a:ext>
            </a:extLst>
          </p:cNvPr>
          <p:cNvSpPr txBox="1">
            <a:spLocks noGrp="1" noRot="1" noMove="1" noResize="1" noEditPoints="1" noAdjustHandles="1" noChangeArrowheads="1" noChangeShapeType="1"/>
          </p:cNvSpPr>
          <p:nvPr userDrawn="1"/>
        </p:nvSpPr>
        <p:spPr>
          <a:xfrm>
            <a:off x="12020180" y="6891795"/>
            <a:ext cx="165110" cy="30778"/>
          </a:xfrm>
          <a:prstGeom prst="rect">
            <a:avLst/>
          </a:prstGeom>
          <a:noFill/>
        </p:spPr>
        <p:txBody>
          <a:bodyPr wrap="none" lIns="0" tIns="0" rIns="0" bIns="0" rtlCol="0">
            <a:spAutoFit/>
          </a:bodyPr>
          <a:lstStyle/>
          <a:p>
            <a:pPr algn="r"/>
            <a:r>
              <a:rPr lang="fi-FI" sz="200">
                <a:solidFill>
                  <a:schemeClr val="bg1"/>
                </a:solidFill>
                <a:latin typeface="+mn-lt"/>
              </a:rPr>
              <a:t>©grow. for</a:t>
            </a:r>
            <a:r>
              <a:rPr lang="fi-FI" sz="200" baseline="0">
                <a:solidFill>
                  <a:schemeClr val="bg1"/>
                </a:solidFill>
                <a:latin typeface="+mn-lt"/>
              </a:rPr>
              <a:t> RT</a:t>
            </a:r>
            <a:endParaRPr lang="en-GB" sz="200" err="1">
              <a:solidFill>
                <a:schemeClr val="bg1"/>
              </a:solidFill>
              <a:latin typeface="+mn-lt"/>
            </a:endParaRPr>
          </a:p>
        </p:txBody>
      </p:sp>
      <p:pic>
        <p:nvPicPr>
          <p:cNvPr id="24" name="(logo)" descr="Z:\GRW (grow)\logot\copyright_grow.png" hidden="1">
            <a:extLst>
              <a:ext uri="{FF2B5EF4-FFF2-40B4-BE49-F238E27FC236}">
                <a16:creationId xmlns:a16="http://schemas.microsoft.com/office/drawing/2014/main" id="{FAEA7254-AEB8-7FA6-6B13-3AB5DF3FA765}"/>
              </a:ext>
            </a:extLst>
          </p:cNvPr>
          <p:cNvPicPr>
            <a:picLocks noGrp="1" noRot="1" noChangeAspect="1" noMove="1" noResize="1" noEditPoints="1" noAdjustHandles="1" noChangeArrowheads="1" noChangeShapeType="1" noCrop="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0" y="-36000"/>
            <a:ext cx="60261" cy="1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7556961"/>
      </p:ext>
    </p:extLst>
  </p:cSld>
  <p:clrMap bg1="lt1" tx1="dk1" bg2="lt2" tx2="dk2" accent1="accent1" accent2="accent2" accent3="accent3" accent4="accent4" accent5="accent5" accent6="accent6" hlink="hlink" folHlink="folHlink"/>
  <p:sldLayoutIdLst>
    <p:sldLayoutId id="2147484004" r:id="rId1"/>
    <p:sldLayoutId id="2147484003" r:id="rId2"/>
    <p:sldLayoutId id="2147484002" r:id="rId3"/>
  </p:sldLayoutIdLst>
  <p:hf hdr="0"/>
  <p:txStyles>
    <p:titleStyle>
      <a:lvl1pPr algn="l" defTabSz="914400" rtl="0" eaLnBrk="1" latinLnBrk="0" hangingPunct="1">
        <a:lnSpc>
          <a:spcPct val="100000"/>
        </a:lnSpc>
        <a:spcBef>
          <a:spcPct val="0"/>
        </a:spcBef>
        <a:buNone/>
        <a:defRPr sz="3000" kern="1200">
          <a:solidFill>
            <a:schemeClr val="accent1"/>
          </a:solidFill>
          <a:latin typeface="+mj-lt"/>
          <a:ea typeface="+mj-ea"/>
          <a:cs typeface="+mj-cs"/>
        </a:defRPr>
      </a:lvl1pPr>
    </p:titleStyle>
    <p:bodyStyle>
      <a:lvl1pPr marL="266700" indent="-266700" algn="l" defTabSz="914400" rtl="0" eaLnBrk="1" latinLnBrk="0" hangingPunct="1">
        <a:lnSpc>
          <a:spcPct val="100000"/>
        </a:lnSpc>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1pPr>
      <a:lvl2pPr marL="628650" indent="-266700" algn="l" defTabSz="914400" rtl="0" eaLnBrk="1" latinLnBrk="0" hangingPunct="1">
        <a:lnSpc>
          <a:spcPct val="100000"/>
        </a:lnSpc>
        <a:spcBef>
          <a:spcPts val="600"/>
        </a:spcBef>
        <a:buClr>
          <a:schemeClr val="accent1"/>
        </a:buClr>
        <a:buFont typeface="Arial" panose="020B0604020202020204" pitchFamily="34" charset="0"/>
        <a:buChar char="•"/>
        <a:defRPr sz="1600" kern="1200">
          <a:solidFill>
            <a:schemeClr val="tx1"/>
          </a:solidFill>
          <a:latin typeface="+mn-lt"/>
          <a:ea typeface="+mn-ea"/>
          <a:cs typeface="+mn-cs"/>
        </a:defRPr>
      </a:lvl2pPr>
      <a:lvl3pPr marL="990600" indent="-276225" algn="l" defTabSz="914400" rtl="0" eaLnBrk="1" latinLnBrk="0" hangingPunct="1">
        <a:lnSpc>
          <a:spcPct val="100000"/>
        </a:lnSpc>
        <a:spcBef>
          <a:spcPts val="600"/>
        </a:spcBef>
        <a:buClr>
          <a:schemeClr val="accent1"/>
        </a:buClr>
        <a:buFont typeface="Arial" panose="020B0604020202020204" pitchFamily="34" charset="0"/>
        <a:buChar char="•"/>
        <a:defRPr sz="1400" kern="1200">
          <a:solidFill>
            <a:schemeClr val="tx1"/>
          </a:solidFill>
          <a:latin typeface="+mn-lt"/>
          <a:ea typeface="+mn-ea"/>
          <a:cs typeface="+mn-cs"/>
        </a:defRPr>
      </a:lvl3pPr>
      <a:lvl4pPr marL="1343025" indent="-266700" algn="l" defTabSz="914400" rtl="0" eaLnBrk="1" latinLnBrk="0" hangingPunct="1">
        <a:lnSpc>
          <a:spcPct val="100000"/>
        </a:lnSpc>
        <a:spcBef>
          <a:spcPts val="600"/>
        </a:spcBef>
        <a:buClr>
          <a:schemeClr val="accent1"/>
        </a:buClr>
        <a:buFont typeface="Arial" panose="020B0604020202020204" pitchFamily="34" charset="0"/>
        <a:buChar char="•"/>
        <a:defRPr sz="1200" kern="1200">
          <a:solidFill>
            <a:schemeClr val="tx1"/>
          </a:solidFill>
          <a:latin typeface="+mn-lt"/>
          <a:ea typeface="+mn-ea"/>
          <a:cs typeface="+mn-cs"/>
        </a:defRPr>
      </a:lvl4pPr>
      <a:lvl5pPr marL="1704975" indent="-266700" algn="l" defTabSz="914400" rtl="0" eaLnBrk="1" latinLnBrk="0" hangingPunct="1">
        <a:lnSpc>
          <a:spcPct val="100000"/>
        </a:lnSpc>
        <a:spcBef>
          <a:spcPts val="600"/>
        </a:spcBef>
        <a:buClr>
          <a:schemeClr val="accent1"/>
        </a:buClr>
        <a:buFont typeface="Arial" panose="020B0604020202020204" pitchFamily="34" charset="0"/>
        <a:buChar char="•"/>
        <a:defRPr sz="1200" kern="1200">
          <a:solidFill>
            <a:schemeClr val="tx1"/>
          </a:solidFill>
          <a:latin typeface="+mn-lt"/>
          <a:ea typeface="+mn-ea"/>
          <a:cs typeface="+mn-cs"/>
        </a:defRPr>
      </a:lvl5pPr>
      <a:lvl6pPr marL="2066925" indent="-276225" algn="l" defTabSz="914400" rtl="0" eaLnBrk="1" latinLnBrk="0" hangingPunct="1">
        <a:lnSpc>
          <a:spcPct val="100000"/>
        </a:lnSpc>
        <a:spcBef>
          <a:spcPts val="600"/>
        </a:spcBef>
        <a:buClr>
          <a:schemeClr val="accent1"/>
        </a:buClr>
        <a:buFont typeface="Arial" panose="020B0604020202020204" pitchFamily="34" charset="0"/>
        <a:buChar char="•"/>
        <a:defRPr sz="1200" kern="1200">
          <a:solidFill>
            <a:schemeClr val="tx1"/>
          </a:solidFill>
          <a:latin typeface="+mn-lt"/>
          <a:ea typeface="+mn-ea"/>
          <a:cs typeface="+mn-cs"/>
        </a:defRPr>
      </a:lvl6pPr>
      <a:lvl7pPr marL="2419350" indent="-266700" algn="l" defTabSz="914400" rtl="0" eaLnBrk="1" latinLnBrk="0" hangingPunct="1">
        <a:lnSpc>
          <a:spcPct val="100000"/>
        </a:lnSpc>
        <a:spcBef>
          <a:spcPts val="600"/>
        </a:spcBef>
        <a:buClr>
          <a:schemeClr val="accent1"/>
        </a:buClr>
        <a:buFont typeface="Arial" panose="020B0604020202020204" pitchFamily="34" charset="0"/>
        <a:buChar char="•"/>
        <a:defRPr sz="1200" kern="1200">
          <a:solidFill>
            <a:schemeClr val="tx1"/>
          </a:solidFill>
          <a:latin typeface="+mn-lt"/>
          <a:ea typeface="+mn-ea"/>
          <a:cs typeface="+mn-cs"/>
        </a:defRPr>
      </a:lvl7pPr>
      <a:lvl8pPr marL="2781300" indent="-266700" algn="l" defTabSz="914400" rtl="0" eaLnBrk="1" latinLnBrk="0" hangingPunct="1">
        <a:lnSpc>
          <a:spcPct val="100000"/>
        </a:lnSpc>
        <a:spcBef>
          <a:spcPts val="600"/>
        </a:spcBef>
        <a:buClr>
          <a:schemeClr val="accent1"/>
        </a:buClr>
        <a:buFont typeface="Arial" panose="020B0604020202020204" pitchFamily="34" charset="0"/>
        <a:buChar char="•"/>
        <a:defRPr sz="1200" kern="1200">
          <a:solidFill>
            <a:schemeClr val="tx1"/>
          </a:solidFill>
          <a:latin typeface="+mn-lt"/>
          <a:ea typeface="+mn-ea"/>
          <a:cs typeface="+mn-cs"/>
        </a:defRPr>
      </a:lvl8pPr>
      <a:lvl9pPr marL="3143250" indent="-276225" algn="l" defTabSz="914400" rtl="0" eaLnBrk="1" latinLnBrk="0" hangingPunct="1">
        <a:lnSpc>
          <a:spcPct val="100000"/>
        </a:lnSpc>
        <a:spcBef>
          <a:spcPts val="600"/>
        </a:spcBef>
        <a:buClr>
          <a:schemeClr val="accent1"/>
        </a:buClr>
        <a:buFont typeface="Arial" panose="020B0604020202020204" pitchFamily="34" charset="0"/>
        <a:buChar char="•"/>
        <a:defRPr sz="12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257" userDrawn="1">
          <p15:clr>
            <a:srgbClr val="F26B43"/>
          </p15:clr>
        </p15:guide>
        <p15:guide id="4" pos="7423" userDrawn="1">
          <p15:clr>
            <a:srgbClr val="F26B43"/>
          </p15:clr>
        </p15:guide>
        <p15:guide id="5" orient="horz" pos="1026" userDrawn="1">
          <p15:clr>
            <a:srgbClr val="F26B43"/>
          </p15:clr>
        </p15:guide>
        <p15:guide id="6" orient="horz" pos="845" userDrawn="1">
          <p15:clr>
            <a:srgbClr val="F26B43"/>
          </p15:clr>
        </p15:guide>
        <p15:guide id="8" orient="horz" pos="3838" userDrawn="1">
          <p15:clr>
            <a:srgbClr val="F26B43"/>
          </p15:clr>
        </p15:guide>
        <p15:guide id="10" orient="horz" pos="210"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03F606E-928C-A1F9-8031-179CA03A355F}"/>
              </a:ext>
            </a:extLst>
          </p:cNvPr>
          <p:cNvSpPr>
            <a:spLocks noGrp="1"/>
          </p:cNvSpPr>
          <p:nvPr>
            <p:ph type="title"/>
          </p:nvPr>
        </p:nvSpPr>
        <p:spPr>
          <a:xfrm>
            <a:off x="407988" y="333376"/>
            <a:ext cx="11376026" cy="1010862"/>
          </a:xfrm>
          <a:prstGeom prst="rect">
            <a:avLst/>
          </a:prstGeom>
        </p:spPr>
        <p:txBody>
          <a:bodyPr vert="horz" wrap="square" lIns="0" tIns="0" rIns="0" bIns="0" rtlCol="0" anchor="t" anchorCtr="0">
            <a:noAutofit/>
          </a:bodyPr>
          <a:lstStyle/>
          <a:p>
            <a:r>
              <a:rPr lang="en-GB" noProof="0"/>
              <a:t>Click to edit Master title style</a:t>
            </a:r>
            <a:endParaRPr lang="fi-FI" noProof="0"/>
          </a:p>
        </p:txBody>
      </p:sp>
      <p:sp>
        <p:nvSpPr>
          <p:cNvPr id="3" name="Text Placeholder 2">
            <a:extLst>
              <a:ext uri="{FF2B5EF4-FFF2-40B4-BE49-F238E27FC236}">
                <a16:creationId xmlns:a16="http://schemas.microsoft.com/office/drawing/2014/main" id="{0924343F-94E2-0032-C904-C75E566C8FC6}"/>
              </a:ext>
            </a:extLst>
          </p:cNvPr>
          <p:cNvSpPr>
            <a:spLocks noGrp="1"/>
          </p:cNvSpPr>
          <p:nvPr>
            <p:ph type="body" idx="1"/>
          </p:nvPr>
        </p:nvSpPr>
        <p:spPr>
          <a:xfrm>
            <a:off x="407987" y="1628776"/>
            <a:ext cx="11376025" cy="4464050"/>
          </a:xfrm>
          <a:prstGeom prst="rect">
            <a:avLst/>
          </a:prstGeom>
        </p:spPr>
        <p:txBody>
          <a:bodyPr vert="horz" wrap="square" lIns="0" tIns="0" rIns="0" bIns="0" rtlCol="0" anchor="t" anchorCtr="0">
            <a:noAutofit/>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fi-FI" noProof="0"/>
          </a:p>
        </p:txBody>
      </p:sp>
      <p:sp>
        <p:nvSpPr>
          <p:cNvPr id="4" name="Date Placeholder 3">
            <a:extLst>
              <a:ext uri="{FF2B5EF4-FFF2-40B4-BE49-F238E27FC236}">
                <a16:creationId xmlns:a16="http://schemas.microsoft.com/office/drawing/2014/main" id="{2ECF1F63-EAB0-D155-D368-DB83454D33CA}"/>
              </a:ext>
            </a:extLst>
          </p:cNvPr>
          <p:cNvSpPr>
            <a:spLocks noGrp="1"/>
          </p:cNvSpPr>
          <p:nvPr>
            <p:ph type="dt" sz="half" idx="2"/>
          </p:nvPr>
        </p:nvSpPr>
        <p:spPr>
          <a:xfrm>
            <a:off x="839416" y="6381328"/>
            <a:ext cx="1224136" cy="143298"/>
          </a:xfrm>
          <a:prstGeom prst="rect">
            <a:avLst/>
          </a:prstGeom>
        </p:spPr>
        <p:txBody>
          <a:bodyPr vert="horz" wrap="square" lIns="0" tIns="0" rIns="0" bIns="0" rtlCol="0" anchor="ctr" anchorCtr="0">
            <a:noAutofit/>
          </a:bodyPr>
          <a:lstStyle>
            <a:lvl1pPr algn="l">
              <a:defRPr sz="900">
                <a:solidFill>
                  <a:schemeClr val="accent1"/>
                </a:solidFill>
              </a:defRPr>
            </a:lvl1pPr>
          </a:lstStyle>
          <a:p>
            <a:fld id="{5C6F4B18-CB97-43DC-B5BF-9C12B500CD96}" type="datetime1">
              <a:rPr lang="fi-FI" noProof="0" smtClean="0"/>
              <a:t>16.8.2024</a:t>
            </a:fld>
            <a:endParaRPr lang="fi-FI" noProof="0"/>
          </a:p>
        </p:txBody>
      </p:sp>
      <p:sp>
        <p:nvSpPr>
          <p:cNvPr id="5" name="Footer Placeholder 4">
            <a:extLst>
              <a:ext uri="{FF2B5EF4-FFF2-40B4-BE49-F238E27FC236}">
                <a16:creationId xmlns:a16="http://schemas.microsoft.com/office/drawing/2014/main" id="{631D72B2-0BA5-C3BE-860A-FF93393EC16E}"/>
              </a:ext>
            </a:extLst>
          </p:cNvPr>
          <p:cNvSpPr>
            <a:spLocks noGrp="1"/>
          </p:cNvSpPr>
          <p:nvPr>
            <p:ph type="ftr" sz="quarter" idx="3"/>
          </p:nvPr>
        </p:nvSpPr>
        <p:spPr>
          <a:xfrm>
            <a:off x="2063552" y="6381328"/>
            <a:ext cx="8928992" cy="143296"/>
          </a:xfrm>
          <a:prstGeom prst="rect">
            <a:avLst/>
          </a:prstGeom>
        </p:spPr>
        <p:txBody>
          <a:bodyPr vert="horz" wrap="square" lIns="0" tIns="0" rIns="0" bIns="0" rtlCol="0" anchor="ctr" anchorCtr="0">
            <a:noAutofit/>
          </a:bodyPr>
          <a:lstStyle>
            <a:lvl1pPr algn="l">
              <a:defRPr sz="900">
                <a:solidFill>
                  <a:schemeClr val="accent1"/>
                </a:solidFill>
              </a:defRPr>
            </a:lvl1pPr>
          </a:lstStyle>
          <a:p>
            <a:r>
              <a:rPr lang="fi-FI" noProof="0"/>
              <a:t>© Rakennusteollisuus RT</a:t>
            </a:r>
          </a:p>
        </p:txBody>
      </p:sp>
      <p:sp>
        <p:nvSpPr>
          <p:cNvPr id="6" name="Slide Number Placeholder 5">
            <a:extLst>
              <a:ext uri="{FF2B5EF4-FFF2-40B4-BE49-F238E27FC236}">
                <a16:creationId xmlns:a16="http://schemas.microsoft.com/office/drawing/2014/main" id="{C5D84F36-1B4E-8A5C-9166-BF2B0030F35F}"/>
              </a:ext>
            </a:extLst>
          </p:cNvPr>
          <p:cNvSpPr>
            <a:spLocks noGrp="1"/>
          </p:cNvSpPr>
          <p:nvPr>
            <p:ph type="sldNum" sz="quarter" idx="4"/>
          </p:nvPr>
        </p:nvSpPr>
        <p:spPr>
          <a:xfrm>
            <a:off x="407988" y="6381328"/>
            <a:ext cx="431428" cy="143298"/>
          </a:xfrm>
          <a:prstGeom prst="rect">
            <a:avLst/>
          </a:prstGeom>
        </p:spPr>
        <p:txBody>
          <a:bodyPr vert="horz" wrap="square" lIns="0" tIns="0" rIns="0" bIns="0" rtlCol="0" anchor="ctr" anchorCtr="0">
            <a:noAutofit/>
          </a:bodyPr>
          <a:lstStyle>
            <a:lvl1pPr algn="l">
              <a:defRPr sz="900">
                <a:solidFill>
                  <a:schemeClr val="accent1"/>
                </a:solidFill>
                <a:latin typeface="+mj-lt"/>
              </a:defRPr>
            </a:lvl1pPr>
          </a:lstStyle>
          <a:p>
            <a:fld id="{DFD61EF7-2460-4EE9-A031-27FEBC4F9A95}" type="slidenum">
              <a:rPr lang="fi-FI" noProof="0" smtClean="0"/>
              <a:pPr/>
              <a:t>‹#›</a:t>
            </a:fld>
            <a:endParaRPr lang="fi-FI" noProof="0"/>
          </a:p>
        </p:txBody>
      </p:sp>
      <p:sp>
        <p:nvSpPr>
          <p:cNvPr id="16" name="Freeform 9">
            <a:extLst>
              <a:ext uri="{FF2B5EF4-FFF2-40B4-BE49-F238E27FC236}">
                <a16:creationId xmlns:a16="http://schemas.microsoft.com/office/drawing/2014/main" id="{45D2EBA9-1BB0-2806-BE95-22E9D2E52F24}"/>
              </a:ext>
            </a:extLst>
          </p:cNvPr>
          <p:cNvSpPr>
            <a:spLocks noChangeAspect="1" noEditPoints="1"/>
          </p:cNvSpPr>
          <p:nvPr userDrawn="1"/>
        </p:nvSpPr>
        <p:spPr bwMode="auto">
          <a:xfrm>
            <a:off x="11503054" y="6308625"/>
            <a:ext cx="280959" cy="216000"/>
          </a:xfrm>
          <a:custGeom>
            <a:avLst/>
            <a:gdLst>
              <a:gd name="T0" fmla="*/ 1052 w 1250"/>
              <a:gd name="T1" fmla="*/ 228 h 961"/>
              <a:gd name="T2" fmla="*/ 822 w 1250"/>
              <a:gd name="T3" fmla="*/ 228 h 961"/>
              <a:gd name="T4" fmla="*/ 0 w 1250"/>
              <a:gd name="T5" fmla="*/ 733 h 961"/>
              <a:gd name="T6" fmla="*/ 0 w 1250"/>
              <a:gd name="T7" fmla="*/ 961 h 961"/>
              <a:gd name="T8" fmla="*/ 753 w 1250"/>
              <a:gd name="T9" fmla="*/ 961 h 961"/>
              <a:gd name="T10" fmla="*/ 11 w 1250"/>
              <a:gd name="T11" fmla="*/ 0 h 961"/>
              <a:gd name="T12" fmla="*/ 359 w 1250"/>
              <a:gd name="T13" fmla="*/ 1 h 961"/>
              <a:gd name="T14" fmla="*/ 427 w 1250"/>
              <a:gd name="T15" fmla="*/ 9 h 961"/>
              <a:gd name="T16" fmla="*/ 477 w 1250"/>
              <a:gd name="T17" fmla="*/ 19 h 961"/>
              <a:gd name="T18" fmla="*/ 522 w 1250"/>
              <a:gd name="T19" fmla="*/ 34 h 961"/>
              <a:gd name="T20" fmla="*/ 569 w 1250"/>
              <a:gd name="T21" fmla="*/ 57 h 961"/>
              <a:gd name="T22" fmla="*/ 609 w 1250"/>
              <a:gd name="T23" fmla="*/ 84 h 961"/>
              <a:gd name="T24" fmla="*/ 642 w 1250"/>
              <a:gd name="T25" fmla="*/ 116 h 961"/>
              <a:gd name="T26" fmla="*/ 667 w 1250"/>
              <a:gd name="T27" fmla="*/ 152 h 961"/>
              <a:gd name="T28" fmla="*/ 686 w 1250"/>
              <a:gd name="T29" fmla="*/ 192 h 961"/>
              <a:gd name="T30" fmla="*/ 698 w 1250"/>
              <a:gd name="T31" fmla="*/ 235 h 961"/>
              <a:gd name="T32" fmla="*/ 703 w 1250"/>
              <a:gd name="T33" fmla="*/ 281 h 961"/>
              <a:gd name="T34" fmla="*/ 702 w 1250"/>
              <a:gd name="T35" fmla="*/ 334 h 961"/>
              <a:gd name="T36" fmla="*/ 696 w 1250"/>
              <a:gd name="T37" fmla="*/ 371 h 961"/>
              <a:gd name="T38" fmla="*/ 686 w 1250"/>
              <a:gd name="T39" fmla="*/ 406 h 961"/>
              <a:gd name="T40" fmla="*/ 673 w 1250"/>
              <a:gd name="T41" fmla="*/ 439 h 961"/>
              <a:gd name="T42" fmla="*/ 656 w 1250"/>
              <a:gd name="T43" fmla="*/ 470 h 961"/>
              <a:gd name="T44" fmla="*/ 635 w 1250"/>
              <a:gd name="T45" fmla="*/ 498 h 961"/>
              <a:gd name="T46" fmla="*/ 609 w 1250"/>
              <a:gd name="T47" fmla="*/ 524 h 961"/>
              <a:gd name="T48" fmla="*/ 581 w 1250"/>
              <a:gd name="T49" fmla="*/ 545 h 961"/>
              <a:gd name="T50" fmla="*/ 549 w 1250"/>
              <a:gd name="T51" fmla="*/ 564 h 961"/>
              <a:gd name="T52" fmla="*/ 514 w 1250"/>
              <a:gd name="T53" fmla="*/ 578 h 961"/>
              <a:gd name="T54" fmla="*/ 239 w 1250"/>
              <a:gd name="T55" fmla="*/ 187 h 961"/>
              <a:gd name="T56" fmla="*/ 347 w 1250"/>
              <a:gd name="T57" fmla="*/ 432 h 961"/>
              <a:gd name="T58" fmla="*/ 377 w 1250"/>
              <a:gd name="T59" fmla="*/ 429 h 961"/>
              <a:gd name="T60" fmla="*/ 401 w 1250"/>
              <a:gd name="T61" fmla="*/ 423 h 961"/>
              <a:gd name="T62" fmla="*/ 420 w 1250"/>
              <a:gd name="T63" fmla="*/ 414 h 961"/>
              <a:gd name="T64" fmla="*/ 436 w 1250"/>
              <a:gd name="T65" fmla="*/ 403 h 961"/>
              <a:gd name="T66" fmla="*/ 449 w 1250"/>
              <a:gd name="T67" fmla="*/ 390 h 961"/>
              <a:gd name="T68" fmla="*/ 458 w 1250"/>
              <a:gd name="T69" fmla="*/ 376 h 961"/>
              <a:gd name="T70" fmla="*/ 468 w 1250"/>
              <a:gd name="T71" fmla="*/ 350 h 961"/>
              <a:gd name="T72" fmla="*/ 473 w 1250"/>
              <a:gd name="T73" fmla="*/ 319 h 961"/>
              <a:gd name="T74" fmla="*/ 471 w 1250"/>
              <a:gd name="T75" fmla="*/ 288 h 961"/>
              <a:gd name="T76" fmla="*/ 463 w 1250"/>
              <a:gd name="T77" fmla="*/ 262 h 961"/>
              <a:gd name="T78" fmla="*/ 455 w 1250"/>
              <a:gd name="T79" fmla="*/ 247 h 961"/>
              <a:gd name="T80" fmla="*/ 440 w 1250"/>
              <a:gd name="T81" fmla="*/ 228 h 961"/>
              <a:gd name="T82" fmla="*/ 421 w 1250"/>
              <a:gd name="T83" fmla="*/ 211 h 961"/>
              <a:gd name="T84" fmla="*/ 403 w 1250"/>
              <a:gd name="T85" fmla="*/ 201 h 961"/>
              <a:gd name="T86" fmla="*/ 383 w 1250"/>
              <a:gd name="T87" fmla="*/ 194 h 961"/>
              <a:gd name="T88" fmla="*/ 359 w 1250"/>
              <a:gd name="T89" fmla="*/ 189 h 961"/>
              <a:gd name="T90" fmla="*/ 239 w 1250"/>
              <a:gd name="T91" fmla="*/ 187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50" h="961">
                <a:moveTo>
                  <a:pt x="1250" y="0"/>
                </a:moveTo>
                <a:lnTo>
                  <a:pt x="1250" y="228"/>
                </a:lnTo>
                <a:lnTo>
                  <a:pt x="1052" y="228"/>
                </a:lnTo>
                <a:lnTo>
                  <a:pt x="1052" y="961"/>
                </a:lnTo>
                <a:lnTo>
                  <a:pt x="822" y="961"/>
                </a:lnTo>
                <a:lnTo>
                  <a:pt x="822" y="228"/>
                </a:lnTo>
                <a:lnTo>
                  <a:pt x="656" y="0"/>
                </a:lnTo>
                <a:lnTo>
                  <a:pt x="1250" y="0"/>
                </a:lnTo>
                <a:close/>
                <a:moveTo>
                  <a:pt x="0" y="733"/>
                </a:moveTo>
                <a:lnTo>
                  <a:pt x="230" y="733"/>
                </a:lnTo>
                <a:lnTo>
                  <a:pt x="230" y="961"/>
                </a:lnTo>
                <a:lnTo>
                  <a:pt x="0" y="961"/>
                </a:lnTo>
                <a:lnTo>
                  <a:pt x="0" y="733"/>
                </a:lnTo>
                <a:close/>
                <a:moveTo>
                  <a:pt x="488" y="585"/>
                </a:moveTo>
                <a:lnTo>
                  <a:pt x="753" y="961"/>
                </a:lnTo>
                <a:lnTo>
                  <a:pt x="496" y="961"/>
                </a:lnTo>
                <a:lnTo>
                  <a:pt x="11" y="271"/>
                </a:lnTo>
                <a:lnTo>
                  <a:pt x="11" y="0"/>
                </a:lnTo>
                <a:lnTo>
                  <a:pt x="309" y="0"/>
                </a:lnTo>
                <a:lnTo>
                  <a:pt x="335" y="0"/>
                </a:lnTo>
                <a:lnTo>
                  <a:pt x="359" y="1"/>
                </a:lnTo>
                <a:lnTo>
                  <a:pt x="383" y="3"/>
                </a:lnTo>
                <a:lnTo>
                  <a:pt x="405" y="5"/>
                </a:lnTo>
                <a:lnTo>
                  <a:pt x="427" y="9"/>
                </a:lnTo>
                <a:lnTo>
                  <a:pt x="448" y="12"/>
                </a:lnTo>
                <a:lnTo>
                  <a:pt x="468" y="17"/>
                </a:lnTo>
                <a:lnTo>
                  <a:pt x="477" y="19"/>
                </a:lnTo>
                <a:lnTo>
                  <a:pt x="487" y="22"/>
                </a:lnTo>
                <a:lnTo>
                  <a:pt x="505" y="28"/>
                </a:lnTo>
                <a:lnTo>
                  <a:pt x="522" y="34"/>
                </a:lnTo>
                <a:lnTo>
                  <a:pt x="539" y="41"/>
                </a:lnTo>
                <a:lnTo>
                  <a:pt x="554" y="49"/>
                </a:lnTo>
                <a:lnTo>
                  <a:pt x="569" y="57"/>
                </a:lnTo>
                <a:lnTo>
                  <a:pt x="583" y="66"/>
                </a:lnTo>
                <a:lnTo>
                  <a:pt x="596" y="75"/>
                </a:lnTo>
                <a:lnTo>
                  <a:pt x="609" y="84"/>
                </a:lnTo>
                <a:lnTo>
                  <a:pt x="620" y="95"/>
                </a:lnTo>
                <a:lnTo>
                  <a:pt x="632" y="105"/>
                </a:lnTo>
                <a:lnTo>
                  <a:pt x="642" y="116"/>
                </a:lnTo>
                <a:lnTo>
                  <a:pt x="651" y="128"/>
                </a:lnTo>
                <a:lnTo>
                  <a:pt x="660" y="140"/>
                </a:lnTo>
                <a:lnTo>
                  <a:pt x="667" y="152"/>
                </a:lnTo>
                <a:lnTo>
                  <a:pt x="674" y="165"/>
                </a:lnTo>
                <a:lnTo>
                  <a:pt x="681" y="179"/>
                </a:lnTo>
                <a:lnTo>
                  <a:pt x="686" y="192"/>
                </a:lnTo>
                <a:lnTo>
                  <a:pt x="691" y="206"/>
                </a:lnTo>
                <a:lnTo>
                  <a:pt x="695" y="220"/>
                </a:lnTo>
                <a:lnTo>
                  <a:pt x="698" y="235"/>
                </a:lnTo>
                <a:lnTo>
                  <a:pt x="700" y="250"/>
                </a:lnTo>
                <a:lnTo>
                  <a:pt x="702" y="265"/>
                </a:lnTo>
                <a:lnTo>
                  <a:pt x="703" y="281"/>
                </a:lnTo>
                <a:lnTo>
                  <a:pt x="704" y="296"/>
                </a:lnTo>
                <a:lnTo>
                  <a:pt x="703" y="322"/>
                </a:lnTo>
                <a:lnTo>
                  <a:pt x="702" y="334"/>
                </a:lnTo>
                <a:lnTo>
                  <a:pt x="700" y="347"/>
                </a:lnTo>
                <a:lnTo>
                  <a:pt x="698" y="359"/>
                </a:lnTo>
                <a:lnTo>
                  <a:pt x="696" y="371"/>
                </a:lnTo>
                <a:lnTo>
                  <a:pt x="693" y="383"/>
                </a:lnTo>
                <a:lnTo>
                  <a:pt x="690" y="395"/>
                </a:lnTo>
                <a:lnTo>
                  <a:pt x="686" y="406"/>
                </a:lnTo>
                <a:lnTo>
                  <a:pt x="682" y="418"/>
                </a:lnTo>
                <a:lnTo>
                  <a:pt x="678" y="429"/>
                </a:lnTo>
                <a:lnTo>
                  <a:pt x="673" y="439"/>
                </a:lnTo>
                <a:lnTo>
                  <a:pt x="667" y="450"/>
                </a:lnTo>
                <a:lnTo>
                  <a:pt x="662" y="460"/>
                </a:lnTo>
                <a:lnTo>
                  <a:pt x="656" y="470"/>
                </a:lnTo>
                <a:lnTo>
                  <a:pt x="649" y="480"/>
                </a:lnTo>
                <a:lnTo>
                  <a:pt x="642" y="489"/>
                </a:lnTo>
                <a:lnTo>
                  <a:pt x="635" y="498"/>
                </a:lnTo>
                <a:lnTo>
                  <a:pt x="627" y="507"/>
                </a:lnTo>
                <a:lnTo>
                  <a:pt x="618" y="516"/>
                </a:lnTo>
                <a:lnTo>
                  <a:pt x="609" y="524"/>
                </a:lnTo>
                <a:lnTo>
                  <a:pt x="600" y="531"/>
                </a:lnTo>
                <a:lnTo>
                  <a:pt x="591" y="539"/>
                </a:lnTo>
                <a:lnTo>
                  <a:pt x="581" y="545"/>
                </a:lnTo>
                <a:lnTo>
                  <a:pt x="571" y="552"/>
                </a:lnTo>
                <a:lnTo>
                  <a:pt x="560" y="558"/>
                </a:lnTo>
                <a:lnTo>
                  <a:pt x="549" y="564"/>
                </a:lnTo>
                <a:lnTo>
                  <a:pt x="538" y="569"/>
                </a:lnTo>
                <a:lnTo>
                  <a:pt x="526" y="574"/>
                </a:lnTo>
                <a:lnTo>
                  <a:pt x="514" y="578"/>
                </a:lnTo>
                <a:lnTo>
                  <a:pt x="501" y="582"/>
                </a:lnTo>
                <a:lnTo>
                  <a:pt x="488" y="585"/>
                </a:lnTo>
                <a:close/>
                <a:moveTo>
                  <a:pt x="239" y="187"/>
                </a:moveTo>
                <a:lnTo>
                  <a:pt x="239" y="432"/>
                </a:lnTo>
                <a:lnTo>
                  <a:pt x="337" y="432"/>
                </a:lnTo>
                <a:lnTo>
                  <a:pt x="347" y="432"/>
                </a:lnTo>
                <a:lnTo>
                  <a:pt x="357" y="431"/>
                </a:lnTo>
                <a:lnTo>
                  <a:pt x="367" y="430"/>
                </a:lnTo>
                <a:lnTo>
                  <a:pt x="377" y="429"/>
                </a:lnTo>
                <a:lnTo>
                  <a:pt x="385" y="427"/>
                </a:lnTo>
                <a:lnTo>
                  <a:pt x="393" y="425"/>
                </a:lnTo>
                <a:lnTo>
                  <a:pt x="401" y="423"/>
                </a:lnTo>
                <a:lnTo>
                  <a:pt x="408" y="420"/>
                </a:lnTo>
                <a:lnTo>
                  <a:pt x="414" y="417"/>
                </a:lnTo>
                <a:lnTo>
                  <a:pt x="420" y="414"/>
                </a:lnTo>
                <a:lnTo>
                  <a:pt x="426" y="411"/>
                </a:lnTo>
                <a:lnTo>
                  <a:pt x="431" y="407"/>
                </a:lnTo>
                <a:lnTo>
                  <a:pt x="436" y="403"/>
                </a:lnTo>
                <a:lnTo>
                  <a:pt x="441" y="399"/>
                </a:lnTo>
                <a:lnTo>
                  <a:pt x="445" y="395"/>
                </a:lnTo>
                <a:lnTo>
                  <a:pt x="449" y="390"/>
                </a:lnTo>
                <a:lnTo>
                  <a:pt x="452" y="386"/>
                </a:lnTo>
                <a:lnTo>
                  <a:pt x="455" y="381"/>
                </a:lnTo>
                <a:lnTo>
                  <a:pt x="458" y="376"/>
                </a:lnTo>
                <a:lnTo>
                  <a:pt x="461" y="371"/>
                </a:lnTo>
                <a:lnTo>
                  <a:pt x="465" y="361"/>
                </a:lnTo>
                <a:lnTo>
                  <a:pt x="468" y="350"/>
                </a:lnTo>
                <a:lnTo>
                  <a:pt x="471" y="340"/>
                </a:lnTo>
                <a:lnTo>
                  <a:pt x="472" y="329"/>
                </a:lnTo>
                <a:lnTo>
                  <a:pt x="473" y="319"/>
                </a:lnTo>
                <a:lnTo>
                  <a:pt x="473" y="308"/>
                </a:lnTo>
                <a:lnTo>
                  <a:pt x="473" y="298"/>
                </a:lnTo>
                <a:lnTo>
                  <a:pt x="471" y="288"/>
                </a:lnTo>
                <a:lnTo>
                  <a:pt x="469" y="278"/>
                </a:lnTo>
                <a:lnTo>
                  <a:pt x="465" y="267"/>
                </a:lnTo>
                <a:lnTo>
                  <a:pt x="463" y="262"/>
                </a:lnTo>
                <a:lnTo>
                  <a:pt x="460" y="257"/>
                </a:lnTo>
                <a:lnTo>
                  <a:pt x="458" y="252"/>
                </a:lnTo>
                <a:lnTo>
                  <a:pt x="455" y="247"/>
                </a:lnTo>
                <a:lnTo>
                  <a:pt x="448" y="237"/>
                </a:lnTo>
                <a:lnTo>
                  <a:pt x="444" y="232"/>
                </a:lnTo>
                <a:lnTo>
                  <a:pt x="440" y="228"/>
                </a:lnTo>
                <a:lnTo>
                  <a:pt x="436" y="223"/>
                </a:lnTo>
                <a:lnTo>
                  <a:pt x="431" y="219"/>
                </a:lnTo>
                <a:lnTo>
                  <a:pt x="421" y="211"/>
                </a:lnTo>
                <a:lnTo>
                  <a:pt x="415" y="208"/>
                </a:lnTo>
                <a:lnTo>
                  <a:pt x="409" y="204"/>
                </a:lnTo>
                <a:lnTo>
                  <a:pt x="403" y="201"/>
                </a:lnTo>
                <a:lnTo>
                  <a:pt x="397" y="199"/>
                </a:lnTo>
                <a:lnTo>
                  <a:pt x="390" y="196"/>
                </a:lnTo>
                <a:lnTo>
                  <a:pt x="383" y="194"/>
                </a:lnTo>
                <a:lnTo>
                  <a:pt x="375" y="192"/>
                </a:lnTo>
                <a:lnTo>
                  <a:pt x="367" y="190"/>
                </a:lnTo>
                <a:lnTo>
                  <a:pt x="359" y="189"/>
                </a:lnTo>
                <a:lnTo>
                  <a:pt x="351" y="188"/>
                </a:lnTo>
                <a:lnTo>
                  <a:pt x="333" y="187"/>
                </a:lnTo>
                <a:lnTo>
                  <a:pt x="239" y="187"/>
                </a:lnTo>
                <a:close/>
              </a:path>
            </a:pathLst>
          </a:custGeom>
          <a:solidFill>
            <a:schemeClr val="accent1"/>
          </a:solidFill>
          <a:ln>
            <a:noFill/>
          </a:ln>
        </p:spPr>
        <p:txBody>
          <a:bodyPr vert="horz" wrap="square" lIns="0" tIns="0" rIns="0" bIns="0" numCol="1" anchor="t" anchorCtr="0" compatLnSpc="1">
            <a:prstTxWarp prst="textNoShape">
              <a:avLst/>
            </a:prstTxWarp>
            <a:noAutofit/>
          </a:bodyPr>
          <a:lstStyle/>
          <a:p>
            <a:endParaRPr lang="fi-FI" noProof="0">
              <a:solidFill>
                <a:schemeClr val="tx1"/>
              </a:solidFill>
            </a:endParaRPr>
          </a:p>
        </p:txBody>
      </p:sp>
      <p:sp>
        <p:nvSpPr>
          <p:cNvPr id="23" name="(c)" hidden="1">
            <a:extLst>
              <a:ext uri="{FF2B5EF4-FFF2-40B4-BE49-F238E27FC236}">
                <a16:creationId xmlns:a16="http://schemas.microsoft.com/office/drawing/2014/main" id="{BE74CF64-92D2-11A4-5F0E-9DB01C5D9C18}"/>
              </a:ext>
            </a:extLst>
          </p:cNvPr>
          <p:cNvSpPr txBox="1">
            <a:spLocks noGrp="1" noRot="1" noMove="1" noResize="1" noEditPoints="1" noAdjustHandles="1" noChangeArrowheads="1" noChangeShapeType="1"/>
          </p:cNvSpPr>
          <p:nvPr userDrawn="1"/>
        </p:nvSpPr>
        <p:spPr>
          <a:xfrm>
            <a:off x="12020180" y="6891795"/>
            <a:ext cx="165110" cy="30778"/>
          </a:xfrm>
          <a:prstGeom prst="rect">
            <a:avLst/>
          </a:prstGeom>
          <a:noFill/>
        </p:spPr>
        <p:txBody>
          <a:bodyPr wrap="none" lIns="0" tIns="0" rIns="0" bIns="0" rtlCol="0">
            <a:spAutoFit/>
          </a:bodyPr>
          <a:lstStyle/>
          <a:p>
            <a:pPr algn="r"/>
            <a:r>
              <a:rPr lang="fi-FI" sz="200">
                <a:solidFill>
                  <a:schemeClr val="bg1"/>
                </a:solidFill>
                <a:latin typeface="+mn-lt"/>
              </a:rPr>
              <a:t>©grow. for</a:t>
            </a:r>
            <a:r>
              <a:rPr lang="fi-FI" sz="200" baseline="0">
                <a:solidFill>
                  <a:schemeClr val="bg1"/>
                </a:solidFill>
                <a:latin typeface="+mn-lt"/>
              </a:rPr>
              <a:t> RT</a:t>
            </a:r>
            <a:endParaRPr lang="en-GB" sz="200" err="1">
              <a:solidFill>
                <a:schemeClr val="bg1"/>
              </a:solidFill>
              <a:latin typeface="+mn-lt"/>
            </a:endParaRPr>
          </a:p>
        </p:txBody>
      </p:sp>
      <p:pic>
        <p:nvPicPr>
          <p:cNvPr id="24" name="(logo)" descr="Z:\GRW (grow)\logot\copyright_grow.png" hidden="1">
            <a:extLst>
              <a:ext uri="{FF2B5EF4-FFF2-40B4-BE49-F238E27FC236}">
                <a16:creationId xmlns:a16="http://schemas.microsoft.com/office/drawing/2014/main" id="{FAEA7254-AEB8-7FA6-6B13-3AB5DF3FA765}"/>
              </a:ext>
            </a:extLst>
          </p:cNvPr>
          <p:cNvPicPr>
            <a:picLocks noGrp="1" noRot="1" noChangeAspect="1" noMove="1" noResize="1" noEditPoints="1" noAdjustHandles="1" noChangeArrowheads="1" noChangeShapeType="1" noCrop="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36000"/>
            <a:ext cx="60261" cy="1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7556961"/>
      </p:ext>
    </p:extLst>
  </p:cSld>
  <p:clrMap bg1="lt1" tx1="dk1" bg2="lt2" tx2="dk2" accent1="accent1" accent2="accent2" accent3="accent3" accent4="accent4" accent5="accent5" accent6="accent6" hlink="hlink" folHlink="folHlink"/>
  <p:sldLayoutIdLst>
    <p:sldLayoutId id="2147484006" r:id="rId1"/>
  </p:sldLayoutIdLst>
  <p:hf hdr="0"/>
  <p:txStyles>
    <p:titleStyle>
      <a:lvl1pPr algn="l" defTabSz="914400" rtl="0" eaLnBrk="1" latinLnBrk="0" hangingPunct="1">
        <a:lnSpc>
          <a:spcPct val="100000"/>
        </a:lnSpc>
        <a:spcBef>
          <a:spcPct val="0"/>
        </a:spcBef>
        <a:buNone/>
        <a:defRPr sz="3000" kern="1200">
          <a:solidFill>
            <a:schemeClr val="accent1"/>
          </a:solidFill>
          <a:latin typeface="+mj-lt"/>
          <a:ea typeface="+mj-ea"/>
          <a:cs typeface="+mj-cs"/>
        </a:defRPr>
      </a:lvl1pPr>
    </p:titleStyle>
    <p:bodyStyle>
      <a:lvl1pPr marL="266700" indent="-266700" algn="l" defTabSz="914400" rtl="0" eaLnBrk="1" latinLnBrk="0" hangingPunct="1">
        <a:lnSpc>
          <a:spcPct val="100000"/>
        </a:lnSpc>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1pPr>
      <a:lvl2pPr marL="628650" indent="-266700" algn="l" defTabSz="914400" rtl="0" eaLnBrk="1" latinLnBrk="0" hangingPunct="1">
        <a:lnSpc>
          <a:spcPct val="100000"/>
        </a:lnSpc>
        <a:spcBef>
          <a:spcPts val="600"/>
        </a:spcBef>
        <a:buClr>
          <a:schemeClr val="accent1"/>
        </a:buClr>
        <a:buFont typeface="Arial" panose="020B0604020202020204" pitchFamily="34" charset="0"/>
        <a:buChar char="•"/>
        <a:defRPr sz="1600" kern="1200">
          <a:solidFill>
            <a:schemeClr val="tx1"/>
          </a:solidFill>
          <a:latin typeface="+mn-lt"/>
          <a:ea typeface="+mn-ea"/>
          <a:cs typeface="+mn-cs"/>
        </a:defRPr>
      </a:lvl2pPr>
      <a:lvl3pPr marL="990600" indent="-276225" algn="l" defTabSz="914400" rtl="0" eaLnBrk="1" latinLnBrk="0" hangingPunct="1">
        <a:lnSpc>
          <a:spcPct val="100000"/>
        </a:lnSpc>
        <a:spcBef>
          <a:spcPts val="600"/>
        </a:spcBef>
        <a:buClr>
          <a:schemeClr val="accent1"/>
        </a:buClr>
        <a:buFont typeface="Arial" panose="020B0604020202020204" pitchFamily="34" charset="0"/>
        <a:buChar char="•"/>
        <a:defRPr sz="1400" kern="1200">
          <a:solidFill>
            <a:schemeClr val="tx1"/>
          </a:solidFill>
          <a:latin typeface="+mn-lt"/>
          <a:ea typeface="+mn-ea"/>
          <a:cs typeface="+mn-cs"/>
        </a:defRPr>
      </a:lvl3pPr>
      <a:lvl4pPr marL="1343025" indent="-266700" algn="l" defTabSz="914400" rtl="0" eaLnBrk="1" latinLnBrk="0" hangingPunct="1">
        <a:lnSpc>
          <a:spcPct val="100000"/>
        </a:lnSpc>
        <a:spcBef>
          <a:spcPts val="600"/>
        </a:spcBef>
        <a:buClr>
          <a:schemeClr val="accent1"/>
        </a:buClr>
        <a:buFont typeface="Arial" panose="020B0604020202020204" pitchFamily="34" charset="0"/>
        <a:buChar char="•"/>
        <a:defRPr sz="1200" kern="1200">
          <a:solidFill>
            <a:schemeClr val="tx1"/>
          </a:solidFill>
          <a:latin typeface="+mn-lt"/>
          <a:ea typeface="+mn-ea"/>
          <a:cs typeface="+mn-cs"/>
        </a:defRPr>
      </a:lvl4pPr>
      <a:lvl5pPr marL="1704975" indent="-266700" algn="l" defTabSz="914400" rtl="0" eaLnBrk="1" latinLnBrk="0" hangingPunct="1">
        <a:lnSpc>
          <a:spcPct val="100000"/>
        </a:lnSpc>
        <a:spcBef>
          <a:spcPts val="600"/>
        </a:spcBef>
        <a:buClr>
          <a:schemeClr val="accent1"/>
        </a:buClr>
        <a:buFont typeface="Arial" panose="020B0604020202020204" pitchFamily="34" charset="0"/>
        <a:buChar char="•"/>
        <a:defRPr sz="1200" kern="1200">
          <a:solidFill>
            <a:schemeClr val="tx1"/>
          </a:solidFill>
          <a:latin typeface="+mn-lt"/>
          <a:ea typeface="+mn-ea"/>
          <a:cs typeface="+mn-cs"/>
        </a:defRPr>
      </a:lvl5pPr>
      <a:lvl6pPr marL="2066925" indent="-276225" algn="l" defTabSz="914400" rtl="0" eaLnBrk="1" latinLnBrk="0" hangingPunct="1">
        <a:lnSpc>
          <a:spcPct val="100000"/>
        </a:lnSpc>
        <a:spcBef>
          <a:spcPts val="600"/>
        </a:spcBef>
        <a:buClr>
          <a:schemeClr val="accent1"/>
        </a:buClr>
        <a:buFont typeface="Arial" panose="020B0604020202020204" pitchFamily="34" charset="0"/>
        <a:buChar char="•"/>
        <a:defRPr sz="1200" kern="1200">
          <a:solidFill>
            <a:schemeClr val="tx1"/>
          </a:solidFill>
          <a:latin typeface="+mn-lt"/>
          <a:ea typeface="+mn-ea"/>
          <a:cs typeface="+mn-cs"/>
        </a:defRPr>
      </a:lvl6pPr>
      <a:lvl7pPr marL="2419350" indent="-266700" algn="l" defTabSz="914400" rtl="0" eaLnBrk="1" latinLnBrk="0" hangingPunct="1">
        <a:lnSpc>
          <a:spcPct val="100000"/>
        </a:lnSpc>
        <a:spcBef>
          <a:spcPts val="600"/>
        </a:spcBef>
        <a:buClr>
          <a:schemeClr val="accent1"/>
        </a:buClr>
        <a:buFont typeface="Arial" panose="020B0604020202020204" pitchFamily="34" charset="0"/>
        <a:buChar char="•"/>
        <a:defRPr sz="1200" kern="1200">
          <a:solidFill>
            <a:schemeClr val="tx1"/>
          </a:solidFill>
          <a:latin typeface="+mn-lt"/>
          <a:ea typeface="+mn-ea"/>
          <a:cs typeface="+mn-cs"/>
        </a:defRPr>
      </a:lvl7pPr>
      <a:lvl8pPr marL="2781300" indent="-266700" algn="l" defTabSz="914400" rtl="0" eaLnBrk="1" latinLnBrk="0" hangingPunct="1">
        <a:lnSpc>
          <a:spcPct val="100000"/>
        </a:lnSpc>
        <a:spcBef>
          <a:spcPts val="600"/>
        </a:spcBef>
        <a:buClr>
          <a:schemeClr val="accent1"/>
        </a:buClr>
        <a:buFont typeface="Arial" panose="020B0604020202020204" pitchFamily="34" charset="0"/>
        <a:buChar char="•"/>
        <a:defRPr sz="1200" kern="1200">
          <a:solidFill>
            <a:schemeClr val="tx1"/>
          </a:solidFill>
          <a:latin typeface="+mn-lt"/>
          <a:ea typeface="+mn-ea"/>
          <a:cs typeface="+mn-cs"/>
        </a:defRPr>
      </a:lvl8pPr>
      <a:lvl9pPr marL="3143250" indent="-276225" algn="l" defTabSz="914400" rtl="0" eaLnBrk="1" latinLnBrk="0" hangingPunct="1">
        <a:lnSpc>
          <a:spcPct val="100000"/>
        </a:lnSpc>
        <a:spcBef>
          <a:spcPts val="600"/>
        </a:spcBef>
        <a:buClr>
          <a:schemeClr val="accent1"/>
        </a:buClr>
        <a:buFont typeface="Arial" panose="020B0604020202020204" pitchFamily="34" charset="0"/>
        <a:buChar char="•"/>
        <a:defRPr sz="12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257" userDrawn="1">
          <p15:clr>
            <a:srgbClr val="F26B43"/>
          </p15:clr>
        </p15:guide>
        <p15:guide id="4" pos="7423" userDrawn="1">
          <p15:clr>
            <a:srgbClr val="F26B43"/>
          </p15:clr>
        </p15:guide>
        <p15:guide id="5" orient="horz" pos="1026" userDrawn="1">
          <p15:clr>
            <a:srgbClr val="F26B43"/>
          </p15:clr>
        </p15:guide>
        <p15:guide id="6" orient="horz" pos="845" userDrawn="1">
          <p15:clr>
            <a:srgbClr val="F26B43"/>
          </p15:clr>
        </p15:guide>
        <p15:guide id="8" orient="horz" pos="3838" userDrawn="1">
          <p15:clr>
            <a:srgbClr val="F26B43"/>
          </p15:clr>
        </p15:guide>
        <p15:guide id="10" orient="horz" pos="210" userDrawn="1">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03F606E-928C-A1F9-8031-179CA03A355F}"/>
              </a:ext>
            </a:extLst>
          </p:cNvPr>
          <p:cNvSpPr>
            <a:spLocks noGrp="1"/>
          </p:cNvSpPr>
          <p:nvPr>
            <p:ph type="title"/>
          </p:nvPr>
        </p:nvSpPr>
        <p:spPr>
          <a:xfrm>
            <a:off x="407988" y="333376"/>
            <a:ext cx="11376026" cy="1010862"/>
          </a:xfrm>
          <a:prstGeom prst="rect">
            <a:avLst/>
          </a:prstGeom>
        </p:spPr>
        <p:txBody>
          <a:bodyPr vert="horz" wrap="square" lIns="0" tIns="0" rIns="0" bIns="0" rtlCol="0" anchor="t" anchorCtr="0">
            <a:noAutofit/>
          </a:bodyPr>
          <a:lstStyle/>
          <a:p>
            <a:r>
              <a:rPr lang="en-US" noProof="0"/>
              <a:t>Click to edit Master title style</a:t>
            </a:r>
            <a:endParaRPr lang="fi-FI" noProof="0"/>
          </a:p>
        </p:txBody>
      </p:sp>
      <p:sp>
        <p:nvSpPr>
          <p:cNvPr id="3" name="Text Placeholder 2">
            <a:extLst>
              <a:ext uri="{FF2B5EF4-FFF2-40B4-BE49-F238E27FC236}">
                <a16:creationId xmlns:a16="http://schemas.microsoft.com/office/drawing/2014/main" id="{0924343F-94E2-0032-C904-C75E566C8FC6}"/>
              </a:ext>
            </a:extLst>
          </p:cNvPr>
          <p:cNvSpPr>
            <a:spLocks noGrp="1"/>
          </p:cNvSpPr>
          <p:nvPr>
            <p:ph type="body" idx="1"/>
          </p:nvPr>
        </p:nvSpPr>
        <p:spPr>
          <a:xfrm>
            <a:off x="407987" y="1628776"/>
            <a:ext cx="11376025" cy="4464050"/>
          </a:xfrm>
          <a:prstGeom prst="rect">
            <a:avLst/>
          </a:prstGeom>
        </p:spPr>
        <p:txBody>
          <a:bodyPr vert="horz" wrap="square" lIns="0" tIns="0" rIns="0" bIns="0" rtlCol="0" anchor="t" anchorCtr="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a:p>
        </p:txBody>
      </p:sp>
      <p:sp>
        <p:nvSpPr>
          <p:cNvPr id="4" name="Date Placeholder 3">
            <a:extLst>
              <a:ext uri="{FF2B5EF4-FFF2-40B4-BE49-F238E27FC236}">
                <a16:creationId xmlns:a16="http://schemas.microsoft.com/office/drawing/2014/main" id="{2ECF1F63-EAB0-D155-D368-DB83454D33CA}"/>
              </a:ext>
            </a:extLst>
          </p:cNvPr>
          <p:cNvSpPr>
            <a:spLocks noGrp="1"/>
          </p:cNvSpPr>
          <p:nvPr>
            <p:ph type="dt" sz="half" idx="2"/>
          </p:nvPr>
        </p:nvSpPr>
        <p:spPr>
          <a:xfrm>
            <a:off x="839416" y="6381328"/>
            <a:ext cx="1224136" cy="143298"/>
          </a:xfrm>
          <a:prstGeom prst="rect">
            <a:avLst/>
          </a:prstGeom>
        </p:spPr>
        <p:txBody>
          <a:bodyPr vert="horz" wrap="square" lIns="0" tIns="0" rIns="0" bIns="0" rtlCol="0" anchor="ctr" anchorCtr="0">
            <a:noAutofit/>
          </a:bodyPr>
          <a:lstStyle>
            <a:lvl1pPr algn="l">
              <a:defRPr sz="900">
                <a:solidFill>
                  <a:schemeClr val="accent1"/>
                </a:solidFill>
              </a:defRPr>
            </a:lvl1pPr>
          </a:lstStyle>
          <a:p>
            <a:fld id="{5C6F4B18-CB97-43DC-B5BF-9C12B500CD96}" type="datetime1">
              <a:rPr lang="fi-FI" noProof="0" smtClean="0"/>
              <a:t>16.8.2024</a:t>
            </a:fld>
            <a:endParaRPr lang="fi-FI" noProof="0"/>
          </a:p>
        </p:txBody>
      </p:sp>
      <p:sp>
        <p:nvSpPr>
          <p:cNvPr id="5" name="Footer Placeholder 4">
            <a:extLst>
              <a:ext uri="{FF2B5EF4-FFF2-40B4-BE49-F238E27FC236}">
                <a16:creationId xmlns:a16="http://schemas.microsoft.com/office/drawing/2014/main" id="{631D72B2-0BA5-C3BE-860A-FF93393EC16E}"/>
              </a:ext>
            </a:extLst>
          </p:cNvPr>
          <p:cNvSpPr>
            <a:spLocks noGrp="1"/>
          </p:cNvSpPr>
          <p:nvPr>
            <p:ph type="ftr" sz="quarter" idx="3"/>
          </p:nvPr>
        </p:nvSpPr>
        <p:spPr>
          <a:xfrm>
            <a:off x="2063552" y="6381328"/>
            <a:ext cx="8928992" cy="143296"/>
          </a:xfrm>
          <a:prstGeom prst="rect">
            <a:avLst/>
          </a:prstGeom>
        </p:spPr>
        <p:txBody>
          <a:bodyPr vert="horz" wrap="square" lIns="0" tIns="0" rIns="0" bIns="0" rtlCol="0" anchor="ctr" anchorCtr="0">
            <a:noAutofit/>
          </a:bodyPr>
          <a:lstStyle>
            <a:lvl1pPr algn="l">
              <a:defRPr sz="900">
                <a:solidFill>
                  <a:schemeClr val="accent1"/>
                </a:solidFill>
              </a:defRPr>
            </a:lvl1pPr>
          </a:lstStyle>
          <a:p>
            <a:r>
              <a:rPr lang="fi-FI" noProof="0"/>
              <a:t>© Rakennusteollisuus RT</a:t>
            </a:r>
          </a:p>
        </p:txBody>
      </p:sp>
      <p:sp>
        <p:nvSpPr>
          <p:cNvPr id="6" name="Slide Number Placeholder 5">
            <a:extLst>
              <a:ext uri="{FF2B5EF4-FFF2-40B4-BE49-F238E27FC236}">
                <a16:creationId xmlns:a16="http://schemas.microsoft.com/office/drawing/2014/main" id="{C5D84F36-1B4E-8A5C-9166-BF2B0030F35F}"/>
              </a:ext>
            </a:extLst>
          </p:cNvPr>
          <p:cNvSpPr>
            <a:spLocks noGrp="1"/>
          </p:cNvSpPr>
          <p:nvPr>
            <p:ph type="sldNum" sz="quarter" idx="4"/>
          </p:nvPr>
        </p:nvSpPr>
        <p:spPr>
          <a:xfrm>
            <a:off x="407988" y="6381328"/>
            <a:ext cx="431428" cy="143298"/>
          </a:xfrm>
          <a:prstGeom prst="rect">
            <a:avLst/>
          </a:prstGeom>
        </p:spPr>
        <p:txBody>
          <a:bodyPr vert="horz" wrap="square" lIns="0" tIns="0" rIns="0" bIns="0" rtlCol="0" anchor="ctr" anchorCtr="0">
            <a:noAutofit/>
          </a:bodyPr>
          <a:lstStyle>
            <a:lvl1pPr algn="l">
              <a:defRPr sz="900">
                <a:solidFill>
                  <a:schemeClr val="accent1"/>
                </a:solidFill>
                <a:latin typeface="+mj-lt"/>
              </a:defRPr>
            </a:lvl1pPr>
          </a:lstStyle>
          <a:p>
            <a:fld id="{DFD61EF7-2460-4EE9-A031-27FEBC4F9A95}" type="slidenum">
              <a:rPr lang="fi-FI" noProof="0" smtClean="0"/>
              <a:pPr/>
              <a:t>‹#›</a:t>
            </a:fld>
            <a:endParaRPr lang="fi-FI" noProof="0"/>
          </a:p>
        </p:txBody>
      </p:sp>
      <p:sp>
        <p:nvSpPr>
          <p:cNvPr id="16" name="Freeform 9">
            <a:extLst>
              <a:ext uri="{FF2B5EF4-FFF2-40B4-BE49-F238E27FC236}">
                <a16:creationId xmlns:a16="http://schemas.microsoft.com/office/drawing/2014/main" id="{45D2EBA9-1BB0-2806-BE95-22E9D2E52F24}"/>
              </a:ext>
            </a:extLst>
          </p:cNvPr>
          <p:cNvSpPr>
            <a:spLocks noChangeAspect="1" noEditPoints="1"/>
          </p:cNvSpPr>
          <p:nvPr userDrawn="1"/>
        </p:nvSpPr>
        <p:spPr bwMode="auto">
          <a:xfrm>
            <a:off x="11503054" y="6308625"/>
            <a:ext cx="280959" cy="216000"/>
          </a:xfrm>
          <a:custGeom>
            <a:avLst/>
            <a:gdLst>
              <a:gd name="T0" fmla="*/ 1052 w 1250"/>
              <a:gd name="T1" fmla="*/ 228 h 961"/>
              <a:gd name="T2" fmla="*/ 822 w 1250"/>
              <a:gd name="T3" fmla="*/ 228 h 961"/>
              <a:gd name="T4" fmla="*/ 0 w 1250"/>
              <a:gd name="T5" fmla="*/ 733 h 961"/>
              <a:gd name="T6" fmla="*/ 0 w 1250"/>
              <a:gd name="T7" fmla="*/ 961 h 961"/>
              <a:gd name="T8" fmla="*/ 753 w 1250"/>
              <a:gd name="T9" fmla="*/ 961 h 961"/>
              <a:gd name="T10" fmla="*/ 11 w 1250"/>
              <a:gd name="T11" fmla="*/ 0 h 961"/>
              <a:gd name="T12" fmla="*/ 359 w 1250"/>
              <a:gd name="T13" fmla="*/ 1 h 961"/>
              <a:gd name="T14" fmla="*/ 427 w 1250"/>
              <a:gd name="T15" fmla="*/ 9 h 961"/>
              <a:gd name="T16" fmla="*/ 477 w 1250"/>
              <a:gd name="T17" fmla="*/ 19 h 961"/>
              <a:gd name="T18" fmla="*/ 522 w 1250"/>
              <a:gd name="T19" fmla="*/ 34 h 961"/>
              <a:gd name="T20" fmla="*/ 569 w 1250"/>
              <a:gd name="T21" fmla="*/ 57 h 961"/>
              <a:gd name="T22" fmla="*/ 609 w 1250"/>
              <a:gd name="T23" fmla="*/ 84 h 961"/>
              <a:gd name="T24" fmla="*/ 642 w 1250"/>
              <a:gd name="T25" fmla="*/ 116 h 961"/>
              <a:gd name="T26" fmla="*/ 667 w 1250"/>
              <a:gd name="T27" fmla="*/ 152 h 961"/>
              <a:gd name="T28" fmla="*/ 686 w 1250"/>
              <a:gd name="T29" fmla="*/ 192 h 961"/>
              <a:gd name="T30" fmla="*/ 698 w 1250"/>
              <a:gd name="T31" fmla="*/ 235 h 961"/>
              <a:gd name="T32" fmla="*/ 703 w 1250"/>
              <a:gd name="T33" fmla="*/ 281 h 961"/>
              <a:gd name="T34" fmla="*/ 702 w 1250"/>
              <a:gd name="T35" fmla="*/ 334 h 961"/>
              <a:gd name="T36" fmla="*/ 696 w 1250"/>
              <a:gd name="T37" fmla="*/ 371 h 961"/>
              <a:gd name="T38" fmla="*/ 686 w 1250"/>
              <a:gd name="T39" fmla="*/ 406 h 961"/>
              <a:gd name="T40" fmla="*/ 673 w 1250"/>
              <a:gd name="T41" fmla="*/ 439 h 961"/>
              <a:gd name="T42" fmla="*/ 656 w 1250"/>
              <a:gd name="T43" fmla="*/ 470 h 961"/>
              <a:gd name="T44" fmla="*/ 635 w 1250"/>
              <a:gd name="T45" fmla="*/ 498 h 961"/>
              <a:gd name="T46" fmla="*/ 609 w 1250"/>
              <a:gd name="T47" fmla="*/ 524 h 961"/>
              <a:gd name="T48" fmla="*/ 581 w 1250"/>
              <a:gd name="T49" fmla="*/ 545 h 961"/>
              <a:gd name="T50" fmla="*/ 549 w 1250"/>
              <a:gd name="T51" fmla="*/ 564 h 961"/>
              <a:gd name="T52" fmla="*/ 514 w 1250"/>
              <a:gd name="T53" fmla="*/ 578 h 961"/>
              <a:gd name="T54" fmla="*/ 239 w 1250"/>
              <a:gd name="T55" fmla="*/ 187 h 961"/>
              <a:gd name="T56" fmla="*/ 347 w 1250"/>
              <a:gd name="T57" fmla="*/ 432 h 961"/>
              <a:gd name="T58" fmla="*/ 377 w 1250"/>
              <a:gd name="T59" fmla="*/ 429 h 961"/>
              <a:gd name="T60" fmla="*/ 401 w 1250"/>
              <a:gd name="T61" fmla="*/ 423 h 961"/>
              <a:gd name="T62" fmla="*/ 420 w 1250"/>
              <a:gd name="T63" fmla="*/ 414 h 961"/>
              <a:gd name="T64" fmla="*/ 436 w 1250"/>
              <a:gd name="T65" fmla="*/ 403 h 961"/>
              <a:gd name="T66" fmla="*/ 449 w 1250"/>
              <a:gd name="T67" fmla="*/ 390 h 961"/>
              <a:gd name="T68" fmla="*/ 458 w 1250"/>
              <a:gd name="T69" fmla="*/ 376 h 961"/>
              <a:gd name="T70" fmla="*/ 468 w 1250"/>
              <a:gd name="T71" fmla="*/ 350 h 961"/>
              <a:gd name="T72" fmla="*/ 473 w 1250"/>
              <a:gd name="T73" fmla="*/ 319 h 961"/>
              <a:gd name="T74" fmla="*/ 471 w 1250"/>
              <a:gd name="T75" fmla="*/ 288 h 961"/>
              <a:gd name="T76" fmla="*/ 463 w 1250"/>
              <a:gd name="T77" fmla="*/ 262 h 961"/>
              <a:gd name="T78" fmla="*/ 455 w 1250"/>
              <a:gd name="T79" fmla="*/ 247 h 961"/>
              <a:gd name="T80" fmla="*/ 440 w 1250"/>
              <a:gd name="T81" fmla="*/ 228 h 961"/>
              <a:gd name="T82" fmla="*/ 421 w 1250"/>
              <a:gd name="T83" fmla="*/ 211 h 961"/>
              <a:gd name="T84" fmla="*/ 403 w 1250"/>
              <a:gd name="T85" fmla="*/ 201 h 961"/>
              <a:gd name="T86" fmla="*/ 383 w 1250"/>
              <a:gd name="T87" fmla="*/ 194 h 961"/>
              <a:gd name="T88" fmla="*/ 359 w 1250"/>
              <a:gd name="T89" fmla="*/ 189 h 961"/>
              <a:gd name="T90" fmla="*/ 239 w 1250"/>
              <a:gd name="T91" fmla="*/ 187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50" h="961">
                <a:moveTo>
                  <a:pt x="1250" y="0"/>
                </a:moveTo>
                <a:lnTo>
                  <a:pt x="1250" y="228"/>
                </a:lnTo>
                <a:lnTo>
                  <a:pt x="1052" y="228"/>
                </a:lnTo>
                <a:lnTo>
                  <a:pt x="1052" y="961"/>
                </a:lnTo>
                <a:lnTo>
                  <a:pt x="822" y="961"/>
                </a:lnTo>
                <a:lnTo>
                  <a:pt x="822" y="228"/>
                </a:lnTo>
                <a:lnTo>
                  <a:pt x="656" y="0"/>
                </a:lnTo>
                <a:lnTo>
                  <a:pt x="1250" y="0"/>
                </a:lnTo>
                <a:close/>
                <a:moveTo>
                  <a:pt x="0" y="733"/>
                </a:moveTo>
                <a:lnTo>
                  <a:pt x="230" y="733"/>
                </a:lnTo>
                <a:lnTo>
                  <a:pt x="230" y="961"/>
                </a:lnTo>
                <a:lnTo>
                  <a:pt x="0" y="961"/>
                </a:lnTo>
                <a:lnTo>
                  <a:pt x="0" y="733"/>
                </a:lnTo>
                <a:close/>
                <a:moveTo>
                  <a:pt x="488" y="585"/>
                </a:moveTo>
                <a:lnTo>
                  <a:pt x="753" y="961"/>
                </a:lnTo>
                <a:lnTo>
                  <a:pt x="496" y="961"/>
                </a:lnTo>
                <a:lnTo>
                  <a:pt x="11" y="271"/>
                </a:lnTo>
                <a:lnTo>
                  <a:pt x="11" y="0"/>
                </a:lnTo>
                <a:lnTo>
                  <a:pt x="309" y="0"/>
                </a:lnTo>
                <a:lnTo>
                  <a:pt x="335" y="0"/>
                </a:lnTo>
                <a:lnTo>
                  <a:pt x="359" y="1"/>
                </a:lnTo>
                <a:lnTo>
                  <a:pt x="383" y="3"/>
                </a:lnTo>
                <a:lnTo>
                  <a:pt x="405" y="5"/>
                </a:lnTo>
                <a:lnTo>
                  <a:pt x="427" y="9"/>
                </a:lnTo>
                <a:lnTo>
                  <a:pt x="448" y="12"/>
                </a:lnTo>
                <a:lnTo>
                  <a:pt x="468" y="17"/>
                </a:lnTo>
                <a:lnTo>
                  <a:pt x="477" y="19"/>
                </a:lnTo>
                <a:lnTo>
                  <a:pt x="487" y="22"/>
                </a:lnTo>
                <a:lnTo>
                  <a:pt x="505" y="28"/>
                </a:lnTo>
                <a:lnTo>
                  <a:pt x="522" y="34"/>
                </a:lnTo>
                <a:lnTo>
                  <a:pt x="539" y="41"/>
                </a:lnTo>
                <a:lnTo>
                  <a:pt x="554" y="49"/>
                </a:lnTo>
                <a:lnTo>
                  <a:pt x="569" y="57"/>
                </a:lnTo>
                <a:lnTo>
                  <a:pt x="583" y="66"/>
                </a:lnTo>
                <a:lnTo>
                  <a:pt x="596" y="75"/>
                </a:lnTo>
                <a:lnTo>
                  <a:pt x="609" y="84"/>
                </a:lnTo>
                <a:lnTo>
                  <a:pt x="620" y="95"/>
                </a:lnTo>
                <a:lnTo>
                  <a:pt x="632" y="105"/>
                </a:lnTo>
                <a:lnTo>
                  <a:pt x="642" y="116"/>
                </a:lnTo>
                <a:lnTo>
                  <a:pt x="651" y="128"/>
                </a:lnTo>
                <a:lnTo>
                  <a:pt x="660" y="140"/>
                </a:lnTo>
                <a:lnTo>
                  <a:pt x="667" y="152"/>
                </a:lnTo>
                <a:lnTo>
                  <a:pt x="674" y="165"/>
                </a:lnTo>
                <a:lnTo>
                  <a:pt x="681" y="179"/>
                </a:lnTo>
                <a:lnTo>
                  <a:pt x="686" y="192"/>
                </a:lnTo>
                <a:lnTo>
                  <a:pt x="691" y="206"/>
                </a:lnTo>
                <a:lnTo>
                  <a:pt x="695" y="220"/>
                </a:lnTo>
                <a:lnTo>
                  <a:pt x="698" y="235"/>
                </a:lnTo>
                <a:lnTo>
                  <a:pt x="700" y="250"/>
                </a:lnTo>
                <a:lnTo>
                  <a:pt x="702" y="265"/>
                </a:lnTo>
                <a:lnTo>
                  <a:pt x="703" y="281"/>
                </a:lnTo>
                <a:lnTo>
                  <a:pt x="704" y="296"/>
                </a:lnTo>
                <a:lnTo>
                  <a:pt x="703" y="322"/>
                </a:lnTo>
                <a:lnTo>
                  <a:pt x="702" y="334"/>
                </a:lnTo>
                <a:lnTo>
                  <a:pt x="700" y="347"/>
                </a:lnTo>
                <a:lnTo>
                  <a:pt x="698" y="359"/>
                </a:lnTo>
                <a:lnTo>
                  <a:pt x="696" y="371"/>
                </a:lnTo>
                <a:lnTo>
                  <a:pt x="693" y="383"/>
                </a:lnTo>
                <a:lnTo>
                  <a:pt x="690" y="395"/>
                </a:lnTo>
                <a:lnTo>
                  <a:pt x="686" y="406"/>
                </a:lnTo>
                <a:lnTo>
                  <a:pt x="682" y="418"/>
                </a:lnTo>
                <a:lnTo>
                  <a:pt x="678" y="429"/>
                </a:lnTo>
                <a:lnTo>
                  <a:pt x="673" y="439"/>
                </a:lnTo>
                <a:lnTo>
                  <a:pt x="667" y="450"/>
                </a:lnTo>
                <a:lnTo>
                  <a:pt x="662" y="460"/>
                </a:lnTo>
                <a:lnTo>
                  <a:pt x="656" y="470"/>
                </a:lnTo>
                <a:lnTo>
                  <a:pt x="649" y="480"/>
                </a:lnTo>
                <a:lnTo>
                  <a:pt x="642" y="489"/>
                </a:lnTo>
                <a:lnTo>
                  <a:pt x="635" y="498"/>
                </a:lnTo>
                <a:lnTo>
                  <a:pt x="627" y="507"/>
                </a:lnTo>
                <a:lnTo>
                  <a:pt x="618" y="516"/>
                </a:lnTo>
                <a:lnTo>
                  <a:pt x="609" y="524"/>
                </a:lnTo>
                <a:lnTo>
                  <a:pt x="600" y="531"/>
                </a:lnTo>
                <a:lnTo>
                  <a:pt x="591" y="539"/>
                </a:lnTo>
                <a:lnTo>
                  <a:pt x="581" y="545"/>
                </a:lnTo>
                <a:lnTo>
                  <a:pt x="571" y="552"/>
                </a:lnTo>
                <a:lnTo>
                  <a:pt x="560" y="558"/>
                </a:lnTo>
                <a:lnTo>
                  <a:pt x="549" y="564"/>
                </a:lnTo>
                <a:lnTo>
                  <a:pt x="538" y="569"/>
                </a:lnTo>
                <a:lnTo>
                  <a:pt x="526" y="574"/>
                </a:lnTo>
                <a:lnTo>
                  <a:pt x="514" y="578"/>
                </a:lnTo>
                <a:lnTo>
                  <a:pt x="501" y="582"/>
                </a:lnTo>
                <a:lnTo>
                  <a:pt x="488" y="585"/>
                </a:lnTo>
                <a:close/>
                <a:moveTo>
                  <a:pt x="239" y="187"/>
                </a:moveTo>
                <a:lnTo>
                  <a:pt x="239" y="432"/>
                </a:lnTo>
                <a:lnTo>
                  <a:pt x="337" y="432"/>
                </a:lnTo>
                <a:lnTo>
                  <a:pt x="347" y="432"/>
                </a:lnTo>
                <a:lnTo>
                  <a:pt x="357" y="431"/>
                </a:lnTo>
                <a:lnTo>
                  <a:pt x="367" y="430"/>
                </a:lnTo>
                <a:lnTo>
                  <a:pt x="377" y="429"/>
                </a:lnTo>
                <a:lnTo>
                  <a:pt x="385" y="427"/>
                </a:lnTo>
                <a:lnTo>
                  <a:pt x="393" y="425"/>
                </a:lnTo>
                <a:lnTo>
                  <a:pt x="401" y="423"/>
                </a:lnTo>
                <a:lnTo>
                  <a:pt x="408" y="420"/>
                </a:lnTo>
                <a:lnTo>
                  <a:pt x="414" y="417"/>
                </a:lnTo>
                <a:lnTo>
                  <a:pt x="420" y="414"/>
                </a:lnTo>
                <a:lnTo>
                  <a:pt x="426" y="411"/>
                </a:lnTo>
                <a:lnTo>
                  <a:pt x="431" y="407"/>
                </a:lnTo>
                <a:lnTo>
                  <a:pt x="436" y="403"/>
                </a:lnTo>
                <a:lnTo>
                  <a:pt x="441" y="399"/>
                </a:lnTo>
                <a:lnTo>
                  <a:pt x="445" y="395"/>
                </a:lnTo>
                <a:lnTo>
                  <a:pt x="449" y="390"/>
                </a:lnTo>
                <a:lnTo>
                  <a:pt x="452" y="386"/>
                </a:lnTo>
                <a:lnTo>
                  <a:pt x="455" y="381"/>
                </a:lnTo>
                <a:lnTo>
                  <a:pt x="458" y="376"/>
                </a:lnTo>
                <a:lnTo>
                  <a:pt x="461" y="371"/>
                </a:lnTo>
                <a:lnTo>
                  <a:pt x="465" y="361"/>
                </a:lnTo>
                <a:lnTo>
                  <a:pt x="468" y="350"/>
                </a:lnTo>
                <a:lnTo>
                  <a:pt x="471" y="340"/>
                </a:lnTo>
                <a:lnTo>
                  <a:pt x="472" y="329"/>
                </a:lnTo>
                <a:lnTo>
                  <a:pt x="473" y="319"/>
                </a:lnTo>
                <a:lnTo>
                  <a:pt x="473" y="308"/>
                </a:lnTo>
                <a:lnTo>
                  <a:pt x="473" y="298"/>
                </a:lnTo>
                <a:lnTo>
                  <a:pt x="471" y="288"/>
                </a:lnTo>
                <a:lnTo>
                  <a:pt x="469" y="278"/>
                </a:lnTo>
                <a:lnTo>
                  <a:pt x="465" y="267"/>
                </a:lnTo>
                <a:lnTo>
                  <a:pt x="463" y="262"/>
                </a:lnTo>
                <a:lnTo>
                  <a:pt x="460" y="257"/>
                </a:lnTo>
                <a:lnTo>
                  <a:pt x="458" y="252"/>
                </a:lnTo>
                <a:lnTo>
                  <a:pt x="455" y="247"/>
                </a:lnTo>
                <a:lnTo>
                  <a:pt x="448" y="237"/>
                </a:lnTo>
                <a:lnTo>
                  <a:pt x="444" y="232"/>
                </a:lnTo>
                <a:lnTo>
                  <a:pt x="440" y="228"/>
                </a:lnTo>
                <a:lnTo>
                  <a:pt x="436" y="223"/>
                </a:lnTo>
                <a:lnTo>
                  <a:pt x="431" y="219"/>
                </a:lnTo>
                <a:lnTo>
                  <a:pt x="421" y="211"/>
                </a:lnTo>
                <a:lnTo>
                  <a:pt x="415" y="208"/>
                </a:lnTo>
                <a:lnTo>
                  <a:pt x="409" y="204"/>
                </a:lnTo>
                <a:lnTo>
                  <a:pt x="403" y="201"/>
                </a:lnTo>
                <a:lnTo>
                  <a:pt x="397" y="199"/>
                </a:lnTo>
                <a:lnTo>
                  <a:pt x="390" y="196"/>
                </a:lnTo>
                <a:lnTo>
                  <a:pt x="383" y="194"/>
                </a:lnTo>
                <a:lnTo>
                  <a:pt x="375" y="192"/>
                </a:lnTo>
                <a:lnTo>
                  <a:pt x="367" y="190"/>
                </a:lnTo>
                <a:lnTo>
                  <a:pt x="359" y="189"/>
                </a:lnTo>
                <a:lnTo>
                  <a:pt x="351" y="188"/>
                </a:lnTo>
                <a:lnTo>
                  <a:pt x="333" y="187"/>
                </a:lnTo>
                <a:lnTo>
                  <a:pt x="239" y="187"/>
                </a:lnTo>
                <a:close/>
              </a:path>
            </a:pathLst>
          </a:custGeom>
          <a:solidFill>
            <a:schemeClr val="accent1"/>
          </a:solidFill>
          <a:ln>
            <a:noFill/>
          </a:ln>
        </p:spPr>
        <p:txBody>
          <a:bodyPr vert="horz" wrap="square" lIns="0" tIns="0" rIns="0" bIns="0" numCol="1" anchor="t" anchorCtr="0" compatLnSpc="1">
            <a:prstTxWarp prst="textNoShape">
              <a:avLst/>
            </a:prstTxWarp>
            <a:noAutofit/>
          </a:bodyPr>
          <a:lstStyle/>
          <a:p>
            <a:endParaRPr lang="fi-FI" noProof="0">
              <a:solidFill>
                <a:schemeClr val="tx1"/>
              </a:solidFill>
            </a:endParaRPr>
          </a:p>
        </p:txBody>
      </p:sp>
      <p:sp>
        <p:nvSpPr>
          <p:cNvPr id="23" name="(c)" hidden="1">
            <a:extLst>
              <a:ext uri="{FF2B5EF4-FFF2-40B4-BE49-F238E27FC236}">
                <a16:creationId xmlns:a16="http://schemas.microsoft.com/office/drawing/2014/main" id="{BE74CF64-92D2-11A4-5F0E-9DB01C5D9C18}"/>
              </a:ext>
            </a:extLst>
          </p:cNvPr>
          <p:cNvSpPr txBox="1">
            <a:spLocks noGrp="1" noRot="1" noMove="1" noResize="1" noEditPoints="1" noAdjustHandles="1" noChangeArrowheads="1" noChangeShapeType="1"/>
          </p:cNvSpPr>
          <p:nvPr userDrawn="1"/>
        </p:nvSpPr>
        <p:spPr>
          <a:xfrm>
            <a:off x="12020180" y="6891795"/>
            <a:ext cx="165110" cy="30778"/>
          </a:xfrm>
          <a:prstGeom prst="rect">
            <a:avLst/>
          </a:prstGeom>
          <a:noFill/>
        </p:spPr>
        <p:txBody>
          <a:bodyPr wrap="none" lIns="0" tIns="0" rIns="0" bIns="0" rtlCol="0">
            <a:spAutoFit/>
          </a:bodyPr>
          <a:lstStyle/>
          <a:p>
            <a:pPr algn="r"/>
            <a:r>
              <a:rPr lang="fi-FI" sz="200">
                <a:solidFill>
                  <a:schemeClr val="bg1"/>
                </a:solidFill>
                <a:latin typeface="+mn-lt"/>
              </a:rPr>
              <a:t>©grow. for</a:t>
            </a:r>
            <a:r>
              <a:rPr lang="fi-FI" sz="200" baseline="0">
                <a:solidFill>
                  <a:schemeClr val="bg1"/>
                </a:solidFill>
                <a:latin typeface="+mn-lt"/>
              </a:rPr>
              <a:t> RT</a:t>
            </a:r>
            <a:endParaRPr lang="en-GB" sz="200" err="1">
              <a:solidFill>
                <a:schemeClr val="bg1"/>
              </a:solidFill>
              <a:latin typeface="+mn-lt"/>
            </a:endParaRPr>
          </a:p>
        </p:txBody>
      </p:sp>
      <p:pic>
        <p:nvPicPr>
          <p:cNvPr id="24" name="(logo)" descr="Z:\GRW (grow)\logot\copyright_grow.png" hidden="1">
            <a:extLst>
              <a:ext uri="{FF2B5EF4-FFF2-40B4-BE49-F238E27FC236}">
                <a16:creationId xmlns:a16="http://schemas.microsoft.com/office/drawing/2014/main" id="{FAEA7254-AEB8-7FA6-6B13-3AB5DF3FA765}"/>
              </a:ext>
            </a:extLst>
          </p:cNvPr>
          <p:cNvPicPr>
            <a:picLocks noGrp="1" noRot="1" noChangeAspect="1" noMove="1" noResize="1" noEditPoints="1" noAdjustHandles="1" noChangeArrowheads="1" noChangeShapeType="1" noCrop="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36000"/>
            <a:ext cx="60261" cy="1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5709924"/>
      </p:ext>
    </p:extLst>
  </p:cSld>
  <p:clrMap bg1="lt1" tx1="dk1" bg2="lt2" tx2="dk2" accent1="accent1" accent2="accent2" accent3="accent3" accent4="accent4" accent5="accent5" accent6="accent6" hlink="hlink" folHlink="folHlink"/>
  <p:sldLayoutIdLst>
    <p:sldLayoutId id="2147483664" r:id="rId1"/>
  </p:sldLayoutIdLst>
  <p:hf hdr="0"/>
  <p:txStyles>
    <p:titleStyle>
      <a:lvl1pPr algn="l" defTabSz="914400" rtl="0" eaLnBrk="1" latinLnBrk="0" hangingPunct="1">
        <a:lnSpc>
          <a:spcPct val="100000"/>
        </a:lnSpc>
        <a:spcBef>
          <a:spcPct val="0"/>
        </a:spcBef>
        <a:buNone/>
        <a:defRPr sz="3000" kern="1200">
          <a:solidFill>
            <a:schemeClr val="accent1"/>
          </a:solidFill>
          <a:latin typeface="+mj-lt"/>
          <a:ea typeface="+mj-ea"/>
          <a:cs typeface="+mj-cs"/>
        </a:defRPr>
      </a:lvl1pPr>
    </p:titleStyle>
    <p:bodyStyle>
      <a:lvl1pPr marL="266700" indent="-266700" algn="l" defTabSz="914400" rtl="0" eaLnBrk="1" latinLnBrk="0" hangingPunct="1">
        <a:lnSpc>
          <a:spcPct val="100000"/>
        </a:lnSpc>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1pPr>
      <a:lvl2pPr marL="628650" indent="-266700" algn="l" defTabSz="914400" rtl="0" eaLnBrk="1" latinLnBrk="0" hangingPunct="1">
        <a:lnSpc>
          <a:spcPct val="100000"/>
        </a:lnSpc>
        <a:spcBef>
          <a:spcPts val="600"/>
        </a:spcBef>
        <a:buClr>
          <a:schemeClr val="accent1"/>
        </a:buClr>
        <a:buFont typeface="Arial" panose="020B0604020202020204" pitchFamily="34" charset="0"/>
        <a:buChar char="•"/>
        <a:defRPr sz="1600" kern="1200">
          <a:solidFill>
            <a:schemeClr val="tx1"/>
          </a:solidFill>
          <a:latin typeface="+mn-lt"/>
          <a:ea typeface="+mn-ea"/>
          <a:cs typeface="+mn-cs"/>
        </a:defRPr>
      </a:lvl2pPr>
      <a:lvl3pPr marL="990600" indent="-276225" algn="l" defTabSz="914400" rtl="0" eaLnBrk="1" latinLnBrk="0" hangingPunct="1">
        <a:lnSpc>
          <a:spcPct val="100000"/>
        </a:lnSpc>
        <a:spcBef>
          <a:spcPts val="600"/>
        </a:spcBef>
        <a:buClr>
          <a:schemeClr val="accent1"/>
        </a:buClr>
        <a:buFont typeface="Arial" panose="020B0604020202020204" pitchFamily="34" charset="0"/>
        <a:buChar char="•"/>
        <a:defRPr sz="1400" kern="1200">
          <a:solidFill>
            <a:schemeClr val="tx1"/>
          </a:solidFill>
          <a:latin typeface="+mn-lt"/>
          <a:ea typeface="+mn-ea"/>
          <a:cs typeface="+mn-cs"/>
        </a:defRPr>
      </a:lvl3pPr>
      <a:lvl4pPr marL="1343025" indent="-266700" algn="l" defTabSz="914400" rtl="0" eaLnBrk="1" latinLnBrk="0" hangingPunct="1">
        <a:lnSpc>
          <a:spcPct val="100000"/>
        </a:lnSpc>
        <a:spcBef>
          <a:spcPts val="600"/>
        </a:spcBef>
        <a:buClr>
          <a:schemeClr val="accent1"/>
        </a:buClr>
        <a:buFont typeface="Arial" panose="020B0604020202020204" pitchFamily="34" charset="0"/>
        <a:buChar char="•"/>
        <a:defRPr sz="1200" kern="1200">
          <a:solidFill>
            <a:schemeClr val="tx1"/>
          </a:solidFill>
          <a:latin typeface="+mn-lt"/>
          <a:ea typeface="+mn-ea"/>
          <a:cs typeface="+mn-cs"/>
        </a:defRPr>
      </a:lvl4pPr>
      <a:lvl5pPr marL="1704975" indent="-266700" algn="l" defTabSz="914400" rtl="0" eaLnBrk="1" latinLnBrk="0" hangingPunct="1">
        <a:lnSpc>
          <a:spcPct val="100000"/>
        </a:lnSpc>
        <a:spcBef>
          <a:spcPts val="600"/>
        </a:spcBef>
        <a:buClr>
          <a:schemeClr val="accent1"/>
        </a:buClr>
        <a:buFont typeface="Arial" panose="020B0604020202020204" pitchFamily="34" charset="0"/>
        <a:buChar char="•"/>
        <a:defRPr sz="1200" kern="1200">
          <a:solidFill>
            <a:schemeClr val="tx1"/>
          </a:solidFill>
          <a:latin typeface="+mn-lt"/>
          <a:ea typeface="+mn-ea"/>
          <a:cs typeface="+mn-cs"/>
        </a:defRPr>
      </a:lvl5pPr>
      <a:lvl6pPr marL="2066925" indent="-276225" algn="l" defTabSz="914400" rtl="0" eaLnBrk="1" latinLnBrk="0" hangingPunct="1">
        <a:lnSpc>
          <a:spcPct val="100000"/>
        </a:lnSpc>
        <a:spcBef>
          <a:spcPts val="600"/>
        </a:spcBef>
        <a:buClr>
          <a:schemeClr val="accent1"/>
        </a:buClr>
        <a:buFont typeface="Arial" panose="020B0604020202020204" pitchFamily="34" charset="0"/>
        <a:buChar char="•"/>
        <a:defRPr sz="1200" kern="1200">
          <a:solidFill>
            <a:schemeClr val="tx1"/>
          </a:solidFill>
          <a:latin typeface="+mn-lt"/>
          <a:ea typeface="+mn-ea"/>
          <a:cs typeface="+mn-cs"/>
        </a:defRPr>
      </a:lvl6pPr>
      <a:lvl7pPr marL="2419350" indent="-266700" algn="l" defTabSz="914400" rtl="0" eaLnBrk="1" latinLnBrk="0" hangingPunct="1">
        <a:lnSpc>
          <a:spcPct val="100000"/>
        </a:lnSpc>
        <a:spcBef>
          <a:spcPts val="600"/>
        </a:spcBef>
        <a:buClr>
          <a:schemeClr val="accent1"/>
        </a:buClr>
        <a:buFont typeface="Arial" panose="020B0604020202020204" pitchFamily="34" charset="0"/>
        <a:buChar char="•"/>
        <a:defRPr sz="1200" kern="1200">
          <a:solidFill>
            <a:schemeClr val="tx1"/>
          </a:solidFill>
          <a:latin typeface="+mn-lt"/>
          <a:ea typeface="+mn-ea"/>
          <a:cs typeface="+mn-cs"/>
        </a:defRPr>
      </a:lvl7pPr>
      <a:lvl8pPr marL="2781300" indent="-266700" algn="l" defTabSz="914400" rtl="0" eaLnBrk="1" latinLnBrk="0" hangingPunct="1">
        <a:lnSpc>
          <a:spcPct val="100000"/>
        </a:lnSpc>
        <a:spcBef>
          <a:spcPts val="600"/>
        </a:spcBef>
        <a:buClr>
          <a:schemeClr val="accent1"/>
        </a:buClr>
        <a:buFont typeface="Arial" panose="020B0604020202020204" pitchFamily="34" charset="0"/>
        <a:buChar char="•"/>
        <a:defRPr sz="1200" kern="1200">
          <a:solidFill>
            <a:schemeClr val="tx1"/>
          </a:solidFill>
          <a:latin typeface="+mn-lt"/>
          <a:ea typeface="+mn-ea"/>
          <a:cs typeface="+mn-cs"/>
        </a:defRPr>
      </a:lvl8pPr>
      <a:lvl9pPr marL="3143250" indent="-276225" algn="l" defTabSz="914400" rtl="0" eaLnBrk="1" latinLnBrk="0" hangingPunct="1">
        <a:lnSpc>
          <a:spcPct val="100000"/>
        </a:lnSpc>
        <a:spcBef>
          <a:spcPts val="600"/>
        </a:spcBef>
        <a:buClr>
          <a:schemeClr val="accent1"/>
        </a:buClr>
        <a:buFont typeface="Arial" panose="020B0604020202020204" pitchFamily="34" charset="0"/>
        <a:buChar char="•"/>
        <a:defRPr sz="12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257">
          <p15:clr>
            <a:srgbClr val="F26B43"/>
          </p15:clr>
        </p15:guide>
        <p15:guide id="4" pos="7423">
          <p15:clr>
            <a:srgbClr val="F26B43"/>
          </p15:clr>
        </p15:guide>
        <p15:guide id="5" orient="horz" pos="1026">
          <p15:clr>
            <a:srgbClr val="F26B43"/>
          </p15:clr>
        </p15:guide>
        <p15:guide id="6" orient="horz" pos="845">
          <p15:clr>
            <a:srgbClr val="F26B43"/>
          </p15:clr>
        </p15:guide>
        <p15:guide id="8" orient="horz" pos="3838">
          <p15:clr>
            <a:srgbClr val="F26B43"/>
          </p15:clr>
        </p15:guide>
        <p15:guide id="10" orient="horz" pos="210">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03F606E-928C-A1F9-8031-179CA03A355F}"/>
              </a:ext>
            </a:extLst>
          </p:cNvPr>
          <p:cNvSpPr>
            <a:spLocks noGrp="1"/>
          </p:cNvSpPr>
          <p:nvPr>
            <p:ph type="title"/>
          </p:nvPr>
        </p:nvSpPr>
        <p:spPr>
          <a:xfrm>
            <a:off x="407989" y="333376"/>
            <a:ext cx="11376027" cy="1010862"/>
          </a:xfrm>
          <a:prstGeom prst="rect">
            <a:avLst/>
          </a:prstGeom>
        </p:spPr>
        <p:txBody>
          <a:bodyPr vert="horz" wrap="square" lIns="0" tIns="0" rIns="0" bIns="0" rtlCol="0" anchor="t" anchorCtr="0">
            <a:noAutofit/>
          </a:bodyPr>
          <a:lstStyle/>
          <a:p>
            <a:r>
              <a:rPr lang="en-US" noProof="0"/>
              <a:t>Muokkaa</a:t>
            </a:r>
            <a:r>
              <a:rPr lang="en-US" noProof="0" dirty="0" err="1"/>
              <a:t>ots</a:t>
            </a:r>
            <a:r>
              <a:rPr lang="en-US" noProof="0" dirty="0"/>
              <a:t>. </a:t>
            </a:r>
            <a:r>
              <a:rPr lang="en-US" noProof="0" dirty="0" err="1"/>
              <a:t>perustyyl</a:t>
            </a:r>
            <a:r>
              <a:rPr lang="en-US" noProof="0" dirty="0"/>
              <a:t>. </a:t>
            </a:r>
            <a:r>
              <a:rPr lang="en-US" noProof="0" dirty="0" err="1"/>
              <a:t>napsautt</a:t>
            </a:r>
            <a:r>
              <a:rPr lang="en-US" noProof="0" dirty="0"/>
              <a:t>.</a:t>
            </a:r>
          </a:p>
        </p:txBody>
      </p:sp>
      <p:sp>
        <p:nvSpPr>
          <p:cNvPr id="3" name="Text Placeholder 2">
            <a:extLst>
              <a:ext uri="{FF2B5EF4-FFF2-40B4-BE49-F238E27FC236}">
                <a16:creationId xmlns:a16="http://schemas.microsoft.com/office/drawing/2014/main" id="{0924343F-94E2-0032-C904-C75E566C8FC6}"/>
              </a:ext>
            </a:extLst>
          </p:cNvPr>
          <p:cNvSpPr>
            <a:spLocks noGrp="1"/>
          </p:cNvSpPr>
          <p:nvPr>
            <p:ph type="body" idx="1"/>
          </p:nvPr>
        </p:nvSpPr>
        <p:spPr>
          <a:xfrm>
            <a:off x="407992" y="1628776"/>
            <a:ext cx="11376025" cy="4464050"/>
          </a:xfrm>
          <a:prstGeom prst="rect">
            <a:avLst/>
          </a:prstGeom>
        </p:spPr>
        <p:txBody>
          <a:bodyPr vert="horz" wrap="square" lIns="0" tIns="0" rIns="0" bIns="0" rtlCol="0" anchor="t" anchorCtr="0">
            <a:noAutofit/>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4" name="Date Placeholder 3">
            <a:extLst>
              <a:ext uri="{FF2B5EF4-FFF2-40B4-BE49-F238E27FC236}">
                <a16:creationId xmlns:a16="http://schemas.microsoft.com/office/drawing/2014/main" id="{2ECF1F63-EAB0-D155-D368-DB83454D33CA}"/>
              </a:ext>
            </a:extLst>
          </p:cNvPr>
          <p:cNvSpPr>
            <a:spLocks noGrp="1"/>
          </p:cNvSpPr>
          <p:nvPr>
            <p:ph type="dt" sz="half" idx="2"/>
          </p:nvPr>
        </p:nvSpPr>
        <p:spPr>
          <a:xfrm>
            <a:off x="839416" y="6381328"/>
            <a:ext cx="1224136" cy="143298"/>
          </a:xfrm>
          <a:prstGeom prst="rect">
            <a:avLst/>
          </a:prstGeom>
        </p:spPr>
        <p:txBody>
          <a:bodyPr vert="horz" wrap="square" lIns="0" tIns="0" rIns="0" bIns="0" rtlCol="0" anchor="ctr" anchorCtr="0">
            <a:noAutofit/>
          </a:bodyPr>
          <a:lstStyle>
            <a:lvl1pPr algn="l">
              <a:defRPr sz="900">
                <a:solidFill>
                  <a:schemeClr val="accent1"/>
                </a:solidFill>
                <a:latin typeface="+mn-lt"/>
              </a:defRPr>
            </a:lvl1pPr>
          </a:lstStyle>
          <a:p>
            <a:fld id="{6A6F851D-122C-4977-943D-05E2905A6CA7}" type="datetime1">
              <a:rPr lang="fi-FI" smtClean="0"/>
              <a:pPr/>
              <a:t>16.8.2024</a:t>
            </a:fld>
            <a:endParaRPr lang="fi-FI" dirty="0"/>
          </a:p>
        </p:txBody>
      </p:sp>
      <p:sp>
        <p:nvSpPr>
          <p:cNvPr id="5" name="Footer Placeholder 4">
            <a:extLst>
              <a:ext uri="{FF2B5EF4-FFF2-40B4-BE49-F238E27FC236}">
                <a16:creationId xmlns:a16="http://schemas.microsoft.com/office/drawing/2014/main" id="{631D72B2-0BA5-C3BE-860A-FF93393EC16E}"/>
              </a:ext>
            </a:extLst>
          </p:cNvPr>
          <p:cNvSpPr>
            <a:spLocks noGrp="1"/>
          </p:cNvSpPr>
          <p:nvPr>
            <p:ph type="ftr" sz="quarter" idx="3"/>
          </p:nvPr>
        </p:nvSpPr>
        <p:spPr>
          <a:xfrm>
            <a:off x="2063552" y="6381328"/>
            <a:ext cx="8928992" cy="143296"/>
          </a:xfrm>
          <a:prstGeom prst="rect">
            <a:avLst/>
          </a:prstGeom>
        </p:spPr>
        <p:txBody>
          <a:bodyPr vert="horz" wrap="square" lIns="0" tIns="0" rIns="0" bIns="0" rtlCol="0" anchor="ctr" anchorCtr="0">
            <a:noAutofit/>
          </a:bodyPr>
          <a:lstStyle>
            <a:lvl1pPr algn="l">
              <a:defRPr sz="900">
                <a:solidFill>
                  <a:schemeClr val="accent1"/>
                </a:solidFill>
                <a:latin typeface="+mn-lt"/>
              </a:defRPr>
            </a:lvl1pPr>
          </a:lstStyle>
          <a:p>
            <a:r>
              <a:rPr lang="en-US"/>
              <a:t>© Confederation of Finnish Construction Industries RT</a:t>
            </a:r>
            <a:endParaRPr lang="fi-FI" dirty="0"/>
          </a:p>
        </p:txBody>
      </p:sp>
      <p:sp>
        <p:nvSpPr>
          <p:cNvPr id="6" name="Slide Number Placeholder 5">
            <a:extLst>
              <a:ext uri="{FF2B5EF4-FFF2-40B4-BE49-F238E27FC236}">
                <a16:creationId xmlns:a16="http://schemas.microsoft.com/office/drawing/2014/main" id="{C5D84F36-1B4E-8A5C-9166-BF2B0030F35F}"/>
              </a:ext>
            </a:extLst>
          </p:cNvPr>
          <p:cNvSpPr>
            <a:spLocks noGrp="1"/>
          </p:cNvSpPr>
          <p:nvPr>
            <p:ph type="sldNum" sz="quarter" idx="4"/>
          </p:nvPr>
        </p:nvSpPr>
        <p:spPr>
          <a:xfrm>
            <a:off x="407991" y="6381328"/>
            <a:ext cx="431428" cy="143298"/>
          </a:xfrm>
          <a:prstGeom prst="rect">
            <a:avLst/>
          </a:prstGeom>
        </p:spPr>
        <p:txBody>
          <a:bodyPr vert="horz" wrap="square" lIns="0" tIns="0" rIns="0" bIns="0" rtlCol="0" anchor="ctr" anchorCtr="0">
            <a:noAutofit/>
          </a:bodyPr>
          <a:lstStyle>
            <a:lvl1pPr algn="l">
              <a:defRPr sz="900">
                <a:solidFill>
                  <a:schemeClr val="accent1"/>
                </a:solidFill>
                <a:latin typeface="+mn-lt"/>
              </a:defRPr>
            </a:lvl1pPr>
          </a:lstStyle>
          <a:p>
            <a:fld id="{DFD61EF7-2460-4EE9-A031-27FEBC4F9A95}" type="slidenum">
              <a:rPr lang="fi-FI" smtClean="0"/>
              <a:pPr/>
              <a:t>‹#›</a:t>
            </a:fld>
            <a:endParaRPr lang="fi-FI" dirty="0"/>
          </a:p>
        </p:txBody>
      </p:sp>
      <p:sp>
        <p:nvSpPr>
          <p:cNvPr id="16" name="Freeform 9">
            <a:extLst>
              <a:ext uri="{FF2B5EF4-FFF2-40B4-BE49-F238E27FC236}">
                <a16:creationId xmlns:a16="http://schemas.microsoft.com/office/drawing/2014/main" id="{45D2EBA9-1BB0-2806-BE95-22E9D2E52F24}"/>
              </a:ext>
            </a:extLst>
          </p:cNvPr>
          <p:cNvSpPr>
            <a:spLocks noChangeAspect="1" noEditPoints="1"/>
          </p:cNvSpPr>
          <p:nvPr userDrawn="1"/>
        </p:nvSpPr>
        <p:spPr bwMode="auto">
          <a:xfrm>
            <a:off x="11503058" y="6308625"/>
            <a:ext cx="280959" cy="216000"/>
          </a:xfrm>
          <a:custGeom>
            <a:avLst/>
            <a:gdLst>
              <a:gd name="T0" fmla="*/ 1052 w 1250"/>
              <a:gd name="T1" fmla="*/ 228 h 961"/>
              <a:gd name="T2" fmla="*/ 822 w 1250"/>
              <a:gd name="T3" fmla="*/ 228 h 961"/>
              <a:gd name="T4" fmla="*/ 0 w 1250"/>
              <a:gd name="T5" fmla="*/ 733 h 961"/>
              <a:gd name="T6" fmla="*/ 0 w 1250"/>
              <a:gd name="T7" fmla="*/ 961 h 961"/>
              <a:gd name="T8" fmla="*/ 753 w 1250"/>
              <a:gd name="T9" fmla="*/ 961 h 961"/>
              <a:gd name="T10" fmla="*/ 11 w 1250"/>
              <a:gd name="T11" fmla="*/ 0 h 961"/>
              <a:gd name="T12" fmla="*/ 359 w 1250"/>
              <a:gd name="T13" fmla="*/ 1 h 961"/>
              <a:gd name="T14" fmla="*/ 427 w 1250"/>
              <a:gd name="T15" fmla="*/ 9 h 961"/>
              <a:gd name="T16" fmla="*/ 477 w 1250"/>
              <a:gd name="T17" fmla="*/ 19 h 961"/>
              <a:gd name="T18" fmla="*/ 522 w 1250"/>
              <a:gd name="T19" fmla="*/ 34 h 961"/>
              <a:gd name="T20" fmla="*/ 569 w 1250"/>
              <a:gd name="T21" fmla="*/ 57 h 961"/>
              <a:gd name="T22" fmla="*/ 609 w 1250"/>
              <a:gd name="T23" fmla="*/ 84 h 961"/>
              <a:gd name="T24" fmla="*/ 642 w 1250"/>
              <a:gd name="T25" fmla="*/ 116 h 961"/>
              <a:gd name="T26" fmla="*/ 667 w 1250"/>
              <a:gd name="T27" fmla="*/ 152 h 961"/>
              <a:gd name="T28" fmla="*/ 686 w 1250"/>
              <a:gd name="T29" fmla="*/ 192 h 961"/>
              <a:gd name="T30" fmla="*/ 698 w 1250"/>
              <a:gd name="T31" fmla="*/ 235 h 961"/>
              <a:gd name="T32" fmla="*/ 703 w 1250"/>
              <a:gd name="T33" fmla="*/ 281 h 961"/>
              <a:gd name="T34" fmla="*/ 702 w 1250"/>
              <a:gd name="T35" fmla="*/ 334 h 961"/>
              <a:gd name="T36" fmla="*/ 696 w 1250"/>
              <a:gd name="T37" fmla="*/ 371 h 961"/>
              <a:gd name="T38" fmla="*/ 686 w 1250"/>
              <a:gd name="T39" fmla="*/ 406 h 961"/>
              <a:gd name="T40" fmla="*/ 673 w 1250"/>
              <a:gd name="T41" fmla="*/ 439 h 961"/>
              <a:gd name="T42" fmla="*/ 656 w 1250"/>
              <a:gd name="T43" fmla="*/ 470 h 961"/>
              <a:gd name="T44" fmla="*/ 635 w 1250"/>
              <a:gd name="T45" fmla="*/ 498 h 961"/>
              <a:gd name="T46" fmla="*/ 609 w 1250"/>
              <a:gd name="T47" fmla="*/ 524 h 961"/>
              <a:gd name="T48" fmla="*/ 581 w 1250"/>
              <a:gd name="T49" fmla="*/ 545 h 961"/>
              <a:gd name="T50" fmla="*/ 549 w 1250"/>
              <a:gd name="T51" fmla="*/ 564 h 961"/>
              <a:gd name="T52" fmla="*/ 514 w 1250"/>
              <a:gd name="T53" fmla="*/ 578 h 961"/>
              <a:gd name="T54" fmla="*/ 239 w 1250"/>
              <a:gd name="T55" fmla="*/ 187 h 961"/>
              <a:gd name="T56" fmla="*/ 347 w 1250"/>
              <a:gd name="T57" fmla="*/ 432 h 961"/>
              <a:gd name="T58" fmla="*/ 377 w 1250"/>
              <a:gd name="T59" fmla="*/ 429 h 961"/>
              <a:gd name="T60" fmla="*/ 401 w 1250"/>
              <a:gd name="T61" fmla="*/ 423 h 961"/>
              <a:gd name="T62" fmla="*/ 420 w 1250"/>
              <a:gd name="T63" fmla="*/ 414 h 961"/>
              <a:gd name="T64" fmla="*/ 436 w 1250"/>
              <a:gd name="T65" fmla="*/ 403 h 961"/>
              <a:gd name="T66" fmla="*/ 449 w 1250"/>
              <a:gd name="T67" fmla="*/ 390 h 961"/>
              <a:gd name="T68" fmla="*/ 458 w 1250"/>
              <a:gd name="T69" fmla="*/ 376 h 961"/>
              <a:gd name="T70" fmla="*/ 468 w 1250"/>
              <a:gd name="T71" fmla="*/ 350 h 961"/>
              <a:gd name="T72" fmla="*/ 473 w 1250"/>
              <a:gd name="T73" fmla="*/ 319 h 961"/>
              <a:gd name="T74" fmla="*/ 471 w 1250"/>
              <a:gd name="T75" fmla="*/ 288 h 961"/>
              <a:gd name="T76" fmla="*/ 463 w 1250"/>
              <a:gd name="T77" fmla="*/ 262 h 961"/>
              <a:gd name="T78" fmla="*/ 455 w 1250"/>
              <a:gd name="T79" fmla="*/ 247 h 961"/>
              <a:gd name="T80" fmla="*/ 440 w 1250"/>
              <a:gd name="T81" fmla="*/ 228 h 961"/>
              <a:gd name="T82" fmla="*/ 421 w 1250"/>
              <a:gd name="T83" fmla="*/ 211 h 961"/>
              <a:gd name="T84" fmla="*/ 403 w 1250"/>
              <a:gd name="T85" fmla="*/ 201 h 961"/>
              <a:gd name="T86" fmla="*/ 383 w 1250"/>
              <a:gd name="T87" fmla="*/ 194 h 961"/>
              <a:gd name="T88" fmla="*/ 359 w 1250"/>
              <a:gd name="T89" fmla="*/ 189 h 961"/>
              <a:gd name="T90" fmla="*/ 239 w 1250"/>
              <a:gd name="T91" fmla="*/ 187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50" h="961">
                <a:moveTo>
                  <a:pt x="1250" y="0"/>
                </a:moveTo>
                <a:lnTo>
                  <a:pt x="1250" y="228"/>
                </a:lnTo>
                <a:lnTo>
                  <a:pt x="1052" y="228"/>
                </a:lnTo>
                <a:lnTo>
                  <a:pt x="1052" y="961"/>
                </a:lnTo>
                <a:lnTo>
                  <a:pt x="822" y="961"/>
                </a:lnTo>
                <a:lnTo>
                  <a:pt x="822" y="228"/>
                </a:lnTo>
                <a:lnTo>
                  <a:pt x="656" y="0"/>
                </a:lnTo>
                <a:lnTo>
                  <a:pt x="1250" y="0"/>
                </a:lnTo>
                <a:close/>
                <a:moveTo>
                  <a:pt x="0" y="733"/>
                </a:moveTo>
                <a:lnTo>
                  <a:pt x="230" y="733"/>
                </a:lnTo>
                <a:lnTo>
                  <a:pt x="230" y="961"/>
                </a:lnTo>
                <a:lnTo>
                  <a:pt x="0" y="961"/>
                </a:lnTo>
                <a:lnTo>
                  <a:pt x="0" y="733"/>
                </a:lnTo>
                <a:close/>
                <a:moveTo>
                  <a:pt x="488" y="585"/>
                </a:moveTo>
                <a:lnTo>
                  <a:pt x="753" y="961"/>
                </a:lnTo>
                <a:lnTo>
                  <a:pt x="496" y="961"/>
                </a:lnTo>
                <a:lnTo>
                  <a:pt x="11" y="271"/>
                </a:lnTo>
                <a:lnTo>
                  <a:pt x="11" y="0"/>
                </a:lnTo>
                <a:lnTo>
                  <a:pt x="309" y="0"/>
                </a:lnTo>
                <a:lnTo>
                  <a:pt x="335" y="0"/>
                </a:lnTo>
                <a:lnTo>
                  <a:pt x="359" y="1"/>
                </a:lnTo>
                <a:lnTo>
                  <a:pt x="383" y="3"/>
                </a:lnTo>
                <a:lnTo>
                  <a:pt x="405" y="5"/>
                </a:lnTo>
                <a:lnTo>
                  <a:pt x="427" y="9"/>
                </a:lnTo>
                <a:lnTo>
                  <a:pt x="448" y="12"/>
                </a:lnTo>
                <a:lnTo>
                  <a:pt x="468" y="17"/>
                </a:lnTo>
                <a:lnTo>
                  <a:pt x="477" y="19"/>
                </a:lnTo>
                <a:lnTo>
                  <a:pt x="487" y="22"/>
                </a:lnTo>
                <a:lnTo>
                  <a:pt x="505" y="28"/>
                </a:lnTo>
                <a:lnTo>
                  <a:pt x="522" y="34"/>
                </a:lnTo>
                <a:lnTo>
                  <a:pt x="539" y="41"/>
                </a:lnTo>
                <a:lnTo>
                  <a:pt x="554" y="49"/>
                </a:lnTo>
                <a:lnTo>
                  <a:pt x="569" y="57"/>
                </a:lnTo>
                <a:lnTo>
                  <a:pt x="583" y="66"/>
                </a:lnTo>
                <a:lnTo>
                  <a:pt x="596" y="75"/>
                </a:lnTo>
                <a:lnTo>
                  <a:pt x="609" y="84"/>
                </a:lnTo>
                <a:lnTo>
                  <a:pt x="620" y="95"/>
                </a:lnTo>
                <a:lnTo>
                  <a:pt x="632" y="105"/>
                </a:lnTo>
                <a:lnTo>
                  <a:pt x="642" y="116"/>
                </a:lnTo>
                <a:lnTo>
                  <a:pt x="651" y="128"/>
                </a:lnTo>
                <a:lnTo>
                  <a:pt x="660" y="140"/>
                </a:lnTo>
                <a:lnTo>
                  <a:pt x="667" y="152"/>
                </a:lnTo>
                <a:lnTo>
                  <a:pt x="674" y="165"/>
                </a:lnTo>
                <a:lnTo>
                  <a:pt x="681" y="179"/>
                </a:lnTo>
                <a:lnTo>
                  <a:pt x="686" y="192"/>
                </a:lnTo>
                <a:lnTo>
                  <a:pt x="691" y="206"/>
                </a:lnTo>
                <a:lnTo>
                  <a:pt x="695" y="220"/>
                </a:lnTo>
                <a:lnTo>
                  <a:pt x="698" y="235"/>
                </a:lnTo>
                <a:lnTo>
                  <a:pt x="700" y="250"/>
                </a:lnTo>
                <a:lnTo>
                  <a:pt x="702" y="265"/>
                </a:lnTo>
                <a:lnTo>
                  <a:pt x="703" y="281"/>
                </a:lnTo>
                <a:lnTo>
                  <a:pt x="704" y="296"/>
                </a:lnTo>
                <a:lnTo>
                  <a:pt x="703" y="322"/>
                </a:lnTo>
                <a:lnTo>
                  <a:pt x="702" y="334"/>
                </a:lnTo>
                <a:lnTo>
                  <a:pt x="700" y="347"/>
                </a:lnTo>
                <a:lnTo>
                  <a:pt x="698" y="359"/>
                </a:lnTo>
                <a:lnTo>
                  <a:pt x="696" y="371"/>
                </a:lnTo>
                <a:lnTo>
                  <a:pt x="693" y="383"/>
                </a:lnTo>
                <a:lnTo>
                  <a:pt x="690" y="395"/>
                </a:lnTo>
                <a:lnTo>
                  <a:pt x="686" y="406"/>
                </a:lnTo>
                <a:lnTo>
                  <a:pt x="682" y="418"/>
                </a:lnTo>
                <a:lnTo>
                  <a:pt x="678" y="429"/>
                </a:lnTo>
                <a:lnTo>
                  <a:pt x="673" y="439"/>
                </a:lnTo>
                <a:lnTo>
                  <a:pt x="667" y="450"/>
                </a:lnTo>
                <a:lnTo>
                  <a:pt x="662" y="460"/>
                </a:lnTo>
                <a:lnTo>
                  <a:pt x="656" y="470"/>
                </a:lnTo>
                <a:lnTo>
                  <a:pt x="649" y="480"/>
                </a:lnTo>
                <a:lnTo>
                  <a:pt x="642" y="489"/>
                </a:lnTo>
                <a:lnTo>
                  <a:pt x="635" y="498"/>
                </a:lnTo>
                <a:lnTo>
                  <a:pt x="627" y="507"/>
                </a:lnTo>
                <a:lnTo>
                  <a:pt x="618" y="516"/>
                </a:lnTo>
                <a:lnTo>
                  <a:pt x="609" y="524"/>
                </a:lnTo>
                <a:lnTo>
                  <a:pt x="600" y="531"/>
                </a:lnTo>
                <a:lnTo>
                  <a:pt x="591" y="539"/>
                </a:lnTo>
                <a:lnTo>
                  <a:pt x="581" y="545"/>
                </a:lnTo>
                <a:lnTo>
                  <a:pt x="571" y="552"/>
                </a:lnTo>
                <a:lnTo>
                  <a:pt x="560" y="558"/>
                </a:lnTo>
                <a:lnTo>
                  <a:pt x="549" y="564"/>
                </a:lnTo>
                <a:lnTo>
                  <a:pt x="538" y="569"/>
                </a:lnTo>
                <a:lnTo>
                  <a:pt x="526" y="574"/>
                </a:lnTo>
                <a:lnTo>
                  <a:pt x="514" y="578"/>
                </a:lnTo>
                <a:lnTo>
                  <a:pt x="501" y="582"/>
                </a:lnTo>
                <a:lnTo>
                  <a:pt x="488" y="585"/>
                </a:lnTo>
                <a:close/>
                <a:moveTo>
                  <a:pt x="239" y="187"/>
                </a:moveTo>
                <a:lnTo>
                  <a:pt x="239" y="432"/>
                </a:lnTo>
                <a:lnTo>
                  <a:pt x="337" y="432"/>
                </a:lnTo>
                <a:lnTo>
                  <a:pt x="347" y="432"/>
                </a:lnTo>
                <a:lnTo>
                  <a:pt x="357" y="431"/>
                </a:lnTo>
                <a:lnTo>
                  <a:pt x="367" y="430"/>
                </a:lnTo>
                <a:lnTo>
                  <a:pt x="377" y="429"/>
                </a:lnTo>
                <a:lnTo>
                  <a:pt x="385" y="427"/>
                </a:lnTo>
                <a:lnTo>
                  <a:pt x="393" y="425"/>
                </a:lnTo>
                <a:lnTo>
                  <a:pt x="401" y="423"/>
                </a:lnTo>
                <a:lnTo>
                  <a:pt x="408" y="420"/>
                </a:lnTo>
                <a:lnTo>
                  <a:pt x="414" y="417"/>
                </a:lnTo>
                <a:lnTo>
                  <a:pt x="420" y="414"/>
                </a:lnTo>
                <a:lnTo>
                  <a:pt x="426" y="411"/>
                </a:lnTo>
                <a:lnTo>
                  <a:pt x="431" y="407"/>
                </a:lnTo>
                <a:lnTo>
                  <a:pt x="436" y="403"/>
                </a:lnTo>
                <a:lnTo>
                  <a:pt x="441" y="399"/>
                </a:lnTo>
                <a:lnTo>
                  <a:pt x="445" y="395"/>
                </a:lnTo>
                <a:lnTo>
                  <a:pt x="449" y="390"/>
                </a:lnTo>
                <a:lnTo>
                  <a:pt x="452" y="386"/>
                </a:lnTo>
                <a:lnTo>
                  <a:pt x="455" y="381"/>
                </a:lnTo>
                <a:lnTo>
                  <a:pt x="458" y="376"/>
                </a:lnTo>
                <a:lnTo>
                  <a:pt x="461" y="371"/>
                </a:lnTo>
                <a:lnTo>
                  <a:pt x="465" y="361"/>
                </a:lnTo>
                <a:lnTo>
                  <a:pt x="468" y="350"/>
                </a:lnTo>
                <a:lnTo>
                  <a:pt x="471" y="340"/>
                </a:lnTo>
                <a:lnTo>
                  <a:pt x="472" y="329"/>
                </a:lnTo>
                <a:lnTo>
                  <a:pt x="473" y="319"/>
                </a:lnTo>
                <a:lnTo>
                  <a:pt x="473" y="308"/>
                </a:lnTo>
                <a:lnTo>
                  <a:pt x="473" y="298"/>
                </a:lnTo>
                <a:lnTo>
                  <a:pt x="471" y="288"/>
                </a:lnTo>
                <a:lnTo>
                  <a:pt x="469" y="278"/>
                </a:lnTo>
                <a:lnTo>
                  <a:pt x="465" y="267"/>
                </a:lnTo>
                <a:lnTo>
                  <a:pt x="463" y="262"/>
                </a:lnTo>
                <a:lnTo>
                  <a:pt x="460" y="257"/>
                </a:lnTo>
                <a:lnTo>
                  <a:pt x="458" y="252"/>
                </a:lnTo>
                <a:lnTo>
                  <a:pt x="455" y="247"/>
                </a:lnTo>
                <a:lnTo>
                  <a:pt x="448" y="237"/>
                </a:lnTo>
                <a:lnTo>
                  <a:pt x="444" y="232"/>
                </a:lnTo>
                <a:lnTo>
                  <a:pt x="440" y="228"/>
                </a:lnTo>
                <a:lnTo>
                  <a:pt x="436" y="223"/>
                </a:lnTo>
                <a:lnTo>
                  <a:pt x="431" y="219"/>
                </a:lnTo>
                <a:lnTo>
                  <a:pt x="421" y="211"/>
                </a:lnTo>
                <a:lnTo>
                  <a:pt x="415" y="208"/>
                </a:lnTo>
                <a:lnTo>
                  <a:pt x="409" y="204"/>
                </a:lnTo>
                <a:lnTo>
                  <a:pt x="403" y="201"/>
                </a:lnTo>
                <a:lnTo>
                  <a:pt x="397" y="199"/>
                </a:lnTo>
                <a:lnTo>
                  <a:pt x="390" y="196"/>
                </a:lnTo>
                <a:lnTo>
                  <a:pt x="383" y="194"/>
                </a:lnTo>
                <a:lnTo>
                  <a:pt x="375" y="192"/>
                </a:lnTo>
                <a:lnTo>
                  <a:pt x="367" y="190"/>
                </a:lnTo>
                <a:lnTo>
                  <a:pt x="359" y="189"/>
                </a:lnTo>
                <a:lnTo>
                  <a:pt x="351" y="188"/>
                </a:lnTo>
                <a:lnTo>
                  <a:pt x="333" y="187"/>
                </a:lnTo>
                <a:lnTo>
                  <a:pt x="239" y="187"/>
                </a:lnTo>
                <a:close/>
              </a:path>
            </a:pathLst>
          </a:custGeom>
          <a:solidFill>
            <a:schemeClr val="accent1"/>
          </a:solidFill>
          <a:ln>
            <a:noFill/>
          </a:ln>
        </p:spPr>
        <p:txBody>
          <a:bodyPr vert="horz" wrap="square" lIns="0" tIns="0" rIns="0" bIns="0" numCol="1" anchor="t" anchorCtr="0" compatLnSpc="1">
            <a:prstTxWarp prst="textNoShape">
              <a:avLst/>
            </a:prstTxWarp>
            <a:noAutofit/>
          </a:bodyPr>
          <a:lstStyle/>
          <a:p>
            <a:endParaRPr lang="fi-FI" sz="1351" noProof="0" dirty="0">
              <a:solidFill>
                <a:schemeClr val="tx1"/>
              </a:solidFill>
            </a:endParaRPr>
          </a:p>
        </p:txBody>
      </p:sp>
      <p:sp>
        <p:nvSpPr>
          <p:cNvPr id="23" name="(c)" hidden="1">
            <a:extLst>
              <a:ext uri="{FF2B5EF4-FFF2-40B4-BE49-F238E27FC236}">
                <a16:creationId xmlns:a16="http://schemas.microsoft.com/office/drawing/2014/main" id="{BE74CF64-92D2-11A4-5F0E-9DB01C5D9C18}"/>
              </a:ext>
            </a:extLst>
          </p:cNvPr>
          <p:cNvSpPr txBox="1">
            <a:spLocks noGrp="1" noRot="1" noMove="1" noResize="1" noEditPoints="1" noAdjustHandles="1" noChangeArrowheads="1" noChangeShapeType="1"/>
          </p:cNvSpPr>
          <p:nvPr userDrawn="1"/>
        </p:nvSpPr>
        <p:spPr>
          <a:xfrm>
            <a:off x="12063466" y="6891800"/>
            <a:ext cx="121828" cy="23211"/>
          </a:xfrm>
          <a:prstGeom prst="rect">
            <a:avLst/>
          </a:prstGeom>
          <a:noFill/>
        </p:spPr>
        <p:txBody>
          <a:bodyPr wrap="none" lIns="0" tIns="0" rIns="0" bIns="0" rtlCol="0">
            <a:spAutoFit/>
          </a:bodyPr>
          <a:lstStyle/>
          <a:p>
            <a:pPr algn="r"/>
            <a:r>
              <a:rPr lang="fi-FI" sz="151" dirty="0">
                <a:solidFill>
                  <a:schemeClr val="bg1"/>
                </a:solidFill>
                <a:latin typeface="+mn-lt"/>
              </a:rPr>
              <a:t>©</a:t>
            </a:r>
            <a:r>
              <a:rPr lang="fi-FI" sz="151" dirty="0" err="1">
                <a:solidFill>
                  <a:schemeClr val="bg1"/>
                </a:solidFill>
                <a:latin typeface="+mn-lt"/>
              </a:rPr>
              <a:t>grow</a:t>
            </a:r>
            <a:r>
              <a:rPr lang="fi-FI" sz="151" dirty="0">
                <a:solidFill>
                  <a:schemeClr val="bg1"/>
                </a:solidFill>
                <a:latin typeface="+mn-lt"/>
              </a:rPr>
              <a:t>. for</a:t>
            </a:r>
            <a:r>
              <a:rPr lang="fi-FI" sz="151" baseline="0" dirty="0">
                <a:solidFill>
                  <a:schemeClr val="bg1"/>
                </a:solidFill>
                <a:latin typeface="+mn-lt"/>
              </a:rPr>
              <a:t> RT</a:t>
            </a:r>
            <a:endParaRPr lang="en-GB" sz="151" dirty="0">
              <a:solidFill>
                <a:schemeClr val="bg1"/>
              </a:solidFill>
              <a:latin typeface="+mn-lt"/>
            </a:endParaRPr>
          </a:p>
        </p:txBody>
      </p:sp>
      <p:pic>
        <p:nvPicPr>
          <p:cNvPr id="24" name="(logo)" descr="Z:\GRW (grow)\logot\copyright_grow.png" hidden="1">
            <a:extLst>
              <a:ext uri="{FF2B5EF4-FFF2-40B4-BE49-F238E27FC236}">
                <a16:creationId xmlns:a16="http://schemas.microsoft.com/office/drawing/2014/main" id="{FAEA7254-AEB8-7FA6-6B13-3AB5DF3FA765}"/>
              </a:ext>
            </a:extLst>
          </p:cNvPr>
          <p:cNvPicPr>
            <a:picLocks noGrp="1" noRot="1" noChangeAspect="1" noMove="1" noResize="1" noEditPoints="1" noAdjustHandles="1" noChangeArrowheads="1" noChangeShapeType="1" noCrop="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36000"/>
            <a:ext cx="60261" cy="1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701307"/>
      </p:ext>
    </p:extLst>
  </p:cSld>
  <p:clrMap bg1="lt1" tx1="dk1" bg2="lt2" tx2="dk2" accent1="accent1" accent2="accent2" accent3="accent3" accent4="accent4" accent5="accent5" accent6="accent6" hlink="hlink" folHlink="folHlink"/>
  <p:sldLayoutIdLst>
    <p:sldLayoutId id="2147483705" r:id="rId1"/>
  </p:sldLayoutIdLst>
  <p:hf hdr="0"/>
  <p:txStyles>
    <p:titleStyle>
      <a:lvl1pPr algn="l" defTabSz="685783" rtl="0" eaLnBrk="1" latinLnBrk="0" hangingPunct="1">
        <a:lnSpc>
          <a:spcPct val="100000"/>
        </a:lnSpc>
        <a:spcBef>
          <a:spcPct val="0"/>
        </a:spcBef>
        <a:buNone/>
        <a:defRPr sz="3000" kern="1200">
          <a:solidFill>
            <a:schemeClr val="accent1"/>
          </a:solidFill>
          <a:latin typeface="+mj-lt"/>
          <a:ea typeface="+mj-ea"/>
          <a:cs typeface="+mj-cs"/>
        </a:defRPr>
      </a:lvl1pPr>
    </p:titleStyle>
    <p:bodyStyle>
      <a:lvl1pPr marL="200020" indent="-200020" algn="l" defTabSz="685783" rtl="0" eaLnBrk="1" latinLnBrk="0" hangingPunct="1">
        <a:lnSpc>
          <a:spcPct val="100000"/>
        </a:lnSpc>
        <a:spcBef>
          <a:spcPts val="451"/>
        </a:spcBef>
        <a:buClr>
          <a:schemeClr val="accent1"/>
        </a:buClr>
        <a:buFont typeface="Arial" panose="020B0604020202020204" pitchFamily="34" charset="0"/>
        <a:buChar char="•"/>
        <a:defRPr sz="1351" kern="1200">
          <a:solidFill>
            <a:schemeClr val="tx1"/>
          </a:solidFill>
          <a:latin typeface="+mn-lt"/>
          <a:ea typeface="+mn-ea"/>
          <a:cs typeface="+mn-cs"/>
        </a:defRPr>
      </a:lvl1pPr>
      <a:lvl2pPr marL="471476" indent="-200020" algn="l" defTabSz="685783" rtl="0" eaLnBrk="1" latinLnBrk="0" hangingPunct="1">
        <a:lnSpc>
          <a:spcPct val="100000"/>
        </a:lnSpc>
        <a:spcBef>
          <a:spcPts val="451"/>
        </a:spcBef>
        <a:buClr>
          <a:schemeClr val="accent1"/>
        </a:buClr>
        <a:buFont typeface="Arial" panose="020B0604020202020204" pitchFamily="34" charset="0"/>
        <a:buChar char="•"/>
        <a:defRPr sz="1200" kern="1200">
          <a:solidFill>
            <a:schemeClr val="tx1"/>
          </a:solidFill>
          <a:latin typeface="+mn-lt"/>
          <a:ea typeface="+mn-ea"/>
          <a:cs typeface="+mn-cs"/>
        </a:defRPr>
      </a:lvl2pPr>
      <a:lvl3pPr marL="742932" indent="-207164" algn="l" defTabSz="685783" rtl="0" eaLnBrk="1" latinLnBrk="0" hangingPunct="1">
        <a:lnSpc>
          <a:spcPct val="100000"/>
        </a:lnSpc>
        <a:spcBef>
          <a:spcPts val="451"/>
        </a:spcBef>
        <a:buClr>
          <a:schemeClr val="accent1"/>
        </a:buClr>
        <a:buFont typeface="Arial" panose="020B0604020202020204" pitchFamily="34" charset="0"/>
        <a:buChar char="•"/>
        <a:defRPr sz="1051" kern="1200">
          <a:solidFill>
            <a:schemeClr val="tx1"/>
          </a:solidFill>
          <a:latin typeface="+mn-lt"/>
          <a:ea typeface="+mn-ea"/>
          <a:cs typeface="+mn-cs"/>
        </a:defRPr>
      </a:lvl3pPr>
      <a:lvl4pPr marL="1007244" indent="-200020" algn="l" defTabSz="685783" rtl="0" eaLnBrk="1" latinLnBrk="0" hangingPunct="1">
        <a:lnSpc>
          <a:spcPct val="100000"/>
        </a:lnSpc>
        <a:spcBef>
          <a:spcPts val="451"/>
        </a:spcBef>
        <a:buClr>
          <a:schemeClr val="accent1"/>
        </a:buClr>
        <a:buFont typeface="Arial" panose="020B0604020202020204" pitchFamily="34" charset="0"/>
        <a:buChar char="•"/>
        <a:defRPr sz="900" kern="1200">
          <a:solidFill>
            <a:schemeClr val="tx1"/>
          </a:solidFill>
          <a:latin typeface="+mn-lt"/>
          <a:ea typeface="+mn-ea"/>
          <a:cs typeface="+mn-cs"/>
        </a:defRPr>
      </a:lvl4pPr>
      <a:lvl5pPr marL="1278699" indent="-200020" algn="l" defTabSz="685783" rtl="0" eaLnBrk="1" latinLnBrk="0" hangingPunct="1">
        <a:lnSpc>
          <a:spcPct val="100000"/>
        </a:lnSpc>
        <a:spcBef>
          <a:spcPts val="451"/>
        </a:spcBef>
        <a:buClr>
          <a:schemeClr val="accent1"/>
        </a:buClr>
        <a:buFont typeface="Arial" panose="020B0604020202020204" pitchFamily="34" charset="0"/>
        <a:buChar char="•"/>
        <a:defRPr sz="900" kern="1200">
          <a:solidFill>
            <a:schemeClr val="tx1"/>
          </a:solidFill>
          <a:latin typeface="+mn-lt"/>
          <a:ea typeface="+mn-ea"/>
          <a:cs typeface="+mn-cs"/>
        </a:defRPr>
      </a:lvl5pPr>
      <a:lvl6pPr marL="1550156" indent="-207164" algn="l" defTabSz="685783" rtl="0" eaLnBrk="1" latinLnBrk="0" hangingPunct="1">
        <a:lnSpc>
          <a:spcPct val="100000"/>
        </a:lnSpc>
        <a:spcBef>
          <a:spcPts val="451"/>
        </a:spcBef>
        <a:buClr>
          <a:schemeClr val="accent1"/>
        </a:buClr>
        <a:buFont typeface="Arial" panose="020B0604020202020204" pitchFamily="34" charset="0"/>
        <a:buChar char="•"/>
        <a:defRPr sz="900" kern="1200">
          <a:solidFill>
            <a:schemeClr val="tx1"/>
          </a:solidFill>
          <a:latin typeface="+mn-lt"/>
          <a:ea typeface="+mn-ea"/>
          <a:cs typeface="+mn-cs"/>
        </a:defRPr>
      </a:lvl6pPr>
      <a:lvl7pPr marL="1814468" indent="-200020" algn="l" defTabSz="685783" rtl="0" eaLnBrk="1" latinLnBrk="0" hangingPunct="1">
        <a:lnSpc>
          <a:spcPct val="100000"/>
        </a:lnSpc>
        <a:spcBef>
          <a:spcPts val="451"/>
        </a:spcBef>
        <a:buClr>
          <a:schemeClr val="accent1"/>
        </a:buClr>
        <a:buFont typeface="Arial" panose="020B0604020202020204" pitchFamily="34" charset="0"/>
        <a:buChar char="•"/>
        <a:defRPr sz="900" kern="1200">
          <a:solidFill>
            <a:schemeClr val="tx1"/>
          </a:solidFill>
          <a:latin typeface="+mn-lt"/>
          <a:ea typeface="+mn-ea"/>
          <a:cs typeface="+mn-cs"/>
        </a:defRPr>
      </a:lvl7pPr>
      <a:lvl8pPr marL="2085923" indent="-200020" algn="l" defTabSz="685783" rtl="0" eaLnBrk="1" latinLnBrk="0" hangingPunct="1">
        <a:lnSpc>
          <a:spcPct val="100000"/>
        </a:lnSpc>
        <a:spcBef>
          <a:spcPts val="451"/>
        </a:spcBef>
        <a:buClr>
          <a:schemeClr val="accent1"/>
        </a:buClr>
        <a:buFont typeface="Arial" panose="020B0604020202020204" pitchFamily="34" charset="0"/>
        <a:buChar char="•"/>
        <a:defRPr sz="900" kern="1200">
          <a:solidFill>
            <a:schemeClr val="tx1"/>
          </a:solidFill>
          <a:latin typeface="+mn-lt"/>
          <a:ea typeface="+mn-ea"/>
          <a:cs typeface="+mn-cs"/>
        </a:defRPr>
      </a:lvl8pPr>
      <a:lvl9pPr marL="2357380" indent="-207164" algn="l" defTabSz="685783" rtl="0" eaLnBrk="1" latinLnBrk="0" hangingPunct="1">
        <a:lnSpc>
          <a:spcPct val="100000"/>
        </a:lnSpc>
        <a:spcBef>
          <a:spcPts val="451"/>
        </a:spcBef>
        <a:buClr>
          <a:schemeClr val="accent1"/>
        </a:buClr>
        <a:buFont typeface="Arial" panose="020B0604020202020204" pitchFamily="34" charset="0"/>
        <a:buChar char="•"/>
        <a:defRPr sz="900" kern="1200">
          <a:solidFill>
            <a:schemeClr val="tx1"/>
          </a:solidFill>
          <a:latin typeface="+mn-lt"/>
          <a:ea typeface="+mn-ea"/>
          <a:cs typeface="+mn-cs"/>
        </a:defRPr>
      </a:lvl9pPr>
    </p:bodyStyle>
    <p:otherStyle>
      <a:defPPr>
        <a:defRPr lang="fi-FI"/>
      </a:defPPr>
      <a:lvl1pPr marL="0" algn="l" defTabSz="685783" rtl="0" eaLnBrk="1" latinLnBrk="0" hangingPunct="1">
        <a:defRPr sz="1351" kern="1200">
          <a:solidFill>
            <a:schemeClr val="tx1"/>
          </a:solidFill>
          <a:latin typeface="+mn-lt"/>
          <a:ea typeface="+mn-ea"/>
          <a:cs typeface="+mn-cs"/>
        </a:defRPr>
      </a:lvl1pPr>
      <a:lvl2pPr marL="342891" algn="l" defTabSz="685783" rtl="0" eaLnBrk="1" latinLnBrk="0" hangingPunct="1">
        <a:defRPr sz="1351" kern="1200">
          <a:solidFill>
            <a:schemeClr val="tx1"/>
          </a:solidFill>
          <a:latin typeface="+mn-lt"/>
          <a:ea typeface="+mn-ea"/>
          <a:cs typeface="+mn-cs"/>
        </a:defRPr>
      </a:lvl2pPr>
      <a:lvl3pPr marL="685783" algn="l" defTabSz="685783" rtl="0" eaLnBrk="1" latinLnBrk="0" hangingPunct="1">
        <a:defRPr sz="1351" kern="1200">
          <a:solidFill>
            <a:schemeClr val="tx1"/>
          </a:solidFill>
          <a:latin typeface="+mn-lt"/>
          <a:ea typeface="+mn-ea"/>
          <a:cs typeface="+mn-cs"/>
        </a:defRPr>
      </a:lvl3pPr>
      <a:lvl4pPr marL="1028674" algn="l" defTabSz="685783" rtl="0" eaLnBrk="1" latinLnBrk="0" hangingPunct="1">
        <a:defRPr sz="1351" kern="1200">
          <a:solidFill>
            <a:schemeClr val="tx1"/>
          </a:solidFill>
          <a:latin typeface="+mn-lt"/>
          <a:ea typeface="+mn-ea"/>
          <a:cs typeface="+mn-cs"/>
        </a:defRPr>
      </a:lvl4pPr>
      <a:lvl5pPr marL="1371566" algn="l" defTabSz="685783" rtl="0" eaLnBrk="1" latinLnBrk="0" hangingPunct="1">
        <a:defRPr sz="1351" kern="1200">
          <a:solidFill>
            <a:schemeClr val="tx1"/>
          </a:solidFill>
          <a:latin typeface="+mn-lt"/>
          <a:ea typeface="+mn-ea"/>
          <a:cs typeface="+mn-cs"/>
        </a:defRPr>
      </a:lvl5pPr>
      <a:lvl6pPr marL="1714457" algn="l" defTabSz="685783" rtl="0" eaLnBrk="1" latinLnBrk="0" hangingPunct="1">
        <a:defRPr sz="1351" kern="1200">
          <a:solidFill>
            <a:schemeClr val="tx1"/>
          </a:solidFill>
          <a:latin typeface="+mn-lt"/>
          <a:ea typeface="+mn-ea"/>
          <a:cs typeface="+mn-cs"/>
        </a:defRPr>
      </a:lvl6pPr>
      <a:lvl7pPr marL="2057349" algn="l" defTabSz="685783" rtl="0" eaLnBrk="1" latinLnBrk="0" hangingPunct="1">
        <a:defRPr sz="1351" kern="1200">
          <a:solidFill>
            <a:schemeClr val="tx1"/>
          </a:solidFill>
          <a:latin typeface="+mn-lt"/>
          <a:ea typeface="+mn-ea"/>
          <a:cs typeface="+mn-cs"/>
        </a:defRPr>
      </a:lvl7pPr>
      <a:lvl8pPr marL="2400240" algn="l" defTabSz="685783" rtl="0" eaLnBrk="1" latinLnBrk="0" hangingPunct="1">
        <a:defRPr sz="1351" kern="1200">
          <a:solidFill>
            <a:schemeClr val="tx1"/>
          </a:solidFill>
          <a:latin typeface="+mn-lt"/>
          <a:ea typeface="+mn-ea"/>
          <a:cs typeface="+mn-cs"/>
        </a:defRPr>
      </a:lvl8pPr>
      <a:lvl9pPr marL="2743131" algn="l" defTabSz="685783" rtl="0" eaLnBrk="1" latinLnBrk="0" hangingPunct="1">
        <a:defRPr sz="1351"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257">
          <p15:clr>
            <a:srgbClr val="F26B43"/>
          </p15:clr>
        </p15:guide>
        <p15:guide id="4" pos="7423">
          <p15:clr>
            <a:srgbClr val="F26B43"/>
          </p15:clr>
        </p15:guide>
        <p15:guide id="5" orient="horz" pos="1026">
          <p15:clr>
            <a:srgbClr val="F26B43"/>
          </p15:clr>
        </p15:guide>
        <p15:guide id="6" orient="horz" pos="845">
          <p15:clr>
            <a:srgbClr val="F26B43"/>
          </p15:clr>
        </p15:guide>
        <p15:guide id="8" orient="horz" pos="3838">
          <p15:clr>
            <a:srgbClr val="F26B43"/>
          </p15:clr>
        </p15:guide>
        <p15:guide id="10" orient="horz" pos="21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1.png"/><Relationship Id="rId1" Type="http://schemas.openxmlformats.org/officeDocument/2006/relationships/slideLayout" Target="../slideLayouts/slideLayout6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6.xml"/></Relationships>
</file>

<file path=ppt/slides/_rels/slide15.xml.rels><?xml version="1.0" encoding="UTF-8" standalone="yes"?>
<Relationships xmlns="http://schemas.openxmlformats.org/package/2006/relationships"><Relationship Id="rId3" Type="http://schemas.openxmlformats.org/officeDocument/2006/relationships/image" Target="../media/image37.svg"/><Relationship Id="rId2" Type="http://schemas.openxmlformats.org/officeDocument/2006/relationships/image" Target="../media/image36.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3.xml"/><Relationship Id="rId1" Type="http://schemas.openxmlformats.org/officeDocument/2006/relationships/slideLayout" Target="../slideLayouts/slideLayout60.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7.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57.xml"/></Relationships>
</file>

<file path=ppt/slides/_rels/slide7.xml.rels><?xml version="1.0" encoding="UTF-8" standalone="yes"?>
<Relationships xmlns="http://schemas.openxmlformats.org/package/2006/relationships"><Relationship Id="rId3" Type="http://schemas.openxmlformats.org/officeDocument/2006/relationships/image" Target="../media/image37.svg"/><Relationship Id="rId2" Type="http://schemas.openxmlformats.org/officeDocument/2006/relationships/image" Target="../media/image36.png"/><Relationship Id="rId1" Type="http://schemas.openxmlformats.org/officeDocument/2006/relationships/slideLayout" Target="../slideLayouts/slideLayout5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59.xml"/><Relationship Id="rId4" Type="http://schemas.openxmlformats.org/officeDocument/2006/relationships/image" Target="../media/image40.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078F28-51CE-41F3-0D8C-9A50BC55B070}"/>
              </a:ext>
            </a:extLst>
          </p:cNvPr>
          <p:cNvSpPr>
            <a:spLocks noGrp="1"/>
          </p:cNvSpPr>
          <p:nvPr>
            <p:ph type="ctrTitle"/>
          </p:nvPr>
        </p:nvSpPr>
        <p:spPr/>
        <p:txBody>
          <a:bodyPr/>
          <a:lstStyle/>
          <a:p>
            <a:r>
              <a:rPr lang="en-US"/>
              <a:t>Confederation of Finnish Construction Industries RT (CFCI) </a:t>
            </a:r>
          </a:p>
        </p:txBody>
      </p:sp>
      <p:sp>
        <p:nvSpPr>
          <p:cNvPr id="3" name="Subtitle 2">
            <a:extLst>
              <a:ext uri="{FF2B5EF4-FFF2-40B4-BE49-F238E27FC236}">
                <a16:creationId xmlns:a16="http://schemas.microsoft.com/office/drawing/2014/main" id="{A1EC4903-01D9-B843-BA93-8859671304AB}"/>
              </a:ext>
            </a:extLst>
          </p:cNvPr>
          <p:cNvSpPr>
            <a:spLocks noGrp="1"/>
          </p:cNvSpPr>
          <p:nvPr>
            <p:ph type="subTitle" idx="1"/>
          </p:nvPr>
        </p:nvSpPr>
        <p:spPr/>
        <p:txBody>
          <a:bodyPr/>
          <a:lstStyle/>
          <a:p>
            <a:endParaRPr lang="en-US"/>
          </a:p>
        </p:txBody>
      </p:sp>
      <p:sp>
        <p:nvSpPr>
          <p:cNvPr id="4" name="Date Placeholder 3">
            <a:extLst>
              <a:ext uri="{FF2B5EF4-FFF2-40B4-BE49-F238E27FC236}">
                <a16:creationId xmlns:a16="http://schemas.microsoft.com/office/drawing/2014/main" id="{BCC1C69E-F95C-64A5-72FE-4338A1057FF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0566A4-EAD3-4EC6-9545-657FEA62384F}" type="datetime1">
              <a:rPr kumimoji="0" lang="fi-FI" sz="900" b="0" i="0" u="none" strike="noStrike" kern="1200" cap="none" spc="0" normalizeH="0" baseline="0" noProof="0" smtClean="0">
                <a:ln>
                  <a:noFill/>
                </a:ln>
                <a:noFill/>
                <a:effectLst/>
                <a:uLnTx/>
                <a:uFillTx/>
                <a:latin typeface="Avenir Next LT Pro"/>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16.8.2024</a:t>
            </a:fld>
            <a:endParaRPr kumimoji="0" lang="fi-FI" sz="900" b="0" i="0" u="none" strike="noStrike" kern="1200" cap="none" spc="0" normalizeH="0" baseline="0" noProof="0">
              <a:ln>
                <a:noFill/>
              </a:ln>
              <a:noFill/>
              <a:effectLst/>
              <a:uLnTx/>
              <a:uFillTx/>
              <a:latin typeface="Avenir Next LT Pro"/>
              <a:ea typeface="+mn-ea"/>
              <a:cs typeface="+mn-cs"/>
            </a:endParaRPr>
          </a:p>
        </p:txBody>
      </p:sp>
      <p:sp>
        <p:nvSpPr>
          <p:cNvPr id="5" name="Footer Placeholder 4">
            <a:extLst>
              <a:ext uri="{FF2B5EF4-FFF2-40B4-BE49-F238E27FC236}">
                <a16:creationId xmlns:a16="http://schemas.microsoft.com/office/drawing/2014/main" id="{B59AC56B-E700-0318-F9D7-8109FE24E14B}"/>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900" b="0" i="0" u="none" strike="noStrike" kern="1200" cap="none" spc="0" normalizeH="0" baseline="0" noProof="0">
                <a:ln>
                  <a:noFill/>
                </a:ln>
                <a:noFill/>
                <a:effectLst/>
                <a:uLnTx/>
                <a:uFillTx/>
                <a:latin typeface="Avenir Next LT Pro"/>
                <a:ea typeface="+mn-ea"/>
                <a:cs typeface="+mn-cs"/>
              </a:rPr>
              <a:t>© Rakennusteollisuus RT</a:t>
            </a:r>
          </a:p>
        </p:txBody>
      </p:sp>
      <p:sp>
        <p:nvSpPr>
          <p:cNvPr id="6" name="Slide Number Placeholder 5">
            <a:extLst>
              <a:ext uri="{FF2B5EF4-FFF2-40B4-BE49-F238E27FC236}">
                <a16:creationId xmlns:a16="http://schemas.microsoft.com/office/drawing/2014/main" id="{BEAF89F4-237C-DE83-372B-0155E6377D09}"/>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FD61EF7-2460-4EE9-A031-27FEBC4F9A95}" type="slidenum">
              <a:rPr kumimoji="0" lang="fi-FI" sz="900" b="0" i="0" u="none" strike="noStrike" kern="1200" cap="none" spc="0" normalizeH="0" baseline="0" noProof="0" smtClean="0">
                <a:ln>
                  <a:noFill/>
                </a:ln>
                <a:noFill/>
                <a:effectLst/>
                <a:uLnTx/>
                <a:uFillTx/>
                <a:latin typeface="Avenir Next LT Pro Dem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a:t>
            </a:fld>
            <a:endParaRPr kumimoji="0" lang="fi-FI" sz="900" b="0" i="0" u="none" strike="noStrike" kern="1200" cap="none" spc="0" normalizeH="0" baseline="0" noProof="0">
              <a:ln>
                <a:noFill/>
              </a:ln>
              <a:noFill/>
              <a:effectLst/>
              <a:uLnTx/>
              <a:uFillTx/>
              <a:latin typeface="Avenir Next LT Pro Demi"/>
              <a:ea typeface="+mn-ea"/>
              <a:cs typeface="+mn-cs"/>
            </a:endParaRPr>
          </a:p>
        </p:txBody>
      </p:sp>
      <p:sp>
        <p:nvSpPr>
          <p:cNvPr id="7" name="Text Placeholder 6">
            <a:extLst>
              <a:ext uri="{FF2B5EF4-FFF2-40B4-BE49-F238E27FC236}">
                <a16:creationId xmlns:a16="http://schemas.microsoft.com/office/drawing/2014/main" id="{2F18B417-9AA3-1419-628A-9895E4400B60}"/>
              </a:ext>
            </a:extLst>
          </p:cNvPr>
          <p:cNvSpPr>
            <a:spLocks noGrp="1"/>
          </p:cNvSpPr>
          <p:nvPr>
            <p:ph type="body" sz="quarter" idx="13"/>
          </p:nvPr>
        </p:nvSpPr>
        <p:spPr/>
        <p:txBody>
          <a:bodyPr/>
          <a:lstStyle/>
          <a:p>
            <a:endParaRPr lang="en-US"/>
          </a:p>
        </p:txBody>
      </p:sp>
      <p:sp>
        <p:nvSpPr>
          <p:cNvPr id="8" name="Text Placeholder 7">
            <a:extLst>
              <a:ext uri="{FF2B5EF4-FFF2-40B4-BE49-F238E27FC236}">
                <a16:creationId xmlns:a16="http://schemas.microsoft.com/office/drawing/2014/main" id="{E5EF9FAB-C367-FC17-CE64-E5168053531B}"/>
              </a:ext>
            </a:extLst>
          </p:cNvPr>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22038612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636AD8-273C-66FE-8314-095C13F8E4E4}"/>
              </a:ext>
            </a:extLst>
          </p:cNvPr>
          <p:cNvSpPr>
            <a:spLocks noGrp="1"/>
          </p:cNvSpPr>
          <p:nvPr>
            <p:ph type="dt" sz="half" idx="10"/>
          </p:nvPr>
        </p:nvSpPr>
        <p:spPr/>
        <p:txBody>
          <a:bodyPr/>
          <a:lstStyle/>
          <a:p>
            <a:fld id="{CDA83291-7869-44C2-90DF-949D6E4E9F9E}" type="datetime1">
              <a:rPr lang="fi-FI" noProof="0" smtClean="0"/>
              <a:t>16.8.2024</a:t>
            </a:fld>
            <a:endParaRPr lang="fi-FI" noProof="0"/>
          </a:p>
        </p:txBody>
      </p:sp>
      <p:sp>
        <p:nvSpPr>
          <p:cNvPr id="3" name="Footer Placeholder 2">
            <a:extLst>
              <a:ext uri="{FF2B5EF4-FFF2-40B4-BE49-F238E27FC236}">
                <a16:creationId xmlns:a16="http://schemas.microsoft.com/office/drawing/2014/main" id="{E0011A67-1E51-16D9-6427-B3AF611FC8DE}"/>
              </a:ext>
            </a:extLst>
          </p:cNvPr>
          <p:cNvSpPr>
            <a:spLocks noGrp="1"/>
          </p:cNvSpPr>
          <p:nvPr>
            <p:ph type="ftr" sz="quarter" idx="11"/>
          </p:nvPr>
        </p:nvSpPr>
        <p:spPr/>
        <p:txBody>
          <a:bodyPr/>
          <a:lstStyle/>
          <a:p>
            <a:r>
              <a:rPr lang="en-GB" noProof="0"/>
              <a:t>© Confederation of Finnish Construction Industries RT</a:t>
            </a:r>
          </a:p>
        </p:txBody>
      </p:sp>
      <p:sp>
        <p:nvSpPr>
          <p:cNvPr id="4" name="Slide Number Placeholder 3">
            <a:extLst>
              <a:ext uri="{FF2B5EF4-FFF2-40B4-BE49-F238E27FC236}">
                <a16:creationId xmlns:a16="http://schemas.microsoft.com/office/drawing/2014/main" id="{70EE894B-11BE-DFF5-B2C1-A14025AFC1E5}"/>
              </a:ext>
            </a:extLst>
          </p:cNvPr>
          <p:cNvSpPr>
            <a:spLocks noGrp="1"/>
          </p:cNvSpPr>
          <p:nvPr>
            <p:ph type="sldNum" sz="quarter" idx="12"/>
          </p:nvPr>
        </p:nvSpPr>
        <p:spPr/>
        <p:txBody>
          <a:bodyPr/>
          <a:lstStyle/>
          <a:p>
            <a:fld id="{DFD61EF7-2460-4EE9-A031-27FEBC4F9A95}" type="slidenum">
              <a:rPr lang="fi-FI" noProof="0" smtClean="0"/>
              <a:pPr/>
              <a:t>10</a:t>
            </a:fld>
            <a:endParaRPr lang="fi-FI" noProof="0"/>
          </a:p>
        </p:txBody>
      </p:sp>
      <p:pic>
        <p:nvPicPr>
          <p:cNvPr id="9" name="Picture 8">
            <a:extLst>
              <a:ext uri="{FF2B5EF4-FFF2-40B4-BE49-F238E27FC236}">
                <a16:creationId xmlns:a16="http://schemas.microsoft.com/office/drawing/2014/main" id="{35DB35A1-F5BD-B241-14FF-6F7182266898}"/>
              </a:ext>
            </a:extLst>
          </p:cNvPr>
          <p:cNvPicPr>
            <a:picLocks noChangeAspect="1"/>
          </p:cNvPicPr>
          <p:nvPr/>
        </p:nvPicPr>
        <p:blipFill rotWithShape="1">
          <a:blip r:embed="rId2" cstate="email">
            <a:duotone>
              <a:schemeClr val="accent1">
                <a:shade val="45000"/>
                <a:satMod val="135000"/>
              </a:schemeClr>
              <a:prstClr val="white"/>
            </a:duotone>
            <a:extLst>
              <a:ext uri="{BEBA8EAE-BF5A-486C-A8C5-ECC9F3942E4B}">
                <a14:imgProps xmlns:a14="http://schemas.microsoft.com/office/drawing/2010/main">
                  <a14:imgLayer r:embed="rId3">
                    <a14:imgEffect>
                      <a14:colorTemperature colorTemp="6400"/>
                    </a14:imgEffect>
                  </a14:imgLayer>
                </a14:imgProps>
              </a:ext>
              <a:ext uri="{28A0092B-C50C-407E-A947-70E740481C1C}">
                <a14:useLocalDpi xmlns:a14="http://schemas.microsoft.com/office/drawing/2010/main"/>
              </a:ext>
            </a:extLst>
          </a:blip>
          <a:srcRect l="2865" r="11367" b="13223"/>
          <a:stretch/>
        </p:blipFill>
        <p:spPr>
          <a:xfrm>
            <a:off x="650237" y="1556321"/>
            <a:ext cx="9523996" cy="4249192"/>
          </a:xfrm>
          <a:prstGeom prst="rect">
            <a:avLst/>
          </a:prstGeom>
        </p:spPr>
      </p:pic>
      <p:sp>
        <p:nvSpPr>
          <p:cNvPr id="10" name="Title 9">
            <a:extLst>
              <a:ext uri="{FF2B5EF4-FFF2-40B4-BE49-F238E27FC236}">
                <a16:creationId xmlns:a16="http://schemas.microsoft.com/office/drawing/2014/main" id="{D2450599-4E5E-7352-B723-B136ECB55FCD}"/>
              </a:ext>
            </a:extLst>
          </p:cNvPr>
          <p:cNvSpPr>
            <a:spLocks noGrp="1"/>
          </p:cNvSpPr>
          <p:nvPr>
            <p:ph type="title"/>
          </p:nvPr>
        </p:nvSpPr>
        <p:spPr>
          <a:xfrm>
            <a:off x="407988" y="333375"/>
            <a:ext cx="10008494" cy="1008063"/>
          </a:xfrm>
        </p:spPr>
        <p:txBody>
          <a:bodyPr/>
          <a:lstStyle/>
          <a:p>
            <a:r>
              <a:rPr lang="en-GB" sz="3000"/>
              <a:t>Our updated strategy responds to the unprecedented changes in the operating environment</a:t>
            </a:r>
          </a:p>
        </p:txBody>
      </p:sp>
      <p:sp>
        <p:nvSpPr>
          <p:cNvPr id="11" name="Text Placeholder 5">
            <a:extLst>
              <a:ext uri="{FF2B5EF4-FFF2-40B4-BE49-F238E27FC236}">
                <a16:creationId xmlns:a16="http://schemas.microsoft.com/office/drawing/2014/main" id="{3FA57DF6-070F-C067-02A3-BF123DB5E8E1}"/>
              </a:ext>
            </a:extLst>
          </p:cNvPr>
          <p:cNvSpPr txBox="1">
            <a:spLocks/>
          </p:cNvSpPr>
          <p:nvPr/>
        </p:nvSpPr>
        <p:spPr>
          <a:xfrm>
            <a:off x="7448723" y="3194004"/>
            <a:ext cx="3036229" cy="1100001"/>
          </a:xfrm>
          <a:prstGeom prst="rect">
            <a:avLst/>
          </a:prstGeom>
          <a:solidFill>
            <a:schemeClr val="accent1">
              <a:alpha val="90000"/>
            </a:schemeClr>
          </a:solidFill>
          <a:ln>
            <a:noFill/>
          </a:ln>
          <a:effectLst>
            <a:outerShdw blurRad="50800" dist="38100" dir="2700000" algn="tl" rotWithShape="0">
              <a:prstClr val="black">
                <a:alpha val="40000"/>
              </a:prstClr>
            </a:outerShdw>
          </a:effectLst>
        </p:spPr>
        <p:txBody>
          <a:bodyPr vert="horz" lIns="36000" tIns="0" rIns="36000" bIns="0" rtlCol="0" anchor="ctr" anchorCtr="0">
            <a:noAutofit/>
          </a:bodyPr>
          <a:lstStyle>
            <a:lvl1pPr marL="479844" marR="0" indent="-380876" algn="l" defTabSz="609342" rtl="0" eaLnBrk="1" fontAlgn="base" latinLnBrk="0" hangingPunct="1">
              <a:lnSpc>
                <a:spcPct val="110000"/>
              </a:lnSpc>
              <a:spcBef>
                <a:spcPts val="533"/>
              </a:spcBef>
              <a:spcAft>
                <a:spcPct val="0"/>
              </a:spcAft>
              <a:buClr>
                <a:schemeClr val="accent1"/>
              </a:buClr>
              <a:buSzTx/>
              <a:buFont typeface="Arial"/>
              <a:buChar char="•"/>
              <a:tabLst/>
              <a:defRPr sz="2265" b="0" i="0" kern="1200" baseline="0">
                <a:solidFill>
                  <a:schemeClr val="tx2"/>
                </a:solidFill>
                <a:latin typeface="Verdana"/>
                <a:ea typeface="ＭＳ Ｐゴシック" charset="0"/>
                <a:cs typeface="Verdana"/>
              </a:defRPr>
            </a:lvl1pPr>
            <a:lvl2pPr marL="743759" marR="0" indent="-380876" algn="l" defTabSz="609342" rtl="0" eaLnBrk="1" fontAlgn="base" latinLnBrk="0" hangingPunct="1">
              <a:lnSpc>
                <a:spcPct val="110000"/>
              </a:lnSpc>
              <a:spcBef>
                <a:spcPts val="533"/>
              </a:spcBef>
              <a:spcAft>
                <a:spcPct val="0"/>
              </a:spcAft>
              <a:buClr>
                <a:schemeClr val="accent1"/>
              </a:buClr>
              <a:buSzTx/>
              <a:buFont typeface="Lucida Grande"/>
              <a:buChar char="­"/>
              <a:tabLst/>
              <a:defRPr sz="2265" b="0" i="0" kern="1200">
                <a:solidFill>
                  <a:schemeClr val="tx2"/>
                </a:solidFill>
                <a:latin typeface="Verdana"/>
                <a:ea typeface="ＭＳ Ｐゴシック" charset="0"/>
                <a:cs typeface="Verdana"/>
              </a:defRPr>
            </a:lvl2pPr>
            <a:lvl3pPr marL="1098843" indent="-380876" algn="l" defTabSz="609342" rtl="0" eaLnBrk="1" fontAlgn="base" hangingPunct="1">
              <a:lnSpc>
                <a:spcPct val="110000"/>
              </a:lnSpc>
              <a:spcBef>
                <a:spcPts val="533"/>
              </a:spcBef>
              <a:spcAft>
                <a:spcPct val="0"/>
              </a:spcAft>
              <a:buClr>
                <a:schemeClr val="accent1"/>
              </a:buClr>
              <a:buFont typeface="Arial"/>
              <a:buChar char="•"/>
              <a:defRPr sz="2265" b="0" i="0" kern="1200">
                <a:solidFill>
                  <a:schemeClr val="tx2"/>
                </a:solidFill>
                <a:latin typeface="Verdana"/>
                <a:ea typeface="ＭＳ Ｐゴシック" charset="0"/>
                <a:cs typeface="Verdana"/>
              </a:defRPr>
            </a:lvl3pPr>
            <a:lvl4pPr marL="1401145" indent="-304671" algn="l" defTabSz="609342" rtl="0" eaLnBrk="1" fontAlgn="base" hangingPunct="1">
              <a:lnSpc>
                <a:spcPct val="110000"/>
              </a:lnSpc>
              <a:spcBef>
                <a:spcPts val="533"/>
              </a:spcBef>
              <a:spcAft>
                <a:spcPct val="0"/>
              </a:spcAft>
              <a:buClr>
                <a:schemeClr val="accent1"/>
              </a:buClr>
              <a:buFont typeface="Lucida Grande"/>
              <a:buChar char="­"/>
              <a:defRPr sz="2265" b="0" i="0" kern="1200">
                <a:solidFill>
                  <a:schemeClr val="tx2"/>
                </a:solidFill>
                <a:latin typeface="Verdana"/>
                <a:ea typeface="ＭＳ Ｐゴシック" charset="0"/>
                <a:cs typeface="Verdana"/>
              </a:defRPr>
            </a:lvl4pPr>
            <a:lvl5pPr marL="1689051" indent="-304671" algn="l" defTabSz="609342" rtl="0" eaLnBrk="1" fontAlgn="base" hangingPunct="1">
              <a:lnSpc>
                <a:spcPct val="110000"/>
              </a:lnSpc>
              <a:spcBef>
                <a:spcPts val="533"/>
              </a:spcBef>
              <a:spcAft>
                <a:spcPct val="0"/>
              </a:spcAft>
              <a:buClr>
                <a:schemeClr val="accent1"/>
              </a:buClr>
              <a:buSzPct val="100000"/>
              <a:buFont typeface="Arial"/>
              <a:buChar char="•"/>
              <a:defRPr sz="2265" b="0" i="0" kern="1200">
                <a:solidFill>
                  <a:schemeClr val="tx2"/>
                </a:solidFill>
                <a:latin typeface="Verdana"/>
                <a:ea typeface="ＭＳ Ｐゴシック" charset="0"/>
                <a:cs typeface="Verdana"/>
              </a:defRPr>
            </a:lvl5pPr>
            <a:lvl6pPr marL="3351383" indent="-304671" algn="l" defTabSz="609342" rtl="0" eaLnBrk="1" latinLnBrk="0" hangingPunct="1">
              <a:spcBef>
                <a:spcPct val="20000"/>
              </a:spcBef>
              <a:buFont typeface="Arial"/>
              <a:buChar char="•"/>
              <a:defRPr sz="2665" kern="1200">
                <a:solidFill>
                  <a:schemeClr val="tx1"/>
                </a:solidFill>
                <a:latin typeface="+mn-lt"/>
                <a:ea typeface="+mn-ea"/>
                <a:cs typeface="+mn-cs"/>
              </a:defRPr>
            </a:lvl6pPr>
            <a:lvl7pPr marL="3960725" indent="-304671" algn="l" defTabSz="609342" rtl="0" eaLnBrk="1" latinLnBrk="0" hangingPunct="1">
              <a:spcBef>
                <a:spcPct val="20000"/>
              </a:spcBef>
              <a:buFont typeface="Arial"/>
              <a:buChar char="•"/>
              <a:defRPr sz="2665" kern="1200">
                <a:solidFill>
                  <a:schemeClr val="tx1"/>
                </a:solidFill>
                <a:latin typeface="+mn-lt"/>
                <a:ea typeface="+mn-ea"/>
                <a:cs typeface="+mn-cs"/>
              </a:defRPr>
            </a:lvl7pPr>
            <a:lvl8pPr marL="4570067" indent="-304671" algn="l" defTabSz="609342" rtl="0" eaLnBrk="1" latinLnBrk="0" hangingPunct="1">
              <a:spcBef>
                <a:spcPct val="20000"/>
              </a:spcBef>
              <a:buFont typeface="Arial"/>
              <a:buChar char="•"/>
              <a:defRPr sz="2665" kern="1200">
                <a:solidFill>
                  <a:schemeClr val="tx1"/>
                </a:solidFill>
                <a:latin typeface="+mn-lt"/>
                <a:ea typeface="+mn-ea"/>
                <a:cs typeface="+mn-cs"/>
              </a:defRPr>
            </a:lvl8pPr>
            <a:lvl9pPr marL="5179411" indent="-304671" algn="l" defTabSz="609342" rtl="0" eaLnBrk="1" latinLnBrk="0" hangingPunct="1">
              <a:spcBef>
                <a:spcPct val="20000"/>
              </a:spcBef>
              <a:buFont typeface="Arial"/>
              <a:buChar char="•"/>
              <a:defRPr sz="2665" kern="1200">
                <a:solidFill>
                  <a:schemeClr val="tx1"/>
                </a:solidFill>
                <a:latin typeface="+mn-lt"/>
                <a:ea typeface="+mn-ea"/>
                <a:cs typeface="+mn-cs"/>
              </a:defRPr>
            </a:lvl9pPr>
          </a:lstStyle>
          <a:p>
            <a:pPr marL="98968" marR="0" lvl="0" indent="0" algn="ctr" defTabSz="609342" rtl="0" eaLnBrk="1" fontAlgn="base" latinLnBrk="0" hangingPunct="1">
              <a:lnSpc>
                <a:spcPct val="90000"/>
              </a:lnSpc>
              <a:spcBef>
                <a:spcPts val="200"/>
              </a:spcBef>
              <a:spcAft>
                <a:spcPts val="0"/>
              </a:spcAft>
              <a:buClr>
                <a:srgbClr val="B5BAC2"/>
              </a:buClr>
              <a:buSzTx/>
              <a:buFont typeface="Arial"/>
              <a:buNone/>
              <a:tabLst/>
              <a:defRPr/>
            </a:pPr>
            <a:r>
              <a:rPr kumimoji="0" lang="en-GB" sz="1200" b="1" i="0" u="none" strike="noStrike" cap="none" normalizeH="0" baseline="0" noProof="0">
                <a:ln>
                  <a:noFill/>
                </a:ln>
                <a:solidFill>
                  <a:schemeClr val="bg1"/>
                </a:solidFill>
                <a:uLnTx/>
                <a:uFillTx/>
                <a:latin typeface="+mn-lt"/>
                <a:ea typeface="ＭＳ Ｐゴシック" charset="0"/>
              </a:rPr>
              <a:t>Technological development</a:t>
            </a:r>
          </a:p>
          <a:p>
            <a:pPr marL="98968" marR="0" lvl="0" indent="0" algn="ctr" defTabSz="609342" rtl="0" eaLnBrk="1" fontAlgn="base" latinLnBrk="0" hangingPunct="1">
              <a:lnSpc>
                <a:spcPct val="90000"/>
              </a:lnSpc>
              <a:spcBef>
                <a:spcPts val="200"/>
              </a:spcBef>
              <a:spcAft>
                <a:spcPts val="0"/>
              </a:spcAft>
              <a:buClr>
                <a:srgbClr val="B5BAC2"/>
              </a:buClr>
              <a:buSzTx/>
              <a:buFont typeface="Arial"/>
              <a:buNone/>
              <a:tabLst/>
              <a:defRPr/>
            </a:pPr>
            <a:r>
              <a:rPr kumimoji="0" lang="en-GB" sz="1050" b="0" i="0" u="none" strike="noStrike" cap="none" normalizeH="0" baseline="0" noProof="0">
                <a:ln>
                  <a:noFill/>
                </a:ln>
                <a:solidFill>
                  <a:schemeClr val="bg1"/>
                </a:solidFill>
                <a:uLnTx/>
                <a:uFillTx/>
                <a:latin typeface="+mn-lt"/>
                <a:ea typeface="ＭＳ Ｐゴシック" charset="0"/>
              </a:rPr>
              <a:t>Material innovations, increased productivity enabled by technology and new business models</a:t>
            </a:r>
          </a:p>
        </p:txBody>
      </p:sp>
      <p:sp>
        <p:nvSpPr>
          <p:cNvPr id="12" name="Text Placeholder 5">
            <a:extLst>
              <a:ext uri="{FF2B5EF4-FFF2-40B4-BE49-F238E27FC236}">
                <a16:creationId xmlns:a16="http://schemas.microsoft.com/office/drawing/2014/main" id="{8A20D614-6C06-9A9B-86CE-8403C34C3A40}"/>
              </a:ext>
            </a:extLst>
          </p:cNvPr>
          <p:cNvSpPr txBox="1">
            <a:spLocks/>
          </p:cNvSpPr>
          <p:nvPr/>
        </p:nvSpPr>
        <p:spPr>
          <a:xfrm>
            <a:off x="839416" y="3204544"/>
            <a:ext cx="3036229" cy="1100001"/>
          </a:xfrm>
          <a:prstGeom prst="rect">
            <a:avLst/>
          </a:prstGeom>
          <a:solidFill>
            <a:schemeClr val="accent1">
              <a:alpha val="90000"/>
            </a:schemeClr>
          </a:solidFill>
          <a:ln>
            <a:noFill/>
          </a:ln>
          <a:effectLst>
            <a:outerShdw blurRad="50800" dist="38100" dir="2700000" algn="tl" rotWithShape="0">
              <a:prstClr val="black">
                <a:alpha val="40000"/>
              </a:prstClr>
            </a:outerShdw>
          </a:effectLst>
        </p:spPr>
        <p:txBody>
          <a:bodyPr vert="horz" lIns="36000" tIns="0" rIns="36000" bIns="0" rtlCol="0" anchor="ctr" anchorCtr="0">
            <a:noAutofit/>
          </a:bodyPr>
          <a:lstStyle>
            <a:lvl1pPr marL="479844" marR="0" indent="-380876" algn="l" defTabSz="609342" rtl="0" eaLnBrk="1" fontAlgn="base" latinLnBrk="0" hangingPunct="1">
              <a:lnSpc>
                <a:spcPct val="110000"/>
              </a:lnSpc>
              <a:spcBef>
                <a:spcPts val="533"/>
              </a:spcBef>
              <a:spcAft>
                <a:spcPct val="0"/>
              </a:spcAft>
              <a:buClr>
                <a:schemeClr val="accent1"/>
              </a:buClr>
              <a:buSzTx/>
              <a:buFont typeface="Arial"/>
              <a:buChar char="•"/>
              <a:tabLst/>
              <a:defRPr sz="2265" b="0" i="0" kern="1200" baseline="0">
                <a:solidFill>
                  <a:schemeClr val="tx2"/>
                </a:solidFill>
                <a:latin typeface="Verdana"/>
                <a:ea typeface="ＭＳ Ｐゴシック" charset="0"/>
                <a:cs typeface="Verdana"/>
              </a:defRPr>
            </a:lvl1pPr>
            <a:lvl2pPr marL="743759" marR="0" indent="-380876" algn="l" defTabSz="609342" rtl="0" eaLnBrk="1" fontAlgn="base" latinLnBrk="0" hangingPunct="1">
              <a:lnSpc>
                <a:spcPct val="110000"/>
              </a:lnSpc>
              <a:spcBef>
                <a:spcPts val="533"/>
              </a:spcBef>
              <a:spcAft>
                <a:spcPct val="0"/>
              </a:spcAft>
              <a:buClr>
                <a:schemeClr val="accent1"/>
              </a:buClr>
              <a:buSzTx/>
              <a:buFont typeface="Lucida Grande"/>
              <a:buChar char="­"/>
              <a:tabLst/>
              <a:defRPr sz="2265" b="0" i="0" kern="1200">
                <a:solidFill>
                  <a:schemeClr val="tx2"/>
                </a:solidFill>
                <a:latin typeface="Verdana"/>
                <a:ea typeface="ＭＳ Ｐゴシック" charset="0"/>
                <a:cs typeface="Verdana"/>
              </a:defRPr>
            </a:lvl2pPr>
            <a:lvl3pPr marL="1098843" indent="-380876" algn="l" defTabSz="609342" rtl="0" eaLnBrk="1" fontAlgn="base" hangingPunct="1">
              <a:lnSpc>
                <a:spcPct val="110000"/>
              </a:lnSpc>
              <a:spcBef>
                <a:spcPts val="533"/>
              </a:spcBef>
              <a:spcAft>
                <a:spcPct val="0"/>
              </a:spcAft>
              <a:buClr>
                <a:schemeClr val="accent1"/>
              </a:buClr>
              <a:buFont typeface="Arial"/>
              <a:buChar char="•"/>
              <a:defRPr sz="2265" b="0" i="0" kern="1200">
                <a:solidFill>
                  <a:schemeClr val="tx2"/>
                </a:solidFill>
                <a:latin typeface="Verdana"/>
                <a:ea typeface="ＭＳ Ｐゴシック" charset="0"/>
                <a:cs typeface="Verdana"/>
              </a:defRPr>
            </a:lvl3pPr>
            <a:lvl4pPr marL="1401145" indent="-304671" algn="l" defTabSz="609342" rtl="0" eaLnBrk="1" fontAlgn="base" hangingPunct="1">
              <a:lnSpc>
                <a:spcPct val="110000"/>
              </a:lnSpc>
              <a:spcBef>
                <a:spcPts val="533"/>
              </a:spcBef>
              <a:spcAft>
                <a:spcPct val="0"/>
              </a:spcAft>
              <a:buClr>
                <a:schemeClr val="accent1"/>
              </a:buClr>
              <a:buFont typeface="Lucida Grande"/>
              <a:buChar char="­"/>
              <a:defRPr sz="2265" b="0" i="0" kern="1200">
                <a:solidFill>
                  <a:schemeClr val="tx2"/>
                </a:solidFill>
                <a:latin typeface="Verdana"/>
                <a:ea typeface="ＭＳ Ｐゴシック" charset="0"/>
                <a:cs typeface="Verdana"/>
              </a:defRPr>
            </a:lvl4pPr>
            <a:lvl5pPr marL="1689051" indent="-304671" algn="l" defTabSz="609342" rtl="0" eaLnBrk="1" fontAlgn="base" hangingPunct="1">
              <a:lnSpc>
                <a:spcPct val="110000"/>
              </a:lnSpc>
              <a:spcBef>
                <a:spcPts val="533"/>
              </a:spcBef>
              <a:spcAft>
                <a:spcPct val="0"/>
              </a:spcAft>
              <a:buClr>
                <a:schemeClr val="accent1"/>
              </a:buClr>
              <a:buSzPct val="100000"/>
              <a:buFont typeface="Arial"/>
              <a:buChar char="•"/>
              <a:defRPr sz="2265" b="0" i="0" kern="1200">
                <a:solidFill>
                  <a:schemeClr val="tx2"/>
                </a:solidFill>
                <a:latin typeface="Verdana"/>
                <a:ea typeface="ＭＳ Ｐゴシック" charset="0"/>
                <a:cs typeface="Verdana"/>
              </a:defRPr>
            </a:lvl5pPr>
            <a:lvl6pPr marL="3351383" indent="-304671" algn="l" defTabSz="609342" rtl="0" eaLnBrk="1" latinLnBrk="0" hangingPunct="1">
              <a:spcBef>
                <a:spcPct val="20000"/>
              </a:spcBef>
              <a:buFont typeface="Arial"/>
              <a:buChar char="•"/>
              <a:defRPr sz="2665" kern="1200">
                <a:solidFill>
                  <a:schemeClr val="tx1"/>
                </a:solidFill>
                <a:latin typeface="+mn-lt"/>
                <a:ea typeface="+mn-ea"/>
                <a:cs typeface="+mn-cs"/>
              </a:defRPr>
            </a:lvl6pPr>
            <a:lvl7pPr marL="3960725" indent="-304671" algn="l" defTabSz="609342" rtl="0" eaLnBrk="1" latinLnBrk="0" hangingPunct="1">
              <a:spcBef>
                <a:spcPct val="20000"/>
              </a:spcBef>
              <a:buFont typeface="Arial"/>
              <a:buChar char="•"/>
              <a:defRPr sz="2665" kern="1200">
                <a:solidFill>
                  <a:schemeClr val="tx1"/>
                </a:solidFill>
                <a:latin typeface="+mn-lt"/>
                <a:ea typeface="+mn-ea"/>
                <a:cs typeface="+mn-cs"/>
              </a:defRPr>
            </a:lvl7pPr>
            <a:lvl8pPr marL="4570067" indent="-304671" algn="l" defTabSz="609342" rtl="0" eaLnBrk="1" latinLnBrk="0" hangingPunct="1">
              <a:spcBef>
                <a:spcPct val="20000"/>
              </a:spcBef>
              <a:buFont typeface="Arial"/>
              <a:buChar char="•"/>
              <a:defRPr sz="2665" kern="1200">
                <a:solidFill>
                  <a:schemeClr val="tx1"/>
                </a:solidFill>
                <a:latin typeface="+mn-lt"/>
                <a:ea typeface="+mn-ea"/>
                <a:cs typeface="+mn-cs"/>
              </a:defRPr>
            </a:lvl8pPr>
            <a:lvl9pPr marL="5179411" indent="-304671" algn="l" defTabSz="609342" rtl="0" eaLnBrk="1" latinLnBrk="0" hangingPunct="1">
              <a:spcBef>
                <a:spcPct val="20000"/>
              </a:spcBef>
              <a:buFont typeface="Arial"/>
              <a:buChar char="•"/>
              <a:defRPr sz="2665" kern="1200">
                <a:solidFill>
                  <a:schemeClr val="tx1"/>
                </a:solidFill>
                <a:latin typeface="+mn-lt"/>
                <a:ea typeface="+mn-ea"/>
                <a:cs typeface="+mn-cs"/>
              </a:defRPr>
            </a:lvl9pPr>
          </a:lstStyle>
          <a:p>
            <a:pPr marL="98968" marR="0" lvl="0" indent="0" algn="ctr" defTabSz="609342" rtl="0" eaLnBrk="1" fontAlgn="base" latinLnBrk="0" hangingPunct="1">
              <a:lnSpc>
                <a:spcPct val="90000"/>
              </a:lnSpc>
              <a:spcBef>
                <a:spcPts val="200"/>
              </a:spcBef>
              <a:spcAft>
                <a:spcPts val="0"/>
              </a:spcAft>
              <a:buClr>
                <a:srgbClr val="B5BAC2"/>
              </a:buClr>
              <a:buSzTx/>
              <a:buFont typeface="Arial"/>
              <a:buNone/>
              <a:tabLst/>
              <a:defRPr/>
            </a:pPr>
            <a:r>
              <a:rPr kumimoji="0" lang="en-GB" sz="1200" b="1" i="0" u="none" strike="noStrike" cap="none" normalizeH="0" baseline="0" noProof="0">
                <a:ln>
                  <a:noFill/>
                </a:ln>
                <a:solidFill>
                  <a:schemeClr val="bg1"/>
                </a:solidFill>
                <a:uLnTx/>
                <a:uFillTx/>
                <a:latin typeface="+mn-lt"/>
                <a:ea typeface="ＭＳ Ｐゴシック" charset="0"/>
              </a:rPr>
              <a:t>Changing labour market</a:t>
            </a:r>
          </a:p>
          <a:p>
            <a:pPr marL="98968" marR="0" lvl="0" indent="0" algn="ctr" defTabSz="609342" rtl="0" eaLnBrk="1" fontAlgn="base" latinLnBrk="0" hangingPunct="1">
              <a:lnSpc>
                <a:spcPct val="90000"/>
              </a:lnSpc>
              <a:spcBef>
                <a:spcPts val="200"/>
              </a:spcBef>
              <a:spcAft>
                <a:spcPts val="0"/>
              </a:spcAft>
              <a:buClr>
                <a:srgbClr val="B5BAC2"/>
              </a:buClr>
              <a:buSzTx/>
              <a:buFont typeface="Arial"/>
              <a:buNone/>
              <a:tabLst/>
              <a:defRPr/>
            </a:pPr>
            <a:r>
              <a:rPr kumimoji="0" lang="en-GB" sz="1050" b="0" i="0" u="none" strike="noStrike" cap="none" normalizeH="0" baseline="0" noProof="0">
                <a:ln>
                  <a:noFill/>
                </a:ln>
                <a:solidFill>
                  <a:schemeClr val="bg1"/>
                </a:solidFill>
                <a:uLnTx/>
                <a:uFillTx/>
                <a:latin typeface="+mn-lt"/>
                <a:ea typeface="ＭＳ Ｐゴシック" charset="0"/>
              </a:rPr>
              <a:t>Growing labour shortage,</a:t>
            </a:r>
            <a:br>
              <a:rPr kumimoji="0" lang="en-GB" sz="1050" b="0" i="0" u="none" strike="noStrike" cap="none" normalizeH="0" baseline="0" noProof="0">
                <a:ln>
                  <a:noFill/>
                </a:ln>
                <a:solidFill>
                  <a:schemeClr val="bg1"/>
                </a:solidFill>
                <a:uLnTx/>
                <a:uFillTx/>
                <a:latin typeface="+mn-lt"/>
                <a:ea typeface="ＭＳ Ｐゴシック" charset="0"/>
              </a:rPr>
            </a:br>
            <a:r>
              <a:rPr kumimoji="0" lang="en-GB" sz="1050" b="0" i="0" u="none" strike="noStrike" cap="none" normalizeH="0" baseline="0" noProof="0">
                <a:ln>
                  <a:noFill/>
                </a:ln>
                <a:solidFill>
                  <a:schemeClr val="bg1"/>
                </a:solidFill>
                <a:uLnTx/>
                <a:uFillTx/>
                <a:latin typeface="+mn-lt"/>
                <a:ea typeface="ＭＳ Ｐゴシック" charset="0"/>
              </a:rPr>
              <a:t>new competence needs and</a:t>
            </a:r>
            <a:br>
              <a:rPr kumimoji="0" lang="en-GB" sz="1050" b="0" i="0" u="none" strike="noStrike" cap="none" normalizeH="0" baseline="0" noProof="0">
                <a:ln>
                  <a:noFill/>
                </a:ln>
                <a:solidFill>
                  <a:schemeClr val="bg1"/>
                </a:solidFill>
                <a:uLnTx/>
                <a:uFillTx/>
                <a:latin typeface="+mn-lt"/>
                <a:ea typeface="ＭＳ Ｐゴシック" charset="0"/>
              </a:rPr>
            </a:br>
            <a:r>
              <a:rPr kumimoji="0" lang="en-GB" sz="1050" b="0" i="0" u="none" strike="noStrike" cap="none" normalizeH="0" baseline="0" noProof="0">
                <a:ln>
                  <a:noFill/>
                </a:ln>
                <a:solidFill>
                  <a:schemeClr val="bg1"/>
                </a:solidFill>
                <a:uLnTx/>
                <a:uFillTx/>
                <a:latin typeface="+mn-lt"/>
                <a:ea typeface="ＭＳ Ｐゴシック" charset="0"/>
              </a:rPr>
              <a:t>a more diverse working life</a:t>
            </a:r>
          </a:p>
        </p:txBody>
      </p:sp>
      <p:sp>
        <p:nvSpPr>
          <p:cNvPr id="13" name="Text Placeholder 5">
            <a:extLst>
              <a:ext uri="{FF2B5EF4-FFF2-40B4-BE49-F238E27FC236}">
                <a16:creationId xmlns:a16="http://schemas.microsoft.com/office/drawing/2014/main" id="{EC077A71-59A7-1BD8-9787-9560808AAB7E}"/>
              </a:ext>
            </a:extLst>
          </p:cNvPr>
          <p:cNvSpPr txBox="1">
            <a:spLocks/>
          </p:cNvSpPr>
          <p:nvPr/>
        </p:nvSpPr>
        <p:spPr>
          <a:xfrm>
            <a:off x="4155102" y="1916832"/>
            <a:ext cx="3036229" cy="1100001"/>
          </a:xfrm>
          <a:prstGeom prst="rect">
            <a:avLst/>
          </a:prstGeom>
          <a:solidFill>
            <a:schemeClr val="accent2">
              <a:alpha val="90000"/>
            </a:schemeClr>
          </a:solidFill>
          <a:ln>
            <a:noFill/>
          </a:ln>
          <a:effectLst>
            <a:outerShdw blurRad="50800" dist="38100" dir="2700000" algn="tl" rotWithShape="0">
              <a:prstClr val="black">
                <a:alpha val="40000"/>
              </a:prstClr>
            </a:outerShdw>
          </a:effectLst>
        </p:spPr>
        <p:txBody>
          <a:bodyPr vert="horz" lIns="36000" tIns="0" rIns="36000" bIns="0" rtlCol="0" anchor="ctr" anchorCtr="0">
            <a:noAutofit/>
          </a:bodyPr>
          <a:lstStyle>
            <a:defPPr>
              <a:defRPr lang="en-FI"/>
            </a:defPPr>
            <a:lvl1pPr marL="98968" marR="0" lvl="0" indent="0" algn="ctr" defTabSz="609342" fontAlgn="base">
              <a:lnSpc>
                <a:spcPct val="100000"/>
              </a:lnSpc>
              <a:spcBef>
                <a:spcPts val="400"/>
              </a:spcBef>
              <a:spcAft>
                <a:spcPts val="200"/>
              </a:spcAft>
              <a:buClr>
                <a:srgbClr val="B5BAC2"/>
              </a:buClr>
              <a:buSzTx/>
              <a:buFont typeface="Arial"/>
              <a:buNone/>
              <a:tabLst/>
              <a:defRPr sz="1400" b="1" i="0" baseline="0">
                <a:solidFill>
                  <a:srgbClr val="F8F8F8"/>
                </a:solidFill>
                <a:ea typeface="ＭＳ Ｐゴシック" charset="0"/>
                <a:cs typeface="Verdana"/>
              </a:defRPr>
            </a:lvl1pPr>
            <a:lvl2pPr marL="743759" marR="0" indent="-380876" defTabSz="609342" fontAlgn="base">
              <a:lnSpc>
                <a:spcPct val="110000"/>
              </a:lnSpc>
              <a:spcBef>
                <a:spcPts val="533"/>
              </a:spcBef>
              <a:spcAft>
                <a:spcPct val="0"/>
              </a:spcAft>
              <a:buClr>
                <a:schemeClr val="accent1"/>
              </a:buClr>
              <a:buSzTx/>
              <a:buFont typeface="Lucida Grande"/>
              <a:buChar char="­"/>
              <a:tabLst/>
              <a:defRPr sz="2265" b="0" i="0">
                <a:solidFill>
                  <a:schemeClr val="tx2"/>
                </a:solidFill>
                <a:latin typeface="Verdana"/>
                <a:ea typeface="ＭＳ Ｐゴシック" charset="0"/>
                <a:cs typeface="Verdana"/>
              </a:defRPr>
            </a:lvl2pPr>
            <a:lvl3pPr marL="1098843" indent="-380876" defTabSz="609342" fontAlgn="base">
              <a:lnSpc>
                <a:spcPct val="110000"/>
              </a:lnSpc>
              <a:spcBef>
                <a:spcPts val="533"/>
              </a:spcBef>
              <a:spcAft>
                <a:spcPct val="0"/>
              </a:spcAft>
              <a:buClr>
                <a:schemeClr val="accent1"/>
              </a:buClr>
              <a:buFont typeface="Arial"/>
              <a:buChar char="•"/>
              <a:defRPr sz="2265" b="0" i="0">
                <a:solidFill>
                  <a:schemeClr val="tx2"/>
                </a:solidFill>
                <a:latin typeface="Verdana"/>
                <a:ea typeface="ＭＳ Ｐゴシック" charset="0"/>
                <a:cs typeface="Verdana"/>
              </a:defRPr>
            </a:lvl3pPr>
            <a:lvl4pPr marL="1401145" indent="-304671" defTabSz="609342" fontAlgn="base">
              <a:lnSpc>
                <a:spcPct val="110000"/>
              </a:lnSpc>
              <a:spcBef>
                <a:spcPts val="533"/>
              </a:spcBef>
              <a:spcAft>
                <a:spcPct val="0"/>
              </a:spcAft>
              <a:buClr>
                <a:schemeClr val="accent1"/>
              </a:buClr>
              <a:buFont typeface="Lucida Grande"/>
              <a:buChar char="­"/>
              <a:defRPr sz="2265" b="0" i="0">
                <a:solidFill>
                  <a:schemeClr val="tx2"/>
                </a:solidFill>
                <a:latin typeface="Verdana"/>
                <a:ea typeface="ＭＳ Ｐゴシック" charset="0"/>
                <a:cs typeface="Verdana"/>
              </a:defRPr>
            </a:lvl4pPr>
            <a:lvl5pPr marL="1689051" indent="-304671" defTabSz="609342" fontAlgn="base">
              <a:lnSpc>
                <a:spcPct val="110000"/>
              </a:lnSpc>
              <a:spcBef>
                <a:spcPts val="533"/>
              </a:spcBef>
              <a:spcAft>
                <a:spcPct val="0"/>
              </a:spcAft>
              <a:buClr>
                <a:schemeClr val="accent1"/>
              </a:buClr>
              <a:buSzPct val="100000"/>
              <a:buFont typeface="Arial"/>
              <a:buChar char="•"/>
              <a:defRPr sz="2265" b="0" i="0">
                <a:solidFill>
                  <a:schemeClr val="tx2"/>
                </a:solidFill>
                <a:latin typeface="Verdana"/>
                <a:ea typeface="ＭＳ Ｐゴシック" charset="0"/>
                <a:cs typeface="Verdana"/>
              </a:defRPr>
            </a:lvl5pPr>
            <a:lvl6pPr marL="3351383" indent="-304671" defTabSz="609342">
              <a:spcBef>
                <a:spcPct val="20000"/>
              </a:spcBef>
              <a:buFont typeface="Arial"/>
              <a:buChar char="•"/>
              <a:defRPr sz="2665"/>
            </a:lvl6pPr>
            <a:lvl7pPr marL="3960725" indent="-304671" defTabSz="609342">
              <a:spcBef>
                <a:spcPct val="20000"/>
              </a:spcBef>
              <a:buFont typeface="Arial"/>
              <a:buChar char="•"/>
              <a:defRPr sz="2665"/>
            </a:lvl7pPr>
            <a:lvl8pPr marL="4570067" indent="-304671" defTabSz="609342">
              <a:spcBef>
                <a:spcPct val="20000"/>
              </a:spcBef>
              <a:buFont typeface="Arial"/>
              <a:buChar char="•"/>
              <a:defRPr sz="2665"/>
            </a:lvl8pPr>
            <a:lvl9pPr marL="5179411" indent="-304671" defTabSz="609342">
              <a:spcBef>
                <a:spcPct val="20000"/>
              </a:spcBef>
              <a:buFont typeface="Arial"/>
              <a:buChar char="•"/>
              <a:defRPr sz="2665"/>
            </a:lvl9pPr>
          </a:lstStyle>
          <a:p>
            <a:pPr marL="98968" marR="0" lvl="0" indent="0" algn="ctr" defTabSz="609342" rtl="0" eaLnBrk="1" fontAlgn="base" latinLnBrk="0" hangingPunct="1">
              <a:lnSpc>
                <a:spcPct val="90000"/>
              </a:lnSpc>
              <a:spcBef>
                <a:spcPts val="200"/>
              </a:spcBef>
              <a:spcAft>
                <a:spcPts val="0"/>
              </a:spcAft>
              <a:buClr>
                <a:srgbClr val="B5BAC2"/>
              </a:buClr>
              <a:buSzTx/>
              <a:buFont typeface="Arial"/>
              <a:buNone/>
              <a:tabLst/>
              <a:defRPr/>
            </a:pPr>
            <a:r>
              <a:rPr kumimoji="0" lang="en-GB" sz="1200" b="1" i="0" u="none" strike="noStrike" cap="none" normalizeH="0" baseline="0" noProof="0">
                <a:ln>
                  <a:noFill/>
                </a:ln>
                <a:solidFill>
                  <a:srgbClr val="F8F8F8"/>
                </a:solidFill>
                <a:uLnTx/>
                <a:uFillTx/>
                <a:ea typeface="ＭＳ Ｐゴシック" charset="0"/>
              </a:rPr>
              <a:t>Political and social</a:t>
            </a:r>
            <a:br>
              <a:rPr kumimoji="0" lang="en-GB" sz="1200" b="1" i="0" u="none" strike="noStrike" cap="none" normalizeH="0" baseline="0" noProof="0">
                <a:ln>
                  <a:noFill/>
                </a:ln>
                <a:solidFill>
                  <a:srgbClr val="F8F8F8"/>
                </a:solidFill>
                <a:uLnTx/>
                <a:uFillTx/>
                <a:ea typeface="ＭＳ Ｐゴシック" charset="0"/>
              </a:rPr>
            </a:br>
            <a:r>
              <a:rPr kumimoji="0" lang="en-GB" sz="1200" b="1" i="0" u="none" strike="noStrike" cap="none" normalizeH="0" baseline="0" noProof="0">
                <a:ln>
                  <a:noFill/>
                </a:ln>
                <a:solidFill>
                  <a:srgbClr val="F8F8F8"/>
                </a:solidFill>
                <a:uLnTx/>
                <a:uFillTx/>
                <a:ea typeface="ＭＳ Ｐゴシック" charset="0"/>
              </a:rPr>
              <a:t>uncertainty</a:t>
            </a:r>
          </a:p>
          <a:p>
            <a:pPr marL="98968" marR="0" lvl="0" indent="0" algn="ctr" defTabSz="609342" rtl="0" eaLnBrk="1" fontAlgn="base" latinLnBrk="0" hangingPunct="1">
              <a:lnSpc>
                <a:spcPct val="90000"/>
              </a:lnSpc>
              <a:spcBef>
                <a:spcPts val="200"/>
              </a:spcBef>
              <a:spcAft>
                <a:spcPts val="0"/>
              </a:spcAft>
              <a:buClr>
                <a:srgbClr val="B5BAC2"/>
              </a:buClr>
              <a:buSzTx/>
              <a:buFont typeface="Arial"/>
              <a:buNone/>
              <a:tabLst/>
              <a:defRPr/>
            </a:pPr>
            <a:r>
              <a:rPr kumimoji="0" lang="en-GB" sz="1050" b="0" i="0" u="none" strike="noStrike" cap="none" normalizeH="0" baseline="0" noProof="0">
                <a:ln>
                  <a:noFill/>
                </a:ln>
                <a:solidFill>
                  <a:srgbClr val="F8F8F8"/>
                </a:solidFill>
                <a:uLnTx/>
                <a:uFillTx/>
                <a:ea typeface="ＭＳ Ｐゴシック" charset="0"/>
              </a:rPr>
              <a:t>Political short-termism, increased regional, attitudinal, social and economic polarisation </a:t>
            </a:r>
          </a:p>
        </p:txBody>
      </p:sp>
      <p:sp>
        <p:nvSpPr>
          <p:cNvPr id="14" name="Text Placeholder 5">
            <a:extLst>
              <a:ext uri="{FF2B5EF4-FFF2-40B4-BE49-F238E27FC236}">
                <a16:creationId xmlns:a16="http://schemas.microsoft.com/office/drawing/2014/main" id="{D7CA590A-F299-30B3-3E98-835E73C829EA}"/>
              </a:ext>
            </a:extLst>
          </p:cNvPr>
          <p:cNvSpPr txBox="1">
            <a:spLocks/>
          </p:cNvSpPr>
          <p:nvPr/>
        </p:nvSpPr>
        <p:spPr>
          <a:xfrm>
            <a:off x="7448723" y="1916832"/>
            <a:ext cx="3036229" cy="1100001"/>
          </a:xfrm>
          <a:prstGeom prst="rect">
            <a:avLst/>
          </a:prstGeom>
          <a:solidFill>
            <a:schemeClr val="accent2">
              <a:alpha val="90000"/>
            </a:schemeClr>
          </a:solidFill>
          <a:ln>
            <a:noFill/>
          </a:ln>
          <a:effectLst>
            <a:outerShdw blurRad="50800" dist="38100" dir="2700000" algn="tl" rotWithShape="0">
              <a:prstClr val="black">
                <a:alpha val="40000"/>
              </a:prstClr>
            </a:outerShdw>
          </a:effectLst>
        </p:spPr>
        <p:txBody>
          <a:bodyPr vert="horz" lIns="36000" tIns="0" rIns="36000" bIns="0" rtlCol="0" anchor="ctr" anchorCtr="0">
            <a:noAutofit/>
          </a:bodyPr>
          <a:lstStyle>
            <a:defPPr>
              <a:defRPr lang="en-FI"/>
            </a:defPPr>
            <a:lvl1pPr marL="98968" marR="0" lvl="0" indent="0" algn="ctr" defTabSz="609342" fontAlgn="base">
              <a:lnSpc>
                <a:spcPct val="100000"/>
              </a:lnSpc>
              <a:spcBef>
                <a:spcPts val="400"/>
              </a:spcBef>
              <a:spcAft>
                <a:spcPts val="200"/>
              </a:spcAft>
              <a:buClr>
                <a:srgbClr val="B5BAC2"/>
              </a:buClr>
              <a:buSzTx/>
              <a:buFont typeface="Arial"/>
              <a:buNone/>
              <a:tabLst/>
              <a:defRPr kumimoji="0" sz="1400" b="1" i="0" u="none" strike="noStrike" cap="none" spc="0" normalizeH="0" baseline="0">
                <a:ln>
                  <a:noFill/>
                </a:ln>
                <a:solidFill>
                  <a:srgbClr val="F8F8F8"/>
                </a:solidFill>
                <a:effectLst/>
                <a:uLnTx/>
                <a:uFillTx/>
                <a:ea typeface="ＭＳ Ｐゴシック" charset="0"/>
                <a:cs typeface="Verdana"/>
              </a:defRPr>
            </a:lvl1pPr>
            <a:lvl2pPr marL="743759" marR="0" indent="-380876" defTabSz="609342" fontAlgn="base">
              <a:lnSpc>
                <a:spcPct val="110000"/>
              </a:lnSpc>
              <a:spcBef>
                <a:spcPts val="533"/>
              </a:spcBef>
              <a:spcAft>
                <a:spcPct val="0"/>
              </a:spcAft>
              <a:buClr>
                <a:schemeClr val="accent1"/>
              </a:buClr>
              <a:buSzTx/>
              <a:buFont typeface="Lucida Grande"/>
              <a:buChar char="­"/>
              <a:tabLst/>
              <a:defRPr sz="2265" b="0" i="0">
                <a:solidFill>
                  <a:schemeClr val="tx2"/>
                </a:solidFill>
                <a:latin typeface="Verdana"/>
                <a:ea typeface="ＭＳ Ｐゴシック" charset="0"/>
                <a:cs typeface="Verdana"/>
              </a:defRPr>
            </a:lvl2pPr>
            <a:lvl3pPr marL="1098843" indent="-380876" defTabSz="609342" fontAlgn="base">
              <a:lnSpc>
                <a:spcPct val="110000"/>
              </a:lnSpc>
              <a:spcBef>
                <a:spcPts val="533"/>
              </a:spcBef>
              <a:spcAft>
                <a:spcPct val="0"/>
              </a:spcAft>
              <a:buClr>
                <a:schemeClr val="accent1"/>
              </a:buClr>
              <a:buFont typeface="Arial"/>
              <a:buChar char="•"/>
              <a:defRPr sz="2265" b="0" i="0">
                <a:solidFill>
                  <a:schemeClr val="tx2"/>
                </a:solidFill>
                <a:latin typeface="Verdana"/>
                <a:ea typeface="ＭＳ Ｐゴシック" charset="0"/>
                <a:cs typeface="Verdana"/>
              </a:defRPr>
            </a:lvl3pPr>
            <a:lvl4pPr marL="1401145" indent="-304671" defTabSz="609342" fontAlgn="base">
              <a:lnSpc>
                <a:spcPct val="110000"/>
              </a:lnSpc>
              <a:spcBef>
                <a:spcPts val="533"/>
              </a:spcBef>
              <a:spcAft>
                <a:spcPct val="0"/>
              </a:spcAft>
              <a:buClr>
                <a:schemeClr val="accent1"/>
              </a:buClr>
              <a:buFont typeface="Lucida Grande"/>
              <a:buChar char="­"/>
              <a:defRPr sz="2265" b="0" i="0">
                <a:solidFill>
                  <a:schemeClr val="tx2"/>
                </a:solidFill>
                <a:latin typeface="Verdana"/>
                <a:ea typeface="ＭＳ Ｐゴシック" charset="0"/>
                <a:cs typeface="Verdana"/>
              </a:defRPr>
            </a:lvl4pPr>
            <a:lvl5pPr marL="1689051" indent="-304671" defTabSz="609342" fontAlgn="base">
              <a:lnSpc>
                <a:spcPct val="110000"/>
              </a:lnSpc>
              <a:spcBef>
                <a:spcPts val="533"/>
              </a:spcBef>
              <a:spcAft>
                <a:spcPct val="0"/>
              </a:spcAft>
              <a:buClr>
                <a:schemeClr val="accent1"/>
              </a:buClr>
              <a:buSzPct val="100000"/>
              <a:buFont typeface="Arial"/>
              <a:buChar char="•"/>
              <a:defRPr sz="2265" b="0" i="0">
                <a:solidFill>
                  <a:schemeClr val="tx2"/>
                </a:solidFill>
                <a:latin typeface="Verdana"/>
                <a:ea typeface="ＭＳ Ｐゴシック" charset="0"/>
                <a:cs typeface="Verdana"/>
              </a:defRPr>
            </a:lvl5pPr>
            <a:lvl6pPr marL="3351383" indent="-304671" defTabSz="609342">
              <a:spcBef>
                <a:spcPct val="20000"/>
              </a:spcBef>
              <a:buFont typeface="Arial"/>
              <a:buChar char="•"/>
              <a:defRPr sz="2665"/>
            </a:lvl6pPr>
            <a:lvl7pPr marL="3960725" indent="-304671" defTabSz="609342">
              <a:spcBef>
                <a:spcPct val="20000"/>
              </a:spcBef>
              <a:buFont typeface="Arial"/>
              <a:buChar char="•"/>
              <a:defRPr sz="2665"/>
            </a:lvl7pPr>
            <a:lvl8pPr marL="4570067" indent="-304671" defTabSz="609342">
              <a:spcBef>
                <a:spcPct val="20000"/>
              </a:spcBef>
              <a:buFont typeface="Arial"/>
              <a:buChar char="•"/>
              <a:defRPr sz="2665"/>
            </a:lvl8pPr>
            <a:lvl9pPr marL="5179411" indent="-304671" defTabSz="609342">
              <a:spcBef>
                <a:spcPct val="20000"/>
              </a:spcBef>
              <a:buFont typeface="Arial"/>
              <a:buChar char="•"/>
              <a:defRPr sz="2665"/>
            </a:lvl9pPr>
          </a:lstStyle>
          <a:p>
            <a:pPr marL="98968" marR="0" lvl="0" indent="0" algn="ctr" defTabSz="609342" rtl="0" eaLnBrk="1" fontAlgn="base" latinLnBrk="0" hangingPunct="1">
              <a:lnSpc>
                <a:spcPct val="90000"/>
              </a:lnSpc>
              <a:spcBef>
                <a:spcPts val="200"/>
              </a:spcBef>
              <a:spcAft>
                <a:spcPts val="0"/>
              </a:spcAft>
              <a:buClr>
                <a:srgbClr val="B5BAC2"/>
              </a:buClr>
              <a:buSzTx/>
              <a:buFont typeface="Arial"/>
              <a:buNone/>
              <a:tabLst/>
              <a:defRPr/>
            </a:pPr>
            <a:r>
              <a:rPr kumimoji="0" lang="en-GB" sz="1200" b="1" i="0" u="none" strike="noStrike" cap="none" normalizeH="0" baseline="0" noProof="0">
                <a:ln>
                  <a:noFill/>
                </a:ln>
                <a:solidFill>
                  <a:srgbClr val="F8F8F8"/>
                </a:solidFill>
                <a:uLnTx/>
                <a:uFillTx/>
                <a:ea typeface="ＭＳ Ｐゴシック" charset="0"/>
              </a:rPr>
              <a:t>Economic uncertainty</a:t>
            </a:r>
          </a:p>
          <a:p>
            <a:pPr marL="98968" marR="0" lvl="0" indent="0" algn="ctr" defTabSz="609342" rtl="0" eaLnBrk="1" fontAlgn="base" latinLnBrk="0" hangingPunct="1">
              <a:lnSpc>
                <a:spcPct val="90000"/>
              </a:lnSpc>
              <a:spcBef>
                <a:spcPts val="200"/>
              </a:spcBef>
              <a:spcAft>
                <a:spcPts val="0"/>
              </a:spcAft>
              <a:buClr>
                <a:srgbClr val="B5BAC2"/>
              </a:buClr>
              <a:buSzTx/>
              <a:buFont typeface="Arial"/>
              <a:buNone/>
              <a:tabLst/>
              <a:defRPr/>
            </a:pPr>
            <a:r>
              <a:rPr kumimoji="0" lang="en-GB" sz="1050" b="0" i="0" u="none" strike="noStrike" cap="none" normalizeH="0" baseline="0" noProof="0">
                <a:ln>
                  <a:noFill/>
                </a:ln>
                <a:solidFill>
                  <a:srgbClr val="F8F8F8"/>
                </a:solidFill>
                <a:uLnTx/>
                <a:uFillTx/>
                <a:ea typeface="ＭＳ Ｐゴシック" charset="0"/>
              </a:rPr>
              <a:t>Threat of recession, rising interest rates, rise of costs due to raw material, energy and sustainable development requirements, growing role of foreign investors</a:t>
            </a:r>
          </a:p>
        </p:txBody>
      </p:sp>
      <p:sp>
        <p:nvSpPr>
          <p:cNvPr id="15" name="Text Placeholder 5">
            <a:extLst>
              <a:ext uri="{FF2B5EF4-FFF2-40B4-BE49-F238E27FC236}">
                <a16:creationId xmlns:a16="http://schemas.microsoft.com/office/drawing/2014/main" id="{139491D2-9922-6955-4C76-E537C67697B1}"/>
              </a:ext>
            </a:extLst>
          </p:cNvPr>
          <p:cNvSpPr txBox="1">
            <a:spLocks/>
          </p:cNvSpPr>
          <p:nvPr/>
        </p:nvSpPr>
        <p:spPr>
          <a:xfrm>
            <a:off x="861480" y="1916832"/>
            <a:ext cx="3036229" cy="1100001"/>
          </a:xfrm>
          <a:prstGeom prst="rect">
            <a:avLst/>
          </a:prstGeom>
          <a:solidFill>
            <a:schemeClr val="accent2">
              <a:alpha val="90000"/>
            </a:schemeClr>
          </a:solidFill>
          <a:ln>
            <a:noFill/>
          </a:ln>
          <a:effectLst>
            <a:outerShdw blurRad="50800" dist="38100" dir="2700000" algn="tl" rotWithShape="0">
              <a:prstClr val="black">
                <a:alpha val="40000"/>
              </a:prstClr>
            </a:outerShdw>
          </a:effectLst>
        </p:spPr>
        <p:txBody>
          <a:bodyPr vert="horz" lIns="36000" tIns="0" rIns="36000" bIns="0" rtlCol="0" anchor="ctr" anchorCtr="0">
            <a:noAutofit/>
          </a:bodyPr>
          <a:lstStyle>
            <a:lvl1pPr marL="479844" marR="0" indent="-380876" algn="l" defTabSz="609342" rtl="0" eaLnBrk="1" fontAlgn="base" latinLnBrk="0" hangingPunct="1">
              <a:lnSpc>
                <a:spcPct val="110000"/>
              </a:lnSpc>
              <a:spcBef>
                <a:spcPts val="533"/>
              </a:spcBef>
              <a:spcAft>
                <a:spcPct val="0"/>
              </a:spcAft>
              <a:buClr>
                <a:schemeClr val="accent1"/>
              </a:buClr>
              <a:buSzTx/>
              <a:buFont typeface="Arial"/>
              <a:buChar char="•"/>
              <a:tabLst/>
              <a:defRPr sz="2265" b="0" i="0" kern="1200" baseline="0">
                <a:solidFill>
                  <a:schemeClr val="tx2"/>
                </a:solidFill>
                <a:latin typeface="Verdana"/>
                <a:ea typeface="ＭＳ Ｐゴシック" charset="0"/>
                <a:cs typeface="Verdana"/>
              </a:defRPr>
            </a:lvl1pPr>
            <a:lvl2pPr marL="743759" marR="0" indent="-380876" algn="l" defTabSz="609342" rtl="0" eaLnBrk="1" fontAlgn="base" latinLnBrk="0" hangingPunct="1">
              <a:lnSpc>
                <a:spcPct val="110000"/>
              </a:lnSpc>
              <a:spcBef>
                <a:spcPts val="533"/>
              </a:spcBef>
              <a:spcAft>
                <a:spcPct val="0"/>
              </a:spcAft>
              <a:buClr>
                <a:schemeClr val="accent1"/>
              </a:buClr>
              <a:buSzTx/>
              <a:buFont typeface="Lucida Grande"/>
              <a:buChar char="­"/>
              <a:tabLst/>
              <a:defRPr sz="2265" b="0" i="0" kern="1200">
                <a:solidFill>
                  <a:schemeClr val="tx2"/>
                </a:solidFill>
                <a:latin typeface="Verdana"/>
                <a:ea typeface="ＭＳ Ｐゴシック" charset="0"/>
                <a:cs typeface="Verdana"/>
              </a:defRPr>
            </a:lvl2pPr>
            <a:lvl3pPr marL="1098843" indent="-380876" algn="l" defTabSz="609342" rtl="0" eaLnBrk="1" fontAlgn="base" hangingPunct="1">
              <a:lnSpc>
                <a:spcPct val="110000"/>
              </a:lnSpc>
              <a:spcBef>
                <a:spcPts val="533"/>
              </a:spcBef>
              <a:spcAft>
                <a:spcPct val="0"/>
              </a:spcAft>
              <a:buClr>
                <a:schemeClr val="accent1"/>
              </a:buClr>
              <a:buFont typeface="Arial"/>
              <a:buChar char="•"/>
              <a:defRPr sz="2265" b="0" i="0" kern="1200">
                <a:solidFill>
                  <a:schemeClr val="tx2"/>
                </a:solidFill>
                <a:latin typeface="Verdana"/>
                <a:ea typeface="ＭＳ Ｐゴシック" charset="0"/>
                <a:cs typeface="Verdana"/>
              </a:defRPr>
            </a:lvl3pPr>
            <a:lvl4pPr marL="1401145" indent="-304671" algn="l" defTabSz="609342" rtl="0" eaLnBrk="1" fontAlgn="base" hangingPunct="1">
              <a:lnSpc>
                <a:spcPct val="110000"/>
              </a:lnSpc>
              <a:spcBef>
                <a:spcPts val="533"/>
              </a:spcBef>
              <a:spcAft>
                <a:spcPct val="0"/>
              </a:spcAft>
              <a:buClr>
                <a:schemeClr val="accent1"/>
              </a:buClr>
              <a:buFont typeface="Lucida Grande"/>
              <a:buChar char="­"/>
              <a:defRPr sz="2265" b="0" i="0" kern="1200">
                <a:solidFill>
                  <a:schemeClr val="tx2"/>
                </a:solidFill>
                <a:latin typeface="Verdana"/>
                <a:ea typeface="ＭＳ Ｐゴシック" charset="0"/>
                <a:cs typeface="Verdana"/>
              </a:defRPr>
            </a:lvl4pPr>
            <a:lvl5pPr marL="1689051" indent="-304671" algn="l" defTabSz="609342" rtl="0" eaLnBrk="1" fontAlgn="base" hangingPunct="1">
              <a:lnSpc>
                <a:spcPct val="110000"/>
              </a:lnSpc>
              <a:spcBef>
                <a:spcPts val="533"/>
              </a:spcBef>
              <a:spcAft>
                <a:spcPct val="0"/>
              </a:spcAft>
              <a:buClr>
                <a:schemeClr val="accent1"/>
              </a:buClr>
              <a:buSzPct val="100000"/>
              <a:buFont typeface="Arial"/>
              <a:buChar char="•"/>
              <a:defRPr sz="2265" b="0" i="0" kern="1200">
                <a:solidFill>
                  <a:schemeClr val="tx2"/>
                </a:solidFill>
                <a:latin typeface="Verdana"/>
                <a:ea typeface="ＭＳ Ｐゴシック" charset="0"/>
                <a:cs typeface="Verdana"/>
              </a:defRPr>
            </a:lvl5pPr>
            <a:lvl6pPr marL="3351383" indent="-304671" algn="l" defTabSz="609342" rtl="0" eaLnBrk="1" latinLnBrk="0" hangingPunct="1">
              <a:spcBef>
                <a:spcPct val="20000"/>
              </a:spcBef>
              <a:buFont typeface="Arial"/>
              <a:buChar char="•"/>
              <a:defRPr sz="2665" kern="1200">
                <a:solidFill>
                  <a:schemeClr val="tx1"/>
                </a:solidFill>
                <a:latin typeface="+mn-lt"/>
                <a:ea typeface="+mn-ea"/>
                <a:cs typeface="+mn-cs"/>
              </a:defRPr>
            </a:lvl6pPr>
            <a:lvl7pPr marL="3960725" indent="-304671" algn="l" defTabSz="609342" rtl="0" eaLnBrk="1" latinLnBrk="0" hangingPunct="1">
              <a:spcBef>
                <a:spcPct val="20000"/>
              </a:spcBef>
              <a:buFont typeface="Arial"/>
              <a:buChar char="•"/>
              <a:defRPr sz="2665" kern="1200">
                <a:solidFill>
                  <a:schemeClr val="tx1"/>
                </a:solidFill>
                <a:latin typeface="+mn-lt"/>
                <a:ea typeface="+mn-ea"/>
                <a:cs typeface="+mn-cs"/>
              </a:defRPr>
            </a:lvl7pPr>
            <a:lvl8pPr marL="4570067" indent="-304671" algn="l" defTabSz="609342" rtl="0" eaLnBrk="1" latinLnBrk="0" hangingPunct="1">
              <a:spcBef>
                <a:spcPct val="20000"/>
              </a:spcBef>
              <a:buFont typeface="Arial"/>
              <a:buChar char="•"/>
              <a:defRPr sz="2665" kern="1200">
                <a:solidFill>
                  <a:schemeClr val="tx1"/>
                </a:solidFill>
                <a:latin typeface="+mn-lt"/>
                <a:ea typeface="+mn-ea"/>
                <a:cs typeface="+mn-cs"/>
              </a:defRPr>
            </a:lvl8pPr>
            <a:lvl9pPr marL="5179411" indent="-304671" algn="l" defTabSz="609342" rtl="0" eaLnBrk="1" latinLnBrk="0" hangingPunct="1">
              <a:spcBef>
                <a:spcPct val="20000"/>
              </a:spcBef>
              <a:buFont typeface="Arial"/>
              <a:buChar char="•"/>
              <a:defRPr sz="2665" kern="1200">
                <a:solidFill>
                  <a:schemeClr val="tx1"/>
                </a:solidFill>
                <a:latin typeface="+mn-lt"/>
                <a:ea typeface="+mn-ea"/>
                <a:cs typeface="+mn-cs"/>
              </a:defRPr>
            </a:lvl9pPr>
          </a:lstStyle>
          <a:p>
            <a:pPr marL="98968" marR="0" lvl="0" indent="0" algn="ctr" defTabSz="609342" rtl="0" eaLnBrk="1" fontAlgn="base" latinLnBrk="0" hangingPunct="1">
              <a:lnSpc>
                <a:spcPct val="90000"/>
              </a:lnSpc>
              <a:spcBef>
                <a:spcPts val="200"/>
              </a:spcBef>
              <a:spcAft>
                <a:spcPts val="0"/>
              </a:spcAft>
              <a:buClr>
                <a:srgbClr val="B5BAC2"/>
              </a:buClr>
              <a:buSzTx/>
              <a:buFont typeface="Arial"/>
              <a:buNone/>
              <a:tabLst/>
              <a:defRPr/>
            </a:pPr>
            <a:r>
              <a:rPr kumimoji="0" lang="en-GB" sz="1200" b="1" i="0" u="none" strike="noStrike" cap="none" normalizeH="0" baseline="0" noProof="0">
                <a:ln>
                  <a:noFill/>
                </a:ln>
                <a:solidFill>
                  <a:srgbClr val="F8F8F8"/>
                </a:solidFill>
                <a:uLnTx/>
                <a:uFillTx/>
                <a:latin typeface="+mn-lt"/>
                <a:ea typeface="ＭＳ Ｐゴシック" charset="0"/>
              </a:rPr>
              <a:t>Geopolitical challenges</a:t>
            </a:r>
          </a:p>
          <a:p>
            <a:pPr marL="98968" marR="0" lvl="0" indent="0" algn="ctr" defTabSz="609342" rtl="0" eaLnBrk="1" fontAlgn="base" latinLnBrk="0" hangingPunct="1">
              <a:lnSpc>
                <a:spcPct val="90000"/>
              </a:lnSpc>
              <a:spcBef>
                <a:spcPts val="200"/>
              </a:spcBef>
              <a:spcAft>
                <a:spcPts val="0"/>
              </a:spcAft>
              <a:buClr>
                <a:srgbClr val="B5BAC2"/>
              </a:buClr>
              <a:buSzTx/>
              <a:buFont typeface="Arial"/>
              <a:buNone/>
              <a:tabLst/>
              <a:defRPr/>
            </a:pPr>
            <a:r>
              <a:rPr kumimoji="0" lang="en-GB" sz="1050" b="0" i="0" u="none" strike="noStrike" cap="none" normalizeH="0" baseline="0" noProof="0">
                <a:ln>
                  <a:noFill/>
                </a:ln>
                <a:solidFill>
                  <a:srgbClr val="F8F8F8"/>
                </a:solidFill>
                <a:uLnTx/>
                <a:uFillTx/>
                <a:latin typeface="+mn-lt"/>
                <a:ea typeface="ＭＳ Ｐゴシック" charset="0"/>
              </a:rPr>
              <a:t>War in Ukraine, global tensions, trade policy decisions and sanctions</a:t>
            </a:r>
          </a:p>
        </p:txBody>
      </p:sp>
      <p:sp>
        <p:nvSpPr>
          <p:cNvPr id="16" name="Text Placeholder 5">
            <a:extLst>
              <a:ext uri="{FF2B5EF4-FFF2-40B4-BE49-F238E27FC236}">
                <a16:creationId xmlns:a16="http://schemas.microsoft.com/office/drawing/2014/main" id="{6E73A22D-3254-EE15-3BD9-764A85261E20}"/>
              </a:ext>
            </a:extLst>
          </p:cNvPr>
          <p:cNvSpPr txBox="1">
            <a:spLocks/>
          </p:cNvSpPr>
          <p:nvPr/>
        </p:nvSpPr>
        <p:spPr>
          <a:xfrm>
            <a:off x="4155102" y="3204544"/>
            <a:ext cx="3036229" cy="1100001"/>
          </a:xfrm>
          <a:prstGeom prst="rect">
            <a:avLst/>
          </a:prstGeom>
          <a:solidFill>
            <a:schemeClr val="accent1">
              <a:alpha val="90000"/>
            </a:schemeClr>
          </a:solidFill>
          <a:ln>
            <a:noFill/>
          </a:ln>
          <a:effectLst>
            <a:outerShdw blurRad="50800" dist="38100" dir="2700000" algn="tl" rotWithShape="0">
              <a:prstClr val="black">
                <a:alpha val="40000"/>
              </a:prstClr>
            </a:outerShdw>
          </a:effectLst>
        </p:spPr>
        <p:txBody>
          <a:bodyPr vert="horz" lIns="36000" tIns="0" rIns="36000" bIns="0" rtlCol="0" anchor="ctr" anchorCtr="0">
            <a:noAutofit/>
          </a:bodyPr>
          <a:lstStyle>
            <a:defPPr>
              <a:defRPr lang="en-FI"/>
            </a:defPPr>
            <a:lvl1pPr marL="98968" marR="0" lvl="0" indent="0" algn="ctr" defTabSz="609342" fontAlgn="base">
              <a:lnSpc>
                <a:spcPct val="100000"/>
              </a:lnSpc>
              <a:spcBef>
                <a:spcPts val="400"/>
              </a:spcBef>
              <a:spcAft>
                <a:spcPts val="200"/>
              </a:spcAft>
              <a:buClr>
                <a:srgbClr val="B5BAC2"/>
              </a:buClr>
              <a:buSzTx/>
              <a:buFont typeface="Arial"/>
              <a:buNone/>
              <a:tabLst/>
              <a:defRPr sz="1400" b="1" i="0" baseline="0">
                <a:solidFill>
                  <a:srgbClr val="F8F8F8"/>
                </a:solidFill>
                <a:latin typeface="Arial"/>
                <a:ea typeface="ＭＳ Ｐゴシック" charset="0"/>
                <a:cs typeface="Verdana"/>
              </a:defRPr>
            </a:lvl1pPr>
            <a:lvl2pPr marL="743759" marR="0" indent="-380876" defTabSz="609342" fontAlgn="base">
              <a:lnSpc>
                <a:spcPct val="110000"/>
              </a:lnSpc>
              <a:spcBef>
                <a:spcPts val="533"/>
              </a:spcBef>
              <a:spcAft>
                <a:spcPct val="0"/>
              </a:spcAft>
              <a:buClr>
                <a:schemeClr val="accent1"/>
              </a:buClr>
              <a:buSzTx/>
              <a:buFont typeface="Lucida Grande"/>
              <a:buChar char="­"/>
              <a:tabLst/>
              <a:defRPr sz="2265" b="0" i="0">
                <a:solidFill>
                  <a:schemeClr val="tx2"/>
                </a:solidFill>
                <a:latin typeface="Verdana"/>
                <a:ea typeface="ＭＳ Ｐゴシック" charset="0"/>
                <a:cs typeface="Verdana"/>
              </a:defRPr>
            </a:lvl2pPr>
            <a:lvl3pPr marL="1098843" indent="-380876" defTabSz="609342" fontAlgn="base">
              <a:lnSpc>
                <a:spcPct val="110000"/>
              </a:lnSpc>
              <a:spcBef>
                <a:spcPts val="533"/>
              </a:spcBef>
              <a:spcAft>
                <a:spcPct val="0"/>
              </a:spcAft>
              <a:buClr>
                <a:schemeClr val="accent1"/>
              </a:buClr>
              <a:buFont typeface="Arial"/>
              <a:buChar char="•"/>
              <a:defRPr sz="2265" b="0" i="0">
                <a:solidFill>
                  <a:schemeClr val="tx2"/>
                </a:solidFill>
                <a:latin typeface="Verdana"/>
                <a:ea typeface="ＭＳ Ｐゴシック" charset="0"/>
                <a:cs typeface="Verdana"/>
              </a:defRPr>
            </a:lvl3pPr>
            <a:lvl4pPr marL="1401145" indent="-304671" defTabSz="609342" fontAlgn="base">
              <a:lnSpc>
                <a:spcPct val="110000"/>
              </a:lnSpc>
              <a:spcBef>
                <a:spcPts val="533"/>
              </a:spcBef>
              <a:spcAft>
                <a:spcPct val="0"/>
              </a:spcAft>
              <a:buClr>
                <a:schemeClr val="accent1"/>
              </a:buClr>
              <a:buFont typeface="Lucida Grande"/>
              <a:buChar char="­"/>
              <a:defRPr sz="2265" b="0" i="0">
                <a:solidFill>
                  <a:schemeClr val="tx2"/>
                </a:solidFill>
                <a:latin typeface="Verdana"/>
                <a:ea typeface="ＭＳ Ｐゴシック" charset="0"/>
                <a:cs typeface="Verdana"/>
              </a:defRPr>
            </a:lvl4pPr>
            <a:lvl5pPr marL="1689051" indent="-304671" defTabSz="609342" fontAlgn="base">
              <a:lnSpc>
                <a:spcPct val="110000"/>
              </a:lnSpc>
              <a:spcBef>
                <a:spcPts val="533"/>
              </a:spcBef>
              <a:spcAft>
                <a:spcPct val="0"/>
              </a:spcAft>
              <a:buClr>
                <a:schemeClr val="accent1"/>
              </a:buClr>
              <a:buSzPct val="100000"/>
              <a:buFont typeface="Arial"/>
              <a:buChar char="•"/>
              <a:defRPr sz="2265" b="0" i="0">
                <a:solidFill>
                  <a:schemeClr val="tx2"/>
                </a:solidFill>
                <a:latin typeface="Verdana"/>
                <a:ea typeface="ＭＳ Ｐゴシック" charset="0"/>
                <a:cs typeface="Verdana"/>
              </a:defRPr>
            </a:lvl5pPr>
            <a:lvl6pPr marL="3351383" indent="-304671" defTabSz="609342">
              <a:spcBef>
                <a:spcPct val="20000"/>
              </a:spcBef>
              <a:buFont typeface="Arial"/>
              <a:buChar char="•"/>
              <a:defRPr sz="2665"/>
            </a:lvl6pPr>
            <a:lvl7pPr marL="3960725" indent="-304671" defTabSz="609342">
              <a:spcBef>
                <a:spcPct val="20000"/>
              </a:spcBef>
              <a:buFont typeface="Arial"/>
              <a:buChar char="•"/>
              <a:defRPr sz="2665"/>
            </a:lvl7pPr>
            <a:lvl8pPr marL="4570067" indent="-304671" defTabSz="609342">
              <a:spcBef>
                <a:spcPct val="20000"/>
              </a:spcBef>
              <a:buFont typeface="Arial"/>
              <a:buChar char="•"/>
              <a:defRPr sz="2665"/>
            </a:lvl8pPr>
            <a:lvl9pPr marL="5179411" indent="-304671" defTabSz="609342">
              <a:spcBef>
                <a:spcPct val="20000"/>
              </a:spcBef>
              <a:buFont typeface="Arial"/>
              <a:buChar char="•"/>
              <a:defRPr sz="2665"/>
            </a:lvl9pPr>
          </a:lstStyle>
          <a:p>
            <a:pPr marL="98968" marR="0" lvl="0" indent="0" algn="ctr" defTabSz="609342" rtl="0" eaLnBrk="1" fontAlgn="base" latinLnBrk="0" hangingPunct="1">
              <a:lnSpc>
                <a:spcPct val="90000"/>
              </a:lnSpc>
              <a:spcBef>
                <a:spcPts val="200"/>
              </a:spcBef>
              <a:spcAft>
                <a:spcPts val="0"/>
              </a:spcAft>
              <a:buClr>
                <a:srgbClr val="B5BAC2"/>
              </a:buClr>
              <a:buSzTx/>
              <a:buFont typeface="Arial"/>
              <a:buNone/>
              <a:tabLst/>
              <a:defRPr/>
            </a:pPr>
            <a:r>
              <a:rPr kumimoji="0" lang="en-GB" sz="1200" b="1" i="0" u="none" strike="noStrike" cap="none" normalizeH="0" baseline="0" noProof="0">
                <a:ln>
                  <a:noFill/>
                </a:ln>
                <a:solidFill>
                  <a:schemeClr val="bg1"/>
                </a:solidFill>
                <a:uLnTx/>
                <a:uFillTx/>
                <a:latin typeface="+mn-lt"/>
                <a:ea typeface="ＭＳ Ｐゴシック" charset="0"/>
              </a:rPr>
              <a:t>Investing in the future</a:t>
            </a:r>
          </a:p>
          <a:p>
            <a:pPr marL="98968" marR="0" lvl="0" indent="0" algn="ctr" defTabSz="609342" rtl="0" eaLnBrk="1" fontAlgn="base" latinLnBrk="0" hangingPunct="1">
              <a:lnSpc>
                <a:spcPct val="90000"/>
              </a:lnSpc>
              <a:spcBef>
                <a:spcPts val="200"/>
              </a:spcBef>
              <a:spcAft>
                <a:spcPts val="0"/>
              </a:spcAft>
              <a:buClr>
                <a:srgbClr val="B5BAC2"/>
              </a:buClr>
              <a:buSzTx/>
              <a:buFont typeface="Arial"/>
              <a:buNone/>
              <a:tabLst/>
              <a:defRPr/>
            </a:pPr>
            <a:r>
              <a:rPr kumimoji="0" lang="en-GB" sz="1050" b="0" i="0" u="none" strike="noStrike" cap="none" normalizeH="0" baseline="0" noProof="0">
                <a:ln>
                  <a:noFill/>
                </a:ln>
                <a:solidFill>
                  <a:schemeClr val="bg1"/>
                </a:solidFill>
                <a:uLnTx/>
                <a:uFillTx/>
                <a:latin typeface="+mn-lt"/>
                <a:ea typeface="ＭＳ Ｐゴシック" charset="0"/>
              </a:rPr>
              <a:t>Repair debt of built environment and infrastructure, public sector’s deteriorating investment capacity, new financing models and investment opportunities enabled by the private sector and private capital</a:t>
            </a:r>
          </a:p>
        </p:txBody>
      </p:sp>
      <p:sp>
        <p:nvSpPr>
          <p:cNvPr id="17" name="Text Placeholder 5">
            <a:extLst>
              <a:ext uri="{FF2B5EF4-FFF2-40B4-BE49-F238E27FC236}">
                <a16:creationId xmlns:a16="http://schemas.microsoft.com/office/drawing/2014/main" id="{954AC4C3-A6D4-E4D7-8D0A-93D6D59E990A}"/>
              </a:ext>
            </a:extLst>
          </p:cNvPr>
          <p:cNvSpPr txBox="1">
            <a:spLocks/>
          </p:cNvSpPr>
          <p:nvPr/>
        </p:nvSpPr>
        <p:spPr>
          <a:xfrm>
            <a:off x="861480" y="4492256"/>
            <a:ext cx="3036229" cy="1100001"/>
          </a:xfrm>
          <a:prstGeom prst="rect">
            <a:avLst/>
          </a:prstGeom>
          <a:solidFill>
            <a:schemeClr val="accent3">
              <a:alpha val="90000"/>
            </a:schemeClr>
          </a:solidFill>
          <a:ln>
            <a:noFill/>
          </a:ln>
          <a:effectLst>
            <a:outerShdw blurRad="50800" dist="38100" dir="2700000" algn="tl" rotWithShape="0">
              <a:prstClr val="black">
                <a:alpha val="40000"/>
              </a:prstClr>
            </a:outerShdw>
          </a:effectLst>
        </p:spPr>
        <p:txBody>
          <a:bodyPr vert="horz" lIns="36000" tIns="0" rIns="36000" bIns="0" rtlCol="0" anchor="ctr" anchorCtr="0">
            <a:noAutofit/>
          </a:bodyPr>
          <a:lstStyle>
            <a:defPPr>
              <a:defRPr lang="en-FI"/>
            </a:defPPr>
            <a:lvl1pPr marL="98968" marR="0" lvl="0" indent="0" algn="ctr" defTabSz="609342" fontAlgn="base">
              <a:lnSpc>
                <a:spcPct val="100000"/>
              </a:lnSpc>
              <a:spcBef>
                <a:spcPts val="400"/>
              </a:spcBef>
              <a:spcAft>
                <a:spcPts val="200"/>
              </a:spcAft>
              <a:buClr>
                <a:srgbClr val="B5BAC2"/>
              </a:buClr>
              <a:buSzTx/>
              <a:buFont typeface="Arial"/>
              <a:buNone/>
              <a:tabLst/>
              <a:defRPr sz="1400" b="1" i="0" baseline="0">
                <a:solidFill>
                  <a:srgbClr val="F8F8F8"/>
                </a:solidFill>
                <a:latin typeface="Arial"/>
                <a:ea typeface="ＭＳ Ｐゴシック" charset="0"/>
                <a:cs typeface="Verdana"/>
              </a:defRPr>
            </a:lvl1pPr>
            <a:lvl2pPr marL="743759" marR="0" indent="-380876" defTabSz="609342" fontAlgn="base">
              <a:lnSpc>
                <a:spcPct val="110000"/>
              </a:lnSpc>
              <a:spcBef>
                <a:spcPts val="533"/>
              </a:spcBef>
              <a:spcAft>
                <a:spcPct val="0"/>
              </a:spcAft>
              <a:buClr>
                <a:schemeClr val="accent1"/>
              </a:buClr>
              <a:buSzTx/>
              <a:buFont typeface="Lucida Grande"/>
              <a:buChar char="­"/>
              <a:tabLst/>
              <a:defRPr sz="2265" b="0" i="0">
                <a:solidFill>
                  <a:schemeClr val="tx2"/>
                </a:solidFill>
                <a:latin typeface="Verdana"/>
                <a:ea typeface="ＭＳ Ｐゴシック" charset="0"/>
                <a:cs typeface="Verdana"/>
              </a:defRPr>
            </a:lvl2pPr>
            <a:lvl3pPr marL="1098843" indent="-380876" defTabSz="609342" fontAlgn="base">
              <a:lnSpc>
                <a:spcPct val="110000"/>
              </a:lnSpc>
              <a:spcBef>
                <a:spcPts val="533"/>
              </a:spcBef>
              <a:spcAft>
                <a:spcPct val="0"/>
              </a:spcAft>
              <a:buClr>
                <a:schemeClr val="accent1"/>
              </a:buClr>
              <a:buFont typeface="Arial"/>
              <a:buChar char="•"/>
              <a:defRPr sz="2265" b="0" i="0">
                <a:solidFill>
                  <a:schemeClr val="tx2"/>
                </a:solidFill>
                <a:latin typeface="Verdana"/>
                <a:ea typeface="ＭＳ Ｐゴシック" charset="0"/>
                <a:cs typeface="Verdana"/>
              </a:defRPr>
            </a:lvl3pPr>
            <a:lvl4pPr marL="1401145" indent="-304671" defTabSz="609342" fontAlgn="base">
              <a:lnSpc>
                <a:spcPct val="110000"/>
              </a:lnSpc>
              <a:spcBef>
                <a:spcPts val="533"/>
              </a:spcBef>
              <a:spcAft>
                <a:spcPct val="0"/>
              </a:spcAft>
              <a:buClr>
                <a:schemeClr val="accent1"/>
              </a:buClr>
              <a:buFont typeface="Lucida Grande"/>
              <a:buChar char="­"/>
              <a:defRPr sz="2265" b="0" i="0">
                <a:solidFill>
                  <a:schemeClr val="tx2"/>
                </a:solidFill>
                <a:latin typeface="Verdana"/>
                <a:ea typeface="ＭＳ Ｐゴシック" charset="0"/>
                <a:cs typeface="Verdana"/>
              </a:defRPr>
            </a:lvl4pPr>
            <a:lvl5pPr marL="1689051" indent="-304671" defTabSz="609342" fontAlgn="base">
              <a:lnSpc>
                <a:spcPct val="110000"/>
              </a:lnSpc>
              <a:spcBef>
                <a:spcPts val="533"/>
              </a:spcBef>
              <a:spcAft>
                <a:spcPct val="0"/>
              </a:spcAft>
              <a:buClr>
                <a:schemeClr val="accent1"/>
              </a:buClr>
              <a:buSzPct val="100000"/>
              <a:buFont typeface="Arial"/>
              <a:buChar char="•"/>
              <a:defRPr sz="2265" b="0" i="0">
                <a:solidFill>
                  <a:schemeClr val="tx2"/>
                </a:solidFill>
                <a:latin typeface="Verdana"/>
                <a:ea typeface="ＭＳ Ｐゴシック" charset="0"/>
                <a:cs typeface="Verdana"/>
              </a:defRPr>
            </a:lvl5pPr>
            <a:lvl6pPr marL="3351383" indent="-304671" defTabSz="609342">
              <a:spcBef>
                <a:spcPct val="20000"/>
              </a:spcBef>
              <a:buFont typeface="Arial"/>
              <a:buChar char="•"/>
              <a:defRPr sz="2665"/>
            </a:lvl6pPr>
            <a:lvl7pPr marL="3960725" indent="-304671" defTabSz="609342">
              <a:spcBef>
                <a:spcPct val="20000"/>
              </a:spcBef>
              <a:buFont typeface="Arial"/>
              <a:buChar char="•"/>
              <a:defRPr sz="2665"/>
            </a:lvl7pPr>
            <a:lvl8pPr marL="4570067" indent="-304671" defTabSz="609342">
              <a:spcBef>
                <a:spcPct val="20000"/>
              </a:spcBef>
              <a:buFont typeface="Arial"/>
              <a:buChar char="•"/>
              <a:defRPr sz="2665"/>
            </a:lvl8pPr>
            <a:lvl9pPr marL="5179411" indent="-304671" defTabSz="609342">
              <a:spcBef>
                <a:spcPct val="20000"/>
              </a:spcBef>
              <a:buFont typeface="Arial"/>
              <a:buChar char="•"/>
              <a:defRPr sz="2665"/>
            </a:lvl9pPr>
          </a:lstStyle>
          <a:p>
            <a:pPr marL="98968" marR="0" lvl="0" indent="0" algn="ctr" defTabSz="609342" rtl="0" eaLnBrk="1" fontAlgn="base" latinLnBrk="0" hangingPunct="1">
              <a:lnSpc>
                <a:spcPct val="90000"/>
              </a:lnSpc>
              <a:spcBef>
                <a:spcPts val="200"/>
              </a:spcBef>
              <a:spcAft>
                <a:spcPts val="0"/>
              </a:spcAft>
              <a:buClr>
                <a:srgbClr val="B5BAC2"/>
              </a:buClr>
              <a:buSzTx/>
              <a:buFont typeface="Arial"/>
              <a:buNone/>
              <a:tabLst/>
              <a:defRPr/>
            </a:pPr>
            <a:r>
              <a:rPr kumimoji="0" lang="en-GB" sz="1200" b="1" i="0" u="none" strike="noStrike" cap="none" normalizeH="0" baseline="0" noProof="0">
                <a:ln>
                  <a:noFill/>
                </a:ln>
                <a:solidFill>
                  <a:schemeClr val="bg1"/>
                </a:solidFill>
                <a:uLnTx/>
                <a:uFillTx/>
                <a:latin typeface="+mn-lt"/>
                <a:ea typeface="ＭＳ Ｐゴシック" charset="0"/>
              </a:rPr>
              <a:t>Green transition</a:t>
            </a:r>
          </a:p>
          <a:p>
            <a:pPr marL="98968" marR="0" lvl="0" indent="0" algn="ctr" defTabSz="609342" rtl="0" eaLnBrk="1" fontAlgn="base" latinLnBrk="0" hangingPunct="1">
              <a:lnSpc>
                <a:spcPct val="90000"/>
              </a:lnSpc>
              <a:spcBef>
                <a:spcPts val="200"/>
              </a:spcBef>
              <a:spcAft>
                <a:spcPts val="0"/>
              </a:spcAft>
              <a:buClr>
                <a:srgbClr val="B5BAC2"/>
              </a:buClr>
              <a:buSzTx/>
              <a:buFont typeface="Arial"/>
              <a:buNone/>
              <a:tabLst/>
              <a:defRPr/>
            </a:pPr>
            <a:r>
              <a:rPr lang="en-GB" sz="1050" b="0">
                <a:solidFill>
                  <a:schemeClr val="bg1"/>
                </a:solidFill>
                <a:latin typeface="+mn-lt"/>
                <a:ea typeface="ＭＳ Ｐゴシック" charset="0"/>
              </a:rPr>
              <a:t>Climate and biodiversity targets, energy efficiency, low-carbon and circular economy requirements, adaptation to climate change</a:t>
            </a:r>
          </a:p>
        </p:txBody>
      </p:sp>
      <p:sp>
        <p:nvSpPr>
          <p:cNvPr id="18" name="Text Placeholder 5">
            <a:extLst>
              <a:ext uri="{FF2B5EF4-FFF2-40B4-BE49-F238E27FC236}">
                <a16:creationId xmlns:a16="http://schemas.microsoft.com/office/drawing/2014/main" id="{A0A5F296-D1FE-BC8F-E00E-90ACF9195628}"/>
              </a:ext>
            </a:extLst>
          </p:cNvPr>
          <p:cNvSpPr txBox="1">
            <a:spLocks/>
          </p:cNvSpPr>
          <p:nvPr/>
        </p:nvSpPr>
        <p:spPr>
          <a:xfrm>
            <a:off x="7448723" y="4481716"/>
            <a:ext cx="3036229" cy="1100001"/>
          </a:xfrm>
          <a:prstGeom prst="rect">
            <a:avLst/>
          </a:prstGeom>
          <a:solidFill>
            <a:schemeClr val="accent3">
              <a:alpha val="90000"/>
            </a:schemeClr>
          </a:solidFill>
          <a:ln>
            <a:noFill/>
          </a:ln>
          <a:effectLst>
            <a:outerShdw blurRad="50800" dist="38100" dir="2700000" algn="tl" rotWithShape="0">
              <a:prstClr val="black">
                <a:alpha val="40000"/>
              </a:prstClr>
            </a:outerShdw>
          </a:effectLst>
        </p:spPr>
        <p:txBody>
          <a:bodyPr vert="horz" lIns="36000" tIns="0" rIns="36000" bIns="0" rtlCol="0" anchor="ctr" anchorCtr="0">
            <a:noAutofit/>
          </a:bodyPr>
          <a:lstStyle>
            <a:lvl1pPr marL="479844" marR="0" indent="-380876" algn="l" defTabSz="609342" rtl="0" eaLnBrk="1" fontAlgn="base" latinLnBrk="0" hangingPunct="1">
              <a:lnSpc>
                <a:spcPct val="110000"/>
              </a:lnSpc>
              <a:spcBef>
                <a:spcPts val="533"/>
              </a:spcBef>
              <a:spcAft>
                <a:spcPct val="0"/>
              </a:spcAft>
              <a:buClr>
                <a:schemeClr val="accent1"/>
              </a:buClr>
              <a:buSzTx/>
              <a:buFont typeface="Arial"/>
              <a:buChar char="•"/>
              <a:tabLst/>
              <a:defRPr sz="2265" b="0" i="0" kern="1200" baseline="0">
                <a:solidFill>
                  <a:schemeClr val="tx2"/>
                </a:solidFill>
                <a:latin typeface="Verdana"/>
                <a:ea typeface="ＭＳ Ｐゴシック" charset="0"/>
                <a:cs typeface="Verdana"/>
              </a:defRPr>
            </a:lvl1pPr>
            <a:lvl2pPr marL="743759" marR="0" indent="-380876" algn="l" defTabSz="609342" rtl="0" eaLnBrk="1" fontAlgn="base" latinLnBrk="0" hangingPunct="1">
              <a:lnSpc>
                <a:spcPct val="110000"/>
              </a:lnSpc>
              <a:spcBef>
                <a:spcPts val="533"/>
              </a:spcBef>
              <a:spcAft>
                <a:spcPct val="0"/>
              </a:spcAft>
              <a:buClr>
                <a:schemeClr val="accent1"/>
              </a:buClr>
              <a:buSzTx/>
              <a:buFont typeface="Lucida Grande"/>
              <a:buChar char="­"/>
              <a:tabLst/>
              <a:defRPr sz="2265" b="0" i="0" kern="1200">
                <a:solidFill>
                  <a:schemeClr val="tx2"/>
                </a:solidFill>
                <a:latin typeface="Verdana"/>
                <a:ea typeface="ＭＳ Ｐゴシック" charset="0"/>
                <a:cs typeface="Verdana"/>
              </a:defRPr>
            </a:lvl2pPr>
            <a:lvl3pPr marL="1098843" indent="-380876" algn="l" defTabSz="609342" rtl="0" eaLnBrk="1" fontAlgn="base" hangingPunct="1">
              <a:lnSpc>
                <a:spcPct val="110000"/>
              </a:lnSpc>
              <a:spcBef>
                <a:spcPts val="533"/>
              </a:spcBef>
              <a:spcAft>
                <a:spcPct val="0"/>
              </a:spcAft>
              <a:buClr>
                <a:schemeClr val="accent1"/>
              </a:buClr>
              <a:buFont typeface="Arial"/>
              <a:buChar char="•"/>
              <a:defRPr sz="2265" b="0" i="0" kern="1200">
                <a:solidFill>
                  <a:schemeClr val="tx2"/>
                </a:solidFill>
                <a:latin typeface="Verdana"/>
                <a:ea typeface="ＭＳ Ｐゴシック" charset="0"/>
                <a:cs typeface="Verdana"/>
              </a:defRPr>
            </a:lvl3pPr>
            <a:lvl4pPr marL="1401145" indent="-304671" algn="l" defTabSz="609342" rtl="0" eaLnBrk="1" fontAlgn="base" hangingPunct="1">
              <a:lnSpc>
                <a:spcPct val="110000"/>
              </a:lnSpc>
              <a:spcBef>
                <a:spcPts val="533"/>
              </a:spcBef>
              <a:spcAft>
                <a:spcPct val="0"/>
              </a:spcAft>
              <a:buClr>
                <a:schemeClr val="accent1"/>
              </a:buClr>
              <a:buFont typeface="Lucida Grande"/>
              <a:buChar char="­"/>
              <a:defRPr sz="2265" b="0" i="0" kern="1200">
                <a:solidFill>
                  <a:schemeClr val="tx2"/>
                </a:solidFill>
                <a:latin typeface="Verdana"/>
                <a:ea typeface="ＭＳ Ｐゴシック" charset="0"/>
                <a:cs typeface="Verdana"/>
              </a:defRPr>
            </a:lvl4pPr>
            <a:lvl5pPr marL="1689051" indent="-304671" algn="l" defTabSz="609342" rtl="0" eaLnBrk="1" fontAlgn="base" hangingPunct="1">
              <a:lnSpc>
                <a:spcPct val="110000"/>
              </a:lnSpc>
              <a:spcBef>
                <a:spcPts val="533"/>
              </a:spcBef>
              <a:spcAft>
                <a:spcPct val="0"/>
              </a:spcAft>
              <a:buClr>
                <a:schemeClr val="accent1"/>
              </a:buClr>
              <a:buSzPct val="100000"/>
              <a:buFont typeface="Arial"/>
              <a:buChar char="•"/>
              <a:defRPr sz="2265" b="0" i="0" kern="1200">
                <a:solidFill>
                  <a:schemeClr val="tx2"/>
                </a:solidFill>
                <a:latin typeface="Verdana"/>
                <a:ea typeface="ＭＳ Ｐゴシック" charset="0"/>
                <a:cs typeface="Verdana"/>
              </a:defRPr>
            </a:lvl5pPr>
            <a:lvl6pPr marL="3351383" indent="-304671" algn="l" defTabSz="609342" rtl="0" eaLnBrk="1" latinLnBrk="0" hangingPunct="1">
              <a:spcBef>
                <a:spcPct val="20000"/>
              </a:spcBef>
              <a:buFont typeface="Arial"/>
              <a:buChar char="•"/>
              <a:defRPr sz="2665" kern="1200">
                <a:solidFill>
                  <a:schemeClr val="tx1"/>
                </a:solidFill>
                <a:latin typeface="+mn-lt"/>
                <a:ea typeface="+mn-ea"/>
                <a:cs typeface="+mn-cs"/>
              </a:defRPr>
            </a:lvl6pPr>
            <a:lvl7pPr marL="3960725" indent="-304671" algn="l" defTabSz="609342" rtl="0" eaLnBrk="1" latinLnBrk="0" hangingPunct="1">
              <a:spcBef>
                <a:spcPct val="20000"/>
              </a:spcBef>
              <a:buFont typeface="Arial"/>
              <a:buChar char="•"/>
              <a:defRPr sz="2665" kern="1200">
                <a:solidFill>
                  <a:schemeClr val="tx1"/>
                </a:solidFill>
                <a:latin typeface="+mn-lt"/>
                <a:ea typeface="+mn-ea"/>
                <a:cs typeface="+mn-cs"/>
              </a:defRPr>
            </a:lvl7pPr>
            <a:lvl8pPr marL="4570067" indent="-304671" algn="l" defTabSz="609342" rtl="0" eaLnBrk="1" latinLnBrk="0" hangingPunct="1">
              <a:spcBef>
                <a:spcPct val="20000"/>
              </a:spcBef>
              <a:buFont typeface="Arial"/>
              <a:buChar char="•"/>
              <a:defRPr sz="2665" kern="1200">
                <a:solidFill>
                  <a:schemeClr val="tx1"/>
                </a:solidFill>
                <a:latin typeface="+mn-lt"/>
                <a:ea typeface="+mn-ea"/>
                <a:cs typeface="+mn-cs"/>
              </a:defRPr>
            </a:lvl8pPr>
            <a:lvl9pPr marL="5179411" indent="-304671" algn="l" defTabSz="609342" rtl="0" eaLnBrk="1" latinLnBrk="0" hangingPunct="1">
              <a:spcBef>
                <a:spcPct val="20000"/>
              </a:spcBef>
              <a:buFont typeface="Arial"/>
              <a:buChar char="•"/>
              <a:defRPr sz="2665" kern="1200">
                <a:solidFill>
                  <a:schemeClr val="tx1"/>
                </a:solidFill>
                <a:latin typeface="+mn-lt"/>
                <a:ea typeface="+mn-ea"/>
                <a:cs typeface="+mn-cs"/>
              </a:defRPr>
            </a:lvl9pPr>
          </a:lstStyle>
          <a:p>
            <a:pPr marL="98968" marR="0" lvl="0" indent="0" algn="ctr" defTabSz="609342" rtl="0" eaLnBrk="1" fontAlgn="base" latinLnBrk="0" hangingPunct="1">
              <a:lnSpc>
                <a:spcPct val="90000"/>
              </a:lnSpc>
              <a:spcBef>
                <a:spcPts val="200"/>
              </a:spcBef>
              <a:spcAft>
                <a:spcPts val="0"/>
              </a:spcAft>
              <a:buClr>
                <a:srgbClr val="B5BAC2"/>
              </a:buClr>
              <a:buSzTx/>
              <a:buFont typeface="Arial"/>
              <a:buNone/>
              <a:tabLst/>
              <a:defRPr/>
            </a:pPr>
            <a:r>
              <a:rPr kumimoji="0" lang="en-GB" sz="1200" b="1" i="0" u="none" strike="noStrike" cap="none" normalizeH="0" baseline="0" noProof="0">
                <a:ln>
                  <a:noFill/>
                </a:ln>
                <a:solidFill>
                  <a:schemeClr val="bg1"/>
                </a:solidFill>
                <a:uLnTx/>
                <a:uFillTx/>
                <a:latin typeface="+mn-lt"/>
                <a:ea typeface="ＭＳ Ｐゴシック" charset="0"/>
              </a:rPr>
              <a:t>Increasing regulation</a:t>
            </a:r>
          </a:p>
          <a:p>
            <a:pPr marL="98968" marR="0" lvl="0" indent="0" algn="ctr" defTabSz="609342" rtl="0" eaLnBrk="1" fontAlgn="base" latinLnBrk="0" hangingPunct="1">
              <a:lnSpc>
                <a:spcPct val="90000"/>
              </a:lnSpc>
              <a:spcBef>
                <a:spcPts val="200"/>
              </a:spcBef>
              <a:spcAft>
                <a:spcPts val="0"/>
              </a:spcAft>
              <a:buClr>
                <a:srgbClr val="B5BAC2"/>
              </a:buClr>
              <a:buSzTx/>
              <a:buFont typeface="Arial"/>
              <a:buNone/>
              <a:tabLst/>
              <a:defRPr/>
            </a:pPr>
            <a:r>
              <a:rPr kumimoji="0" lang="en-GB" sz="1050" b="0" i="0" u="none" strike="noStrike" cap="none" normalizeH="0" baseline="0" noProof="0">
                <a:ln>
                  <a:noFill/>
                </a:ln>
                <a:solidFill>
                  <a:schemeClr val="bg1"/>
                </a:solidFill>
                <a:uLnTx/>
                <a:uFillTx/>
                <a:latin typeface="+mn-lt"/>
                <a:ea typeface="ＭＳ Ｐゴシック" charset="0"/>
              </a:rPr>
              <a:t>Political pressure to increase regulation if self-regulation in the industry is not proactive, increasing significance of EU-level sustainable development and financial regulation</a:t>
            </a:r>
          </a:p>
        </p:txBody>
      </p:sp>
      <p:sp>
        <p:nvSpPr>
          <p:cNvPr id="19" name="Text Placeholder 5">
            <a:extLst>
              <a:ext uri="{FF2B5EF4-FFF2-40B4-BE49-F238E27FC236}">
                <a16:creationId xmlns:a16="http://schemas.microsoft.com/office/drawing/2014/main" id="{61B20110-F41A-EFEF-C42C-23F78B954769}"/>
              </a:ext>
            </a:extLst>
          </p:cNvPr>
          <p:cNvSpPr txBox="1">
            <a:spLocks/>
          </p:cNvSpPr>
          <p:nvPr/>
        </p:nvSpPr>
        <p:spPr>
          <a:xfrm>
            <a:off x="4155102" y="4481716"/>
            <a:ext cx="3036229" cy="1100001"/>
          </a:xfrm>
          <a:prstGeom prst="rect">
            <a:avLst/>
          </a:prstGeom>
          <a:solidFill>
            <a:schemeClr val="accent3">
              <a:alpha val="90000"/>
            </a:schemeClr>
          </a:solidFill>
          <a:ln>
            <a:noFill/>
          </a:ln>
          <a:effectLst>
            <a:outerShdw blurRad="50800" dist="38100" dir="2700000" algn="tl" rotWithShape="0">
              <a:prstClr val="black">
                <a:alpha val="40000"/>
              </a:prstClr>
            </a:outerShdw>
          </a:effectLst>
        </p:spPr>
        <p:txBody>
          <a:bodyPr vert="horz" lIns="36000" tIns="0" rIns="36000" bIns="0" rtlCol="0" anchor="ctr" anchorCtr="0">
            <a:noAutofit/>
          </a:bodyPr>
          <a:lstStyle>
            <a:defPPr>
              <a:defRPr lang="en-FI"/>
            </a:defPPr>
            <a:lvl1pPr marL="98968" marR="0" lvl="0" indent="0" algn="ctr" defTabSz="609342" fontAlgn="base">
              <a:lnSpc>
                <a:spcPct val="100000"/>
              </a:lnSpc>
              <a:spcBef>
                <a:spcPts val="400"/>
              </a:spcBef>
              <a:spcAft>
                <a:spcPts val="200"/>
              </a:spcAft>
              <a:buClr>
                <a:srgbClr val="B5BAC2"/>
              </a:buClr>
              <a:buSzTx/>
              <a:buFont typeface="Arial"/>
              <a:buNone/>
              <a:tabLst/>
              <a:defRPr sz="1400" b="1" i="0" baseline="0">
                <a:solidFill>
                  <a:srgbClr val="F8F8F8"/>
                </a:solidFill>
                <a:latin typeface="Arial"/>
                <a:ea typeface="ＭＳ Ｐゴシック" charset="0"/>
                <a:cs typeface="Verdana"/>
              </a:defRPr>
            </a:lvl1pPr>
            <a:lvl2pPr marL="743759" marR="0" indent="-380876" defTabSz="609342" fontAlgn="base">
              <a:lnSpc>
                <a:spcPct val="110000"/>
              </a:lnSpc>
              <a:spcBef>
                <a:spcPts val="533"/>
              </a:spcBef>
              <a:spcAft>
                <a:spcPct val="0"/>
              </a:spcAft>
              <a:buClr>
                <a:schemeClr val="accent1"/>
              </a:buClr>
              <a:buSzTx/>
              <a:buFont typeface="Lucida Grande"/>
              <a:buChar char="­"/>
              <a:tabLst/>
              <a:defRPr sz="2265" b="0" i="0">
                <a:solidFill>
                  <a:schemeClr val="tx2"/>
                </a:solidFill>
                <a:latin typeface="Verdana"/>
                <a:ea typeface="ＭＳ Ｐゴシック" charset="0"/>
                <a:cs typeface="Verdana"/>
              </a:defRPr>
            </a:lvl2pPr>
            <a:lvl3pPr marL="1098843" indent="-380876" defTabSz="609342" fontAlgn="base">
              <a:lnSpc>
                <a:spcPct val="110000"/>
              </a:lnSpc>
              <a:spcBef>
                <a:spcPts val="533"/>
              </a:spcBef>
              <a:spcAft>
                <a:spcPct val="0"/>
              </a:spcAft>
              <a:buClr>
                <a:schemeClr val="accent1"/>
              </a:buClr>
              <a:buFont typeface="Arial"/>
              <a:buChar char="•"/>
              <a:defRPr sz="2265" b="0" i="0">
                <a:solidFill>
                  <a:schemeClr val="tx2"/>
                </a:solidFill>
                <a:latin typeface="Verdana"/>
                <a:ea typeface="ＭＳ Ｐゴシック" charset="0"/>
                <a:cs typeface="Verdana"/>
              </a:defRPr>
            </a:lvl3pPr>
            <a:lvl4pPr marL="1401145" indent="-304671" defTabSz="609342" fontAlgn="base">
              <a:lnSpc>
                <a:spcPct val="110000"/>
              </a:lnSpc>
              <a:spcBef>
                <a:spcPts val="533"/>
              </a:spcBef>
              <a:spcAft>
                <a:spcPct val="0"/>
              </a:spcAft>
              <a:buClr>
                <a:schemeClr val="accent1"/>
              </a:buClr>
              <a:buFont typeface="Lucida Grande"/>
              <a:buChar char="­"/>
              <a:defRPr sz="2265" b="0" i="0">
                <a:solidFill>
                  <a:schemeClr val="tx2"/>
                </a:solidFill>
                <a:latin typeface="Verdana"/>
                <a:ea typeface="ＭＳ Ｐゴシック" charset="0"/>
                <a:cs typeface="Verdana"/>
              </a:defRPr>
            </a:lvl4pPr>
            <a:lvl5pPr marL="1689051" indent="-304671" defTabSz="609342" fontAlgn="base">
              <a:lnSpc>
                <a:spcPct val="110000"/>
              </a:lnSpc>
              <a:spcBef>
                <a:spcPts val="533"/>
              </a:spcBef>
              <a:spcAft>
                <a:spcPct val="0"/>
              </a:spcAft>
              <a:buClr>
                <a:schemeClr val="accent1"/>
              </a:buClr>
              <a:buSzPct val="100000"/>
              <a:buFont typeface="Arial"/>
              <a:buChar char="•"/>
              <a:defRPr sz="2265" b="0" i="0">
                <a:solidFill>
                  <a:schemeClr val="tx2"/>
                </a:solidFill>
                <a:latin typeface="Verdana"/>
                <a:ea typeface="ＭＳ Ｐゴシック" charset="0"/>
                <a:cs typeface="Verdana"/>
              </a:defRPr>
            </a:lvl5pPr>
            <a:lvl6pPr marL="3351383" indent="-304671" defTabSz="609342">
              <a:spcBef>
                <a:spcPct val="20000"/>
              </a:spcBef>
              <a:buFont typeface="Arial"/>
              <a:buChar char="•"/>
              <a:defRPr sz="2665"/>
            </a:lvl6pPr>
            <a:lvl7pPr marL="3960725" indent="-304671" defTabSz="609342">
              <a:spcBef>
                <a:spcPct val="20000"/>
              </a:spcBef>
              <a:buFont typeface="Arial"/>
              <a:buChar char="•"/>
              <a:defRPr sz="2665"/>
            </a:lvl7pPr>
            <a:lvl8pPr marL="4570067" indent="-304671" defTabSz="609342">
              <a:spcBef>
                <a:spcPct val="20000"/>
              </a:spcBef>
              <a:buFont typeface="Arial"/>
              <a:buChar char="•"/>
              <a:defRPr sz="2665"/>
            </a:lvl8pPr>
            <a:lvl9pPr marL="5179411" indent="-304671" defTabSz="609342">
              <a:spcBef>
                <a:spcPct val="20000"/>
              </a:spcBef>
              <a:buFont typeface="Arial"/>
              <a:buChar char="•"/>
              <a:defRPr sz="2665"/>
            </a:lvl9pPr>
          </a:lstStyle>
          <a:p>
            <a:pPr marL="98968" marR="0" lvl="0" indent="0" algn="ctr" defTabSz="609342" rtl="0" eaLnBrk="1" fontAlgn="base" latinLnBrk="0" hangingPunct="1">
              <a:lnSpc>
                <a:spcPct val="90000"/>
              </a:lnSpc>
              <a:spcBef>
                <a:spcPts val="200"/>
              </a:spcBef>
              <a:spcAft>
                <a:spcPts val="0"/>
              </a:spcAft>
              <a:buClr>
                <a:srgbClr val="B5BAC2"/>
              </a:buClr>
              <a:buSzTx/>
              <a:buFont typeface="Arial"/>
              <a:buNone/>
              <a:tabLst/>
              <a:defRPr/>
            </a:pPr>
            <a:r>
              <a:rPr kumimoji="0" lang="en-GB" sz="1200" b="1" i="0" u="none" strike="noStrike" cap="none" normalizeH="0" baseline="0" noProof="0">
                <a:ln>
                  <a:noFill/>
                </a:ln>
                <a:solidFill>
                  <a:schemeClr val="bg1"/>
                </a:solidFill>
                <a:uLnTx/>
                <a:uFillTx/>
                <a:latin typeface="+mn-lt"/>
                <a:ea typeface="ＭＳ Ｐゴシック" charset="0"/>
              </a:rPr>
              <a:t>Responsibility</a:t>
            </a:r>
          </a:p>
          <a:p>
            <a:pPr marL="98968" marR="0" lvl="0" indent="0" algn="ctr" defTabSz="609342" rtl="0" eaLnBrk="1" fontAlgn="base" latinLnBrk="0" hangingPunct="1">
              <a:lnSpc>
                <a:spcPct val="90000"/>
              </a:lnSpc>
              <a:spcBef>
                <a:spcPts val="200"/>
              </a:spcBef>
              <a:spcAft>
                <a:spcPts val="0"/>
              </a:spcAft>
              <a:buClr>
                <a:srgbClr val="B5BAC2"/>
              </a:buClr>
              <a:buSzTx/>
              <a:buFont typeface="Arial"/>
              <a:buNone/>
              <a:tabLst/>
              <a:defRPr/>
            </a:pPr>
            <a:r>
              <a:rPr kumimoji="0" lang="en-GB" sz="1050" b="0" i="0" u="none" strike="noStrike" cap="none" normalizeH="0" baseline="0" noProof="0">
                <a:ln>
                  <a:noFill/>
                </a:ln>
                <a:solidFill>
                  <a:schemeClr val="bg1"/>
                </a:solidFill>
                <a:uLnTx/>
                <a:uFillTx/>
                <a:latin typeface="+mn-lt"/>
                <a:ea typeface="ＭＳ Ｐゴシック" charset="0"/>
              </a:rPr>
              <a:t>Corporate responsibility and environmental legislation, ESG and reporting obligations, safety and health requirements for construction, equality and human rights issues </a:t>
            </a:r>
          </a:p>
        </p:txBody>
      </p:sp>
    </p:spTree>
    <p:extLst>
      <p:ext uri="{BB962C8B-B14F-4D97-AF65-F5344CB8AC3E}">
        <p14:creationId xmlns:p14="http://schemas.microsoft.com/office/powerpoint/2010/main" val="22538771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18C54FA-38B4-118F-32F6-2A78FEA57178}"/>
              </a:ext>
            </a:extLst>
          </p:cNvPr>
          <p:cNvSpPr>
            <a:spLocks noGrp="1"/>
          </p:cNvSpPr>
          <p:nvPr>
            <p:ph type="title"/>
          </p:nvPr>
        </p:nvSpPr>
        <p:spPr/>
        <p:txBody>
          <a:bodyPr/>
          <a:lstStyle/>
          <a:p>
            <a:r>
              <a:rPr lang="en-GB"/>
              <a:t>RT focuses on three themes</a:t>
            </a:r>
          </a:p>
        </p:txBody>
      </p:sp>
      <p:sp>
        <p:nvSpPr>
          <p:cNvPr id="2" name="Date Placeholder 1">
            <a:extLst>
              <a:ext uri="{FF2B5EF4-FFF2-40B4-BE49-F238E27FC236}">
                <a16:creationId xmlns:a16="http://schemas.microsoft.com/office/drawing/2014/main" id="{34A1A51C-807E-5FEC-8A59-19EBC43D11E0}"/>
              </a:ext>
            </a:extLst>
          </p:cNvPr>
          <p:cNvSpPr>
            <a:spLocks noGrp="1"/>
          </p:cNvSpPr>
          <p:nvPr>
            <p:ph type="dt" sz="half" idx="10"/>
          </p:nvPr>
        </p:nvSpPr>
        <p:spPr/>
        <p:txBody>
          <a:bodyPr/>
          <a:lstStyle/>
          <a:p>
            <a:fld id="{7139618D-9E2D-4B62-9A45-721DF724FDC5}" type="datetime1">
              <a:rPr lang="fi-FI" noProof="0" smtClean="0"/>
              <a:t>16.8.2024</a:t>
            </a:fld>
            <a:endParaRPr lang="fi-FI" noProof="0"/>
          </a:p>
        </p:txBody>
      </p:sp>
      <p:sp>
        <p:nvSpPr>
          <p:cNvPr id="3" name="Footer Placeholder 2">
            <a:extLst>
              <a:ext uri="{FF2B5EF4-FFF2-40B4-BE49-F238E27FC236}">
                <a16:creationId xmlns:a16="http://schemas.microsoft.com/office/drawing/2014/main" id="{D35B9C18-EEDB-20A6-B89D-E83930E35C56}"/>
              </a:ext>
            </a:extLst>
          </p:cNvPr>
          <p:cNvSpPr>
            <a:spLocks noGrp="1"/>
          </p:cNvSpPr>
          <p:nvPr>
            <p:ph type="ftr" sz="quarter" idx="11"/>
          </p:nvPr>
        </p:nvSpPr>
        <p:spPr/>
        <p:txBody>
          <a:bodyPr/>
          <a:lstStyle/>
          <a:p>
            <a:r>
              <a:rPr lang="en-GB" noProof="0"/>
              <a:t>© Confederation of Finnish Construction Industries RT</a:t>
            </a:r>
          </a:p>
        </p:txBody>
      </p:sp>
      <p:sp>
        <p:nvSpPr>
          <p:cNvPr id="4" name="Slide Number Placeholder 3">
            <a:extLst>
              <a:ext uri="{FF2B5EF4-FFF2-40B4-BE49-F238E27FC236}">
                <a16:creationId xmlns:a16="http://schemas.microsoft.com/office/drawing/2014/main" id="{4769B175-5439-F17B-B0A1-BB6F14DA7252}"/>
              </a:ext>
            </a:extLst>
          </p:cNvPr>
          <p:cNvSpPr>
            <a:spLocks noGrp="1"/>
          </p:cNvSpPr>
          <p:nvPr>
            <p:ph type="sldNum" sz="quarter" idx="12"/>
          </p:nvPr>
        </p:nvSpPr>
        <p:spPr/>
        <p:txBody>
          <a:bodyPr/>
          <a:lstStyle/>
          <a:p>
            <a:fld id="{DFD61EF7-2460-4EE9-A031-27FEBC4F9A95}" type="slidenum">
              <a:rPr lang="fi-FI" noProof="0" smtClean="0"/>
              <a:pPr/>
              <a:t>11</a:t>
            </a:fld>
            <a:endParaRPr lang="fi-FI" noProof="0"/>
          </a:p>
        </p:txBody>
      </p:sp>
      <p:sp>
        <p:nvSpPr>
          <p:cNvPr id="9" name="Rectangle 8">
            <a:extLst>
              <a:ext uri="{FF2B5EF4-FFF2-40B4-BE49-F238E27FC236}">
                <a16:creationId xmlns:a16="http://schemas.microsoft.com/office/drawing/2014/main" id="{7E3FAD14-98E0-664C-E6BB-8D7BBA7D5BA8}"/>
              </a:ext>
            </a:extLst>
          </p:cNvPr>
          <p:cNvSpPr/>
          <p:nvPr/>
        </p:nvSpPr>
        <p:spPr>
          <a:xfrm>
            <a:off x="8114170" y="2710072"/>
            <a:ext cx="3564000" cy="3095192"/>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nSpc>
                <a:spcPct val="85000"/>
              </a:lnSpc>
              <a:spcBef>
                <a:spcPts val="200"/>
              </a:spcBef>
              <a:defRPr/>
            </a:pPr>
            <a:r>
              <a:rPr kumimoji="0" lang="en-GB" sz="1400" b="0" i="0" u="none" strike="noStrike" cap="none" normalizeH="0" baseline="0" noProof="0">
                <a:ln>
                  <a:noFill/>
                </a:ln>
                <a:solidFill>
                  <a:schemeClr val="accent1"/>
                </a:solidFill>
                <a:uLnTx/>
                <a:uFillTx/>
                <a:ea typeface="+mn-ea"/>
                <a:cs typeface="+mn-cs"/>
              </a:rPr>
              <a:t>The built environment offers an opportunity to significantly reduce environmental impacts, as it accounts for a significant share of emissions and natural resource consumption. We commit to Finland’s climate targets. We accelerate the emergence of a green transition market through effective regulation, by removing barriers and by ensuring adequate investments. We promote material and technology neutrality, innovations and new business models as well as increasing the competence level throughout the value chain.</a:t>
            </a:r>
          </a:p>
        </p:txBody>
      </p:sp>
      <p:sp>
        <p:nvSpPr>
          <p:cNvPr id="10" name="Rectangle 9">
            <a:extLst>
              <a:ext uri="{FF2B5EF4-FFF2-40B4-BE49-F238E27FC236}">
                <a16:creationId xmlns:a16="http://schemas.microsoft.com/office/drawing/2014/main" id="{F178638C-5056-6E76-40FB-3580CC30B18B}"/>
              </a:ext>
            </a:extLst>
          </p:cNvPr>
          <p:cNvSpPr/>
          <p:nvPr/>
        </p:nvSpPr>
        <p:spPr>
          <a:xfrm>
            <a:off x="4382209" y="2710072"/>
            <a:ext cx="3564000" cy="3095192"/>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rtl="0" eaLnBrk="1" fontAlgn="auto" latinLnBrk="0" hangingPunct="1">
              <a:lnSpc>
                <a:spcPct val="85000"/>
              </a:lnSpc>
              <a:spcBef>
                <a:spcPts val="200"/>
              </a:spcBef>
              <a:buClrTx/>
              <a:buSzTx/>
              <a:buFontTx/>
              <a:buNone/>
              <a:tabLst/>
              <a:defRPr/>
            </a:pPr>
            <a:endParaRPr kumimoji="0" lang="fi-FI" sz="1400" i="0" u="none" strike="noStrike" kern="1200" cap="none" spc="0" normalizeH="0" baseline="0" noProof="0">
              <a:ln>
                <a:noFill/>
              </a:ln>
              <a:solidFill>
                <a:schemeClr val="accent1"/>
              </a:solidFill>
              <a:effectLst/>
              <a:uLnTx/>
              <a:uFillTx/>
              <a:ea typeface="+mn-ea"/>
              <a:cs typeface="+mn-cs"/>
            </a:endParaRPr>
          </a:p>
          <a:p>
            <a:pPr marL="0" marR="0" lvl="0" indent="0" defTabSz="914400" rtl="0" eaLnBrk="1" fontAlgn="auto" latinLnBrk="0" hangingPunct="1">
              <a:lnSpc>
                <a:spcPct val="85000"/>
              </a:lnSpc>
              <a:spcBef>
                <a:spcPts val="200"/>
              </a:spcBef>
              <a:buClrTx/>
              <a:buSzTx/>
              <a:buFontTx/>
              <a:buNone/>
              <a:tabLst/>
              <a:defRPr/>
            </a:pPr>
            <a:r>
              <a:rPr kumimoji="0" lang="en-GB" sz="1400" i="0" u="none" strike="noStrike" cap="none" normalizeH="0" baseline="0" noProof="0">
                <a:ln>
                  <a:noFill/>
                </a:ln>
                <a:solidFill>
                  <a:schemeClr val="accent1"/>
                </a:solidFill>
                <a:uLnTx/>
                <a:uFillTx/>
                <a:ea typeface="+mn-ea"/>
                <a:cs typeface="+mn-cs"/>
              </a:rPr>
              <a:t>Construction creates growth and enables the sustainable renewal and well-being of society. We promote well-functioning markets and companies’ opportunities to build profitably and meet customers’ needs. We propose solutions to societal issues and influence the long-term development, objectives and steering of the built environment. At the same time, we bring together actors in the industry and support customer-oriented development of productivity and quality to ensure the success of the entire value chain.</a:t>
            </a:r>
          </a:p>
        </p:txBody>
      </p:sp>
      <p:sp>
        <p:nvSpPr>
          <p:cNvPr id="11" name="Rectangle 10">
            <a:extLst>
              <a:ext uri="{FF2B5EF4-FFF2-40B4-BE49-F238E27FC236}">
                <a16:creationId xmlns:a16="http://schemas.microsoft.com/office/drawing/2014/main" id="{C392BA7C-0094-48AC-8CFC-CC15181BC610}"/>
              </a:ext>
            </a:extLst>
          </p:cNvPr>
          <p:cNvSpPr/>
          <p:nvPr/>
        </p:nvSpPr>
        <p:spPr>
          <a:xfrm>
            <a:off x="632107" y="2710072"/>
            <a:ext cx="3564000" cy="3095192"/>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rtl="0" eaLnBrk="1" fontAlgn="base" latinLnBrk="0" hangingPunct="1">
              <a:lnSpc>
                <a:spcPct val="85000"/>
              </a:lnSpc>
              <a:spcBef>
                <a:spcPts val="200"/>
              </a:spcBef>
              <a:buClrTx/>
              <a:buSzTx/>
              <a:buFontTx/>
              <a:buNone/>
              <a:tabLst/>
              <a:defRPr/>
            </a:pPr>
            <a:endParaRPr kumimoji="0" lang="fi-FI" sz="1400" b="0" i="0" u="none" strike="noStrike" kern="1200" cap="none" spc="0" normalizeH="0" baseline="0" noProof="0">
              <a:ln>
                <a:noFill/>
              </a:ln>
              <a:solidFill>
                <a:schemeClr val="accent1"/>
              </a:solidFill>
              <a:effectLst/>
              <a:uLnTx/>
              <a:uFillTx/>
              <a:ea typeface="+mn-ea"/>
              <a:cs typeface="+mn-cs"/>
            </a:endParaRPr>
          </a:p>
          <a:p>
            <a:pPr marL="0" marR="0" lvl="0" indent="0" defTabSz="914400" rtl="0" eaLnBrk="1" fontAlgn="base" latinLnBrk="0" hangingPunct="1">
              <a:lnSpc>
                <a:spcPct val="85000"/>
              </a:lnSpc>
              <a:spcBef>
                <a:spcPts val="200"/>
              </a:spcBef>
              <a:buClrTx/>
              <a:buSzTx/>
              <a:buFontTx/>
              <a:buNone/>
              <a:tabLst/>
              <a:defRPr/>
            </a:pPr>
            <a:r>
              <a:rPr kumimoji="0" lang="en-GB" sz="1400" b="0" i="0" u="none" strike="noStrike" cap="none" normalizeH="0" baseline="0" noProof="0">
                <a:ln>
                  <a:noFill/>
                </a:ln>
                <a:solidFill>
                  <a:schemeClr val="accent1"/>
                </a:solidFill>
                <a:uLnTx/>
                <a:uFillTx/>
                <a:ea typeface="+mn-ea"/>
                <a:cs typeface="+mn-cs"/>
              </a:rPr>
              <a:t>The availability of labour is a major challenge in the industry, and we strive to find solutions for it. We ensure a competitive and fair labour market and a safe and healthy working life. The future of the industry is built by healthy and diverse work communities and responsible operations that extend to all activities and are examined from all perspectives. The objective is to create a more responsible and attractive construction industry.</a:t>
            </a:r>
          </a:p>
        </p:txBody>
      </p:sp>
      <p:sp>
        <p:nvSpPr>
          <p:cNvPr id="21" name="Rounded Rectangle 6">
            <a:extLst>
              <a:ext uri="{FF2B5EF4-FFF2-40B4-BE49-F238E27FC236}">
                <a16:creationId xmlns:a16="http://schemas.microsoft.com/office/drawing/2014/main" id="{2A945106-86A4-2CC4-255C-405C9BDA9FC6}"/>
              </a:ext>
            </a:extLst>
          </p:cNvPr>
          <p:cNvSpPr/>
          <p:nvPr/>
        </p:nvSpPr>
        <p:spPr>
          <a:xfrm>
            <a:off x="632107" y="1736912"/>
            <a:ext cx="3564000" cy="900000"/>
          </a:xfrm>
          <a:prstGeom prst="rect">
            <a:avLst/>
          </a:prstGeom>
          <a:solidFill>
            <a:schemeClr val="accent5"/>
          </a:solidFill>
          <a:ln>
            <a:noFill/>
          </a:ln>
          <a:effectLst/>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44000" tIns="180000" rIns="14400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90000"/>
              </a:lnSpc>
              <a:spcBef>
                <a:spcPts val="800"/>
              </a:spcBef>
              <a:spcAft>
                <a:spcPts val="600"/>
              </a:spcAft>
              <a:buClrTx/>
              <a:buSzTx/>
              <a:buFontTx/>
              <a:buNone/>
              <a:tabLst/>
              <a:defRPr/>
            </a:pPr>
            <a:r>
              <a:rPr kumimoji="0" lang="en-GB" b="1" i="0" u="none" strike="noStrike" cap="none" normalizeH="0" baseline="0" noProof="0">
                <a:ln>
                  <a:noFill/>
                </a:ln>
                <a:solidFill>
                  <a:srgbClr val="FFFFFF"/>
                </a:solidFill>
                <a:uLnTx/>
                <a:uFillTx/>
                <a:latin typeface="+mj-lt"/>
                <a:ea typeface="+mn-ea"/>
                <a:cs typeface="+mn-cs"/>
              </a:rPr>
              <a:t>A competent and responsible construction industry</a:t>
            </a:r>
          </a:p>
        </p:txBody>
      </p:sp>
      <p:sp>
        <p:nvSpPr>
          <p:cNvPr id="22" name="Oval 21">
            <a:extLst>
              <a:ext uri="{FF2B5EF4-FFF2-40B4-BE49-F238E27FC236}">
                <a16:creationId xmlns:a16="http://schemas.microsoft.com/office/drawing/2014/main" id="{3E80D08C-41D3-E43A-B1AA-DB2499B41E48}"/>
              </a:ext>
            </a:extLst>
          </p:cNvPr>
          <p:cNvSpPr/>
          <p:nvPr/>
        </p:nvSpPr>
        <p:spPr>
          <a:xfrm>
            <a:off x="417380" y="1531048"/>
            <a:ext cx="468000" cy="468000"/>
          </a:xfrm>
          <a:prstGeom prst="ellipse">
            <a:avLst/>
          </a:prstGeom>
          <a:solidFill>
            <a:schemeClr val="accent5"/>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cap="none" normalizeH="0" baseline="0" noProof="0">
                <a:ln>
                  <a:noFill/>
                </a:ln>
                <a:solidFill>
                  <a:srgbClr val="FFFFFF"/>
                </a:solidFill>
                <a:uLnTx/>
                <a:uFillTx/>
                <a:ea typeface="+mn-ea"/>
                <a:cs typeface="+mn-cs"/>
              </a:rPr>
              <a:t>1</a:t>
            </a:r>
          </a:p>
        </p:txBody>
      </p:sp>
      <p:sp>
        <p:nvSpPr>
          <p:cNvPr id="23" name="Rounded Rectangle 6">
            <a:extLst>
              <a:ext uri="{FF2B5EF4-FFF2-40B4-BE49-F238E27FC236}">
                <a16:creationId xmlns:a16="http://schemas.microsoft.com/office/drawing/2014/main" id="{9D37D28D-4514-C401-0022-916B300819B3}"/>
              </a:ext>
            </a:extLst>
          </p:cNvPr>
          <p:cNvSpPr/>
          <p:nvPr/>
        </p:nvSpPr>
        <p:spPr>
          <a:xfrm>
            <a:off x="4382209" y="1736912"/>
            <a:ext cx="3564000" cy="900000"/>
          </a:xfrm>
          <a:prstGeom prst="rect">
            <a:avLst/>
          </a:prstGeom>
          <a:solidFill>
            <a:schemeClr val="accent2"/>
          </a:solidFill>
          <a:ln>
            <a:noFill/>
          </a:ln>
          <a:effectLst/>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44000" tIns="180000" rIns="14400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90000"/>
              </a:lnSpc>
              <a:spcBef>
                <a:spcPts val="800"/>
              </a:spcBef>
              <a:spcAft>
                <a:spcPts val="600"/>
              </a:spcAft>
              <a:buClrTx/>
              <a:buSzTx/>
              <a:buFontTx/>
              <a:buNone/>
              <a:tabLst/>
              <a:defRPr/>
            </a:pPr>
            <a:r>
              <a:rPr kumimoji="0" lang="en-GB" b="1" i="0" u="none" strike="noStrike" cap="none" normalizeH="0" baseline="0" noProof="0">
                <a:ln>
                  <a:noFill/>
                </a:ln>
                <a:solidFill>
                  <a:srgbClr val="FFFFFF"/>
                </a:solidFill>
                <a:uLnTx/>
                <a:uFillTx/>
                <a:latin typeface="+mj-lt"/>
                <a:ea typeface="+mn-ea"/>
                <a:cs typeface="+mn-cs"/>
              </a:rPr>
              <a:t>Conditions for growth and</a:t>
            </a:r>
            <a:br>
              <a:rPr kumimoji="0" lang="en-GB" b="1" i="0" u="none" strike="noStrike" cap="none" normalizeH="0" baseline="0" noProof="0">
                <a:ln>
                  <a:noFill/>
                </a:ln>
                <a:solidFill>
                  <a:srgbClr val="FFFFFF"/>
                </a:solidFill>
                <a:uLnTx/>
                <a:uFillTx/>
                <a:latin typeface="+mj-lt"/>
                <a:ea typeface="+mn-ea"/>
                <a:cs typeface="+mn-cs"/>
              </a:rPr>
            </a:br>
            <a:r>
              <a:rPr kumimoji="0" lang="en-GB" b="1" i="0" u="none" strike="noStrike" cap="none" normalizeH="0" baseline="0" noProof="0">
                <a:ln>
                  <a:noFill/>
                </a:ln>
                <a:solidFill>
                  <a:srgbClr val="FFFFFF"/>
                </a:solidFill>
                <a:uLnTx/>
                <a:uFillTx/>
                <a:latin typeface="+mj-lt"/>
                <a:ea typeface="+mn-ea"/>
                <a:cs typeface="+mn-cs"/>
              </a:rPr>
              <a:t>a functioning market</a:t>
            </a:r>
          </a:p>
        </p:txBody>
      </p:sp>
      <p:sp>
        <p:nvSpPr>
          <p:cNvPr id="24" name="Oval 23">
            <a:extLst>
              <a:ext uri="{FF2B5EF4-FFF2-40B4-BE49-F238E27FC236}">
                <a16:creationId xmlns:a16="http://schemas.microsoft.com/office/drawing/2014/main" id="{A88CF8BA-3F0B-067C-EFC8-E730B2C3DF3C}"/>
              </a:ext>
            </a:extLst>
          </p:cNvPr>
          <p:cNvSpPr/>
          <p:nvPr/>
        </p:nvSpPr>
        <p:spPr>
          <a:xfrm>
            <a:off x="4151830" y="1531048"/>
            <a:ext cx="468000" cy="468000"/>
          </a:xfrm>
          <a:prstGeom prst="ellipse">
            <a:avLst/>
          </a:prstGeom>
          <a:solidFill>
            <a:schemeClr val="accent2"/>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cap="none" normalizeH="0" baseline="0" noProof="0">
                <a:ln>
                  <a:noFill/>
                </a:ln>
                <a:solidFill>
                  <a:srgbClr val="FFFFFF"/>
                </a:solidFill>
                <a:uLnTx/>
                <a:uFillTx/>
                <a:ea typeface="+mn-ea"/>
                <a:cs typeface="+mn-cs"/>
              </a:rPr>
              <a:t>2</a:t>
            </a:r>
          </a:p>
        </p:txBody>
      </p:sp>
      <p:sp>
        <p:nvSpPr>
          <p:cNvPr id="25" name="Rounded Rectangle 6">
            <a:extLst>
              <a:ext uri="{FF2B5EF4-FFF2-40B4-BE49-F238E27FC236}">
                <a16:creationId xmlns:a16="http://schemas.microsoft.com/office/drawing/2014/main" id="{A9A899B8-8E07-C0EE-B340-4F5907F1238A}"/>
              </a:ext>
            </a:extLst>
          </p:cNvPr>
          <p:cNvSpPr/>
          <p:nvPr/>
        </p:nvSpPr>
        <p:spPr>
          <a:xfrm>
            <a:off x="8114170" y="1736912"/>
            <a:ext cx="3564000" cy="900000"/>
          </a:xfrm>
          <a:prstGeom prst="rect">
            <a:avLst/>
          </a:prstGeom>
          <a:solidFill>
            <a:schemeClr val="accent4"/>
          </a:solidFill>
          <a:ln>
            <a:noFill/>
          </a:ln>
          <a:effectLst/>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44000" tIns="180000" rIns="14400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90000"/>
              </a:lnSpc>
              <a:spcBef>
                <a:spcPts val="800"/>
              </a:spcBef>
              <a:spcAft>
                <a:spcPts val="600"/>
              </a:spcAft>
              <a:buClrTx/>
              <a:buSzTx/>
              <a:buFontTx/>
              <a:buNone/>
              <a:tabLst/>
              <a:defRPr/>
            </a:pPr>
            <a:r>
              <a:rPr kumimoji="0" lang="en-GB" b="1" i="0" u="none" strike="noStrike" cap="none" normalizeH="0" baseline="0" noProof="0">
                <a:ln>
                  <a:noFill/>
                </a:ln>
                <a:solidFill>
                  <a:srgbClr val="FFFFFF"/>
                </a:solidFill>
                <a:uLnTx/>
                <a:uFillTx/>
                <a:latin typeface="+mj-lt"/>
                <a:ea typeface="+mn-ea"/>
                <a:cs typeface="+mn-cs"/>
              </a:rPr>
              <a:t>Opportunities for</a:t>
            </a:r>
            <a:br>
              <a:rPr kumimoji="0" lang="en-GB" b="1" i="0" u="none" strike="noStrike" cap="none" normalizeH="0" baseline="0" noProof="0">
                <a:ln>
                  <a:noFill/>
                </a:ln>
                <a:solidFill>
                  <a:srgbClr val="FFFFFF"/>
                </a:solidFill>
                <a:uLnTx/>
                <a:uFillTx/>
                <a:latin typeface="+mj-lt"/>
                <a:ea typeface="+mn-ea"/>
                <a:cs typeface="+mn-cs"/>
              </a:rPr>
            </a:br>
            <a:r>
              <a:rPr kumimoji="0" lang="en-GB" b="1" i="0" u="none" strike="noStrike" cap="none" normalizeH="0" baseline="0" noProof="0">
                <a:ln>
                  <a:noFill/>
                </a:ln>
                <a:solidFill>
                  <a:srgbClr val="FFFFFF"/>
                </a:solidFill>
                <a:uLnTx/>
                <a:uFillTx/>
                <a:latin typeface="+mj-lt"/>
                <a:ea typeface="+mn-ea"/>
                <a:cs typeface="+mn-cs"/>
              </a:rPr>
              <a:t>the green transition</a:t>
            </a:r>
          </a:p>
        </p:txBody>
      </p:sp>
      <p:sp>
        <p:nvSpPr>
          <p:cNvPr id="26" name="Oval 25">
            <a:extLst>
              <a:ext uri="{FF2B5EF4-FFF2-40B4-BE49-F238E27FC236}">
                <a16:creationId xmlns:a16="http://schemas.microsoft.com/office/drawing/2014/main" id="{7ADAEB9F-F65E-527A-1320-92284AFC5B9E}"/>
              </a:ext>
            </a:extLst>
          </p:cNvPr>
          <p:cNvSpPr/>
          <p:nvPr/>
        </p:nvSpPr>
        <p:spPr>
          <a:xfrm>
            <a:off x="7906212" y="1531048"/>
            <a:ext cx="468000" cy="468000"/>
          </a:xfrm>
          <a:prstGeom prst="ellipse">
            <a:avLst/>
          </a:prstGeom>
          <a:solidFill>
            <a:schemeClr val="accent4"/>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cap="none" normalizeH="0" baseline="0" noProof="0">
                <a:ln>
                  <a:noFill/>
                </a:ln>
                <a:solidFill>
                  <a:srgbClr val="FFFFFF"/>
                </a:solidFill>
                <a:uLnTx/>
                <a:uFillTx/>
                <a:ea typeface="+mn-ea"/>
                <a:cs typeface="+mn-cs"/>
              </a:rPr>
              <a:t>3</a:t>
            </a:r>
          </a:p>
        </p:txBody>
      </p:sp>
    </p:spTree>
    <p:extLst>
      <p:ext uri="{BB962C8B-B14F-4D97-AF65-F5344CB8AC3E}">
        <p14:creationId xmlns:p14="http://schemas.microsoft.com/office/powerpoint/2010/main" val="31550347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18C54FA-38B4-118F-32F6-2A78FEA57178}"/>
              </a:ext>
            </a:extLst>
          </p:cNvPr>
          <p:cNvSpPr>
            <a:spLocks noGrp="1"/>
          </p:cNvSpPr>
          <p:nvPr>
            <p:ph type="title"/>
          </p:nvPr>
        </p:nvSpPr>
        <p:spPr/>
        <p:txBody>
          <a:bodyPr/>
          <a:lstStyle/>
          <a:p>
            <a:r>
              <a:rPr lang="en-US"/>
              <a:t>Strategic themes</a:t>
            </a:r>
          </a:p>
        </p:txBody>
      </p:sp>
      <p:sp>
        <p:nvSpPr>
          <p:cNvPr id="2" name="Date Placeholder 1">
            <a:extLst>
              <a:ext uri="{FF2B5EF4-FFF2-40B4-BE49-F238E27FC236}">
                <a16:creationId xmlns:a16="http://schemas.microsoft.com/office/drawing/2014/main" id="{34A1A51C-807E-5FEC-8A59-19EBC43D11E0}"/>
              </a:ext>
            </a:extLst>
          </p:cNvPr>
          <p:cNvSpPr>
            <a:spLocks noGrp="1"/>
          </p:cNvSpPr>
          <p:nvPr>
            <p:ph type="dt" sz="half" idx="10"/>
          </p:nvPr>
        </p:nvSpPr>
        <p:spPr/>
        <p:txBody>
          <a:bodyPr/>
          <a:lstStyle/>
          <a:p>
            <a:fld id="{580804E8-5B34-45CB-A5DE-1762D060DD8B}" type="datetime1">
              <a:rPr lang="fi-FI" noProof="0" smtClean="0"/>
              <a:t>16.8.2024</a:t>
            </a:fld>
            <a:endParaRPr lang="fi-FI" noProof="0"/>
          </a:p>
        </p:txBody>
      </p:sp>
      <p:sp>
        <p:nvSpPr>
          <p:cNvPr id="3" name="Footer Placeholder 2">
            <a:extLst>
              <a:ext uri="{FF2B5EF4-FFF2-40B4-BE49-F238E27FC236}">
                <a16:creationId xmlns:a16="http://schemas.microsoft.com/office/drawing/2014/main" id="{D35B9C18-EEDB-20A6-B89D-E83930E35C56}"/>
              </a:ext>
            </a:extLst>
          </p:cNvPr>
          <p:cNvSpPr>
            <a:spLocks noGrp="1"/>
          </p:cNvSpPr>
          <p:nvPr>
            <p:ph type="ftr" sz="quarter" idx="11"/>
          </p:nvPr>
        </p:nvSpPr>
        <p:spPr/>
        <p:txBody>
          <a:bodyPr/>
          <a:lstStyle/>
          <a:p>
            <a:r>
              <a:rPr lang="fi-FI" noProof="0"/>
              <a:t>© Rakennusteollisuus RT</a:t>
            </a:r>
          </a:p>
        </p:txBody>
      </p:sp>
      <p:sp>
        <p:nvSpPr>
          <p:cNvPr id="4" name="Slide Number Placeholder 3">
            <a:extLst>
              <a:ext uri="{FF2B5EF4-FFF2-40B4-BE49-F238E27FC236}">
                <a16:creationId xmlns:a16="http://schemas.microsoft.com/office/drawing/2014/main" id="{4769B175-5439-F17B-B0A1-BB6F14DA7252}"/>
              </a:ext>
            </a:extLst>
          </p:cNvPr>
          <p:cNvSpPr>
            <a:spLocks noGrp="1"/>
          </p:cNvSpPr>
          <p:nvPr>
            <p:ph type="sldNum" sz="quarter" idx="12"/>
          </p:nvPr>
        </p:nvSpPr>
        <p:spPr/>
        <p:txBody>
          <a:bodyPr/>
          <a:lstStyle/>
          <a:p>
            <a:fld id="{DFD61EF7-2460-4EE9-A031-27FEBC4F9A95}" type="slidenum">
              <a:rPr lang="fi-FI" noProof="0" smtClean="0"/>
              <a:pPr/>
              <a:t>12</a:t>
            </a:fld>
            <a:endParaRPr lang="fi-FI" noProof="0"/>
          </a:p>
        </p:txBody>
      </p:sp>
      <p:sp>
        <p:nvSpPr>
          <p:cNvPr id="9" name="Rectangle 8">
            <a:extLst>
              <a:ext uri="{FF2B5EF4-FFF2-40B4-BE49-F238E27FC236}">
                <a16:creationId xmlns:a16="http://schemas.microsoft.com/office/drawing/2014/main" id="{7E3FAD14-98E0-664C-E6BB-8D7BBA7D5BA8}"/>
              </a:ext>
            </a:extLst>
          </p:cNvPr>
          <p:cNvSpPr/>
          <p:nvPr/>
        </p:nvSpPr>
        <p:spPr>
          <a:xfrm>
            <a:off x="8114170" y="2710072"/>
            <a:ext cx="3564000" cy="3095192"/>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Calibri"/>
              <a:ea typeface="+mn-ea"/>
              <a:cs typeface="+mn-cs"/>
            </a:endParaRPr>
          </a:p>
        </p:txBody>
      </p:sp>
      <p:sp>
        <p:nvSpPr>
          <p:cNvPr id="10" name="Rectangle 9">
            <a:extLst>
              <a:ext uri="{FF2B5EF4-FFF2-40B4-BE49-F238E27FC236}">
                <a16:creationId xmlns:a16="http://schemas.microsoft.com/office/drawing/2014/main" id="{F178638C-5056-6E76-40FB-3580CC30B18B}"/>
              </a:ext>
            </a:extLst>
          </p:cNvPr>
          <p:cNvSpPr/>
          <p:nvPr/>
        </p:nvSpPr>
        <p:spPr>
          <a:xfrm>
            <a:off x="4382209" y="2710072"/>
            <a:ext cx="3564000" cy="3095192"/>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Calibri"/>
              <a:ea typeface="+mn-ea"/>
              <a:cs typeface="+mn-cs"/>
            </a:endParaRPr>
          </a:p>
        </p:txBody>
      </p:sp>
      <p:sp>
        <p:nvSpPr>
          <p:cNvPr id="11" name="Rectangle 10">
            <a:extLst>
              <a:ext uri="{FF2B5EF4-FFF2-40B4-BE49-F238E27FC236}">
                <a16:creationId xmlns:a16="http://schemas.microsoft.com/office/drawing/2014/main" id="{C392BA7C-0094-48AC-8CFC-CC15181BC610}"/>
              </a:ext>
            </a:extLst>
          </p:cNvPr>
          <p:cNvSpPr/>
          <p:nvPr/>
        </p:nvSpPr>
        <p:spPr>
          <a:xfrm>
            <a:off x="632107" y="2710072"/>
            <a:ext cx="3564000" cy="3095192"/>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Calibri"/>
              <a:ea typeface="+mn-ea"/>
              <a:cs typeface="+mn-cs"/>
            </a:endParaRPr>
          </a:p>
        </p:txBody>
      </p:sp>
      <p:sp>
        <p:nvSpPr>
          <p:cNvPr id="12" name="Rectangle 11">
            <a:extLst>
              <a:ext uri="{FF2B5EF4-FFF2-40B4-BE49-F238E27FC236}">
                <a16:creationId xmlns:a16="http://schemas.microsoft.com/office/drawing/2014/main" id="{89285C39-1F44-1550-E17D-15A3CF60988B}"/>
              </a:ext>
            </a:extLst>
          </p:cNvPr>
          <p:cNvSpPr/>
          <p:nvPr/>
        </p:nvSpPr>
        <p:spPr>
          <a:xfrm>
            <a:off x="908497" y="2997922"/>
            <a:ext cx="3031540" cy="720000"/>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317500" marR="0" lvl="0" indent="-317500" algn="l" defTabSz="914400" rtl="0" eaLnBrk="1" fontAlgn="auto" latinLnBrk="0" hangingPunct="1">
              <a:lnSpc>
                <a:spcPct val="90000"/>
              </a:lnSpc>
              <a:spcBef>
                <a:spcPts val="400"/>
              </a:spcBef>
              <a:spcAft>
                <a:spcPts val="200"/>
              </a:spcAft>
              <a:buClrTx/>
              <a:buSzTx/>
              <a:buFontTx/>
              <a:buNone/>
              <a:tabLst/>
              <a:defRPr/>
            </a:pPr>
            <a:r>
              <a:rPr kumimoji="0" lang="en-US" sz="1400" i="0" u="none" strike="noStrike" kern="1200" cap="none" spc="0" normalizeH="0" baseline="0" noProof="0">
                <a:ln>
                  <a:noFill/>
                </a:ln>
                <a:solidFill>
                  <a:srgbClr val="FFFFFF"/>
                </a:solidFill>
                <a:effectLst/>
                <a:uLnTx/>
                <a:uFillTx/>
                <a:ea typeface="+mn-ea"/>
                <a:cs typeface="+mn-cs"/>
              </a:rPr>
              <a:t>1.1. A sufficient supply of competent and diverse </a:t>
            </a:r>
            <a:r>
              <a:rPr kumimoji="0" lang="en-US" sz="1400" i="0" u="none" strike="noStrike" kern="1200" cap="none" spc="0" normalizeH="0" baseline="0" noProof="0" err="1">
                <a:ln>
                  <a:noFill/>
                </a:ln>
                <a:solidFill>
                  <a:srgbClr val="FFFFFF"/>
                </a:solidFill>
                <a:effectLst/>
                <a:uLnTx/>
                <a:uFillTx/>
                <a:ea typeface="+mn-ea"/>
                <a:cs typeface="+mn-cs"/>
              </a:rPr>
              <a:t>labour</a:t>
            </a:r>
            <a:endParaRPr kumimoji="0" lang="en-US" sz="1400" i="0" u="none" strike="noStrike" kern="1200" cap="none" spc="0" normalizeH="0" baseline="0" noProof="0">
              <a:ln>
                <a:noFill/>
              </a:ln>
              <a:solidFill>
                <a:srgbClr val="FFFFFF"/>
              </a:solidFill>
              <a:effectLst/>
              <a:uLnTx/>
              <a:uFillTx/>
              <a:ea typeface="+mn-ea"/>
              <a:cs typeface="+mn-cs"/>
            </a:endParaRPr>
          </a:p>
        </p:txBody>
      </p:sp>
      <p:sp>
        <p:nvSpPr>
          <p:cNvPr id="13" name="Rectangle 12">
            <a:extLst>
              <a:ext uri="{FF2B5EF4-FFF2-40B4-BE49-F238E27FC236}">
                <a16:creationId xmlns:a16="http://schemas.microsoft.com/office/drawing/2014/main" id="{AD3CD3CB-E12E-D66E-D015-F0677A4F9A8D}"/>
              </a:ext>
            </a:extLst>
          </p:cNvPr>
          <p:cNvSpPr/>
          <p:nvPr/>
        </p:nvSpPr>
        <p:spPr>
          <a:xfrm>
            <a:off x="908497" y="3861721"/>
            <a:ext cx="3031540" cy="720000"/>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317500" marR="0" lvl="0" indent="-317500" algn="l" defTabSz="914400" rtl="0" eaLnBrk="1" fontAlgn="auto" latinLnBrk="0" hangingPunct="1">
              <a:lnSpc>
                <a:spcPct val="90000"/>
              </a:lnSpc>
              <a:spcBef>
                <a:spcPts val="400"/>
              </a:spcBef>
              <a:spcAft>
                <a:spcPts val="200"/>
              </a:spcAft>
              <a:buClrTx/>
              <a:buSzTx/>
              <a:buFontTx/>
              <a:buNone/>
              <a:tabLst/>
              <a:defRPr/>
            </a:pPr>
            <a:r>
              <a:rPr kumimoji="0" lang="en-US" sz="1400" i="0" u="none" strike="noStrike" kern="1200" cap="none" spc="0" normalizeH="0" baseline="0" noProof="0">
                <a:ln>
                  <a:noFill/>
                </a:ln>
                <a:solidFill>
                  <a:srgbClr val="FFFFFF"/>
                </a:solidFill>
                <a:effectLst/>
                <a:uLnTx/>
                <a:uFillTx/>
                <a:ea typeface="+mn-ea"/>
                <a:cs typeface="+mn-cs"/>
              </a:rPr>
              <a:t>1.2. A well-functioning </a:t>
            </a:r>
            <a:r>
              <a:rPr kumimoji="0" lang="en-US" sz="1400" i="0" u="none" strike="noStrike" kern="1200" cap="none" spc="0" normalizeH="0" baseline="0" noProof="0" err="1">
                <a:ln>
                  <a:noFill/>
                </a:ln>
                <a:solidFill>
                  <a:srgbClr val="FFFFFF"/>
                </a:solidFill>
                <a:effectLst/>
                <a:uLnTx/>
                <a:uFillTx/>
                <a:ea typeface="+mn-ea"/>
                <a:cs typeface="+mn-cs"/>
              </a:rPr>
              <a:t>labour</a:t>
            </a:r>
            <a:r>
              <a:rPr kumimoji="0" lang="en-US" sz="1400" i="0" u="none" strike="noStrike" kern="1200" cap="none" spc="0" normalizeH="0" baseline="0" noProof="0">
                <a:ln>
                  <a:noFill/>
                </a:ln>
                <a:solidFill>
                  <a:srgbClr val="FFFFFF"/>
                </a:solidFill>
                <a:effectLst/>
                <a:uLnTx/>
                <a:uFillTx/>
                <a:ea typeface="+mn-ea"/>
                <a:cs typeface="+mn-cs"/>
              </a:rPr>
              <a:t> market and a safe working life</a:t>
            </a:r>
          </a:p>
        </p:txBody>
      </p:sp>
      <p:sp>
        <p:nvSpPr>
          <p:cNvPr id="14" name="Rectangle 13">
            <a:extLst>
              <a:ext uri="{FF2B5EF4-FFF2-40B4-BE49-F238E27FC236}">
                <a16:creationId xmlns:a16="http://schemas.microsoft.com/office/drawing/2014/main" id="{8FAAC356-2A0C-D735-22F2-0CA6A4601774}"/>
              </a:ext>
            </a:extLst>
          </p:cNvPr>
          <p:cNvSpPr/>
          <p:nvPr/>
        </p:nvSpPr>
        <p:spPr>
          <a:xfrm>
            <a:off x="908497" y="4725520"/>
            <a:ext cx="3031540" cy="720000"/>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317500" marR="0" lvl="0" indent="-317500" algn="l" defTabSz="914400" rtl="0" eaLnBrk="1" fontAlgn="auto" latinLnBrk="0" hangingPunct="1">
              <a:lnSpc>
                <a:spcPct val="90000"/>
              </a:lnSpc>
              <a:spcBef>
                <a:spcPts val="400"/>
              </a:spcBef>
              <a:spcAft>
                <a:spcPts val="200"/>
              </a:spcAft>
              <a:buClrTx/>
              <a:buSzTx/>
              <a:buFontTx/>
              <a:buNone/>
              <a:tabLst/>
              <a:defRPr/>
            </a:pPr>
            <a:r>
              <a:rPr kumimoji="0" lang="en-US" sz="1400" i="0" u="none" strike="noStrike" kern="1200" cap="none" spc="0" normalizeH="0" baseline="0" noProof="0">
                <a:ln>
                  <a:noFill/>
                </a:ln>
                <a:solidFill>
                  <a:srgbClr val="FFFFFF"/>
                </a:solidFill>
                <a:effectLst/>
                <a:uLnTx/>
                <a:uFillTx/>
                <a:ea typeface="+mn-ea"/>
                <a:cs typeface="+mn-cs"/>
              </a:rPr>
              <a:t>1.3. Understanding responsibility throughout the value chain</a:t>
            </a:r>
          </a:p>
        </p:txBody>
      </p:sp>
      <p:sp>
        <p:nvSpPr>
          <p:cNvPr id="15" name="Rectangle 14">
            <a:extLst>
              <a:ext uri="{FF2B5EF4-FFF2-40B4-BE49-F238E27FC236}">
                <a16:creationId xmlns:a16="http://schemas.microsoft.com/office/drawing/2014/main" id="{54F510A8-AC6E-0517-D21F-049502AC222B}"/>
              </a:ext>
            </a:extLst>
          </p:cNvPr>
          <p:cNvSpPr/>
          <p:nvPr/>
        </p:nvSpPr>
        <p:spPr>
          <a:xfrm>
            <a:off x="4627627" y="2997922"/>
            <a:ext cx="3073165" cy="7200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268288" marR="0" lvl="0" indent="-268288" algn="l" defTabSz="914400" rtl="0" eaLnBrk="1" fontAlgn="auto" latinLnBrk="0" hangingPunct="1">
              <a:lnSpc>
                <a:spcPct val="90000"/>
              </a:lnSpc>
              <a:spcBef>
                <a:spcPts val="400"/>
              </a:spcBef>
              <a:spcAft>
                <a:spcPts val="200"/>
              </a:spcAft>
              <a:buClrTx/>
              <a:buSzTx/>
              <a:buFontTx/>
              <a:buNone/>
              <a:tabLst/>
              <a:defRPr/>
            </a:pPr>
            <a:r>
              <a:rPr kumimoji="0" lang="en-US" sz="1400" i="0" u="none" strike="noStrike" kern="1200" cap="none" spc="0" normalizeH="0" baseline="0" noProof="0">
                <a:ln>
                  <a:noFill/>
                </a:ln>
                <a:solidFill>
                  <a:srgbClr val="FFFFFF"/>
                </a:solidFill>
                <a:effectLst/>
                <a:uLnTx/>
                <a:uFillTx/>
                <a:ea typeface="+mn-ea"/>
                <a:cs typeface="+mn-cs"/>
              </a:rPr>
              <a:t>2.1. Long-term development of the built environment and sufficient investments</a:t>
            </a:r>
          </a:p>
        </p:txBody>
      </p:sp>
      <p:sp>
        <p:nvSpPr>
          <p:cNvPr id="16" name="Rectangle 15">
            <a:extLst>
              <a:ext uri="{FF2B5EF4-FFF2-40B4-BE49-F238E27FC236}">
                <a16:creationId xmlns:a16="http://schemas.microsoft.com/office/drawing/2014/main" id="{A25B0A9A-5AF2-3AE6-8BC1-C065A4FE596F}"/>
              </a:ext>
            </a:extLst>
          </p:cNvPr>
          <p:cNvSpPr/>
          <p:nvPr/>
        </p:nvSpPr>
        <p:spPr>
          <a:xfrm>
            <a:off x="4627627" y="3861721"/>
            <a:ext cx="3073165" cy="7200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317500" marR="0" lvl="0" indent="-317500" algn="l" defTabSz="914400" rtl="0" eaLnBrk="1" fontAlgn="auto" latinLnBrk="0" hangingPunct="1">
              <a:lnSpc>
                <a:spcPct val="90000"/>
              </a:lnSpc>
              <a:spcBef>
                <a:spcPts val="400"/>
              </a:spcBef>
              <a:spcAft>
                <a:spcPts val="200"/>
              </a:spcAft>
              <a:buClrTx/>
              <a:buSzTx/>
              <a:buFontTx/>
              <a:buNone/>
              <a:tabLst/>
              <a:defRPr/>
            </a:pPr>
            <a:r>
              <a:rPr kumimoji="0" lang="en-US" sz="1400" i="0" u="none" strike="noStrike" kern="1200" cap="none" spc="0" normalizeH="0" baseline="0" noProof="0">
                <a:ln>
                  <a:noFill/>
                </a:ln>
                <a:solidFill>
                  <a:srgbClr val="FFFFFF"/>
                </a:solidFill>
                <a:effectLst/>
                <a:uLnTx/>
                <a:uFillTx/>
                <a:ea typeface="+mn-ea"/>
                <a:cs typeface="+mn-cs"/>
              </a:rPr>
              <a:t>2.2. Functional regulation and a fair competitive environment</a:t>
            </a:r>
          </a:p>
        </p:txBody>
      </p:sp>
      <p:sp>
        <p:nvSpPr>
          <p:cNvPr id="17" name="Rectangle 16">
            <a:extLst>
              <a:ext uri="{FF2B5EF4-FFF2-40B4-BE49-F238E27FC236}">
                <a16:creationId xmlns:a16="http://schemas.microsoft.com/office/drawing/2014/main" id="{FBE9783B-278E-615A-AAA6-72E64AA1A8C5}"/>
              </a:ext>
            </a:extLst>
          </p:cNvPr>
          <p:cNvSpPr/>
          <p:nvPr/>
        </p:nvSpPr>
        <p:spPr>
          <a:xfrm>
            <a:off x="4627627" y="4725520"/>
            <a:ext cx="3073165" cy="7200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317500" marR="0" lvl="0" indent="-317500" algn="l" defTabSz="914400" rtl="0" eaLnBrk="1" fontAlgn="auto" latinLnBrk="0" hangingPunct="1">
              <a:lnSpc>
                <a:spcPct val="90000"/>
              </a:lnSpc>
              <a:spcBef>
                <a:spcPts val="400"/>
              </a:spcBef>
              <a:spcAft>
                <a:spcPts val="200"/>
              </a:spcAft>
              <a:buClrTx/>
              <a:buSzTx/>
              <a:buFontTx/>
              <a:buNone/>
              <a:tabLst/>
              <a:defRPr/>
            </a:pPr>
            <a:r>
              <a:rPr kumimoji="0" lang="en-US" sz="1400" i="0" u="none" strike="noStrike" kern="1200" cap="none" spc="0" normalizeH="0" baseline="0" noProof="0">
                <a:ln>
                  <a:noFill/>
                </a:ln>
                <a:solidFill>
                  <a:srgbClr val="FFFFFF"/>
                </a:solidFill>
                <a:effectLst/>
                <a:uLnTx/>
                <a:uFillTx/>
                <a:ea typeface="+mn-ea"/>
                <a:cs typeface="+mn-cs"/>
              </a:rPr>
              <a:t>2.3. Cooperation to improve productivity and quality</a:t>
            </a:r>
          </a:p>
        </p:txBody>
      </p:sp>
      <p:sp>
        <p:nvSpPr>
          <p:cNvPr id="18" name="Rectangle 17">
            <a:extLst>
              <a:ext uri="{FF2B5EF4-FFF2-40B4-BE49-F238E27FC236}">
                <a16:creationId xmlns:a16="http://schemas.microsoft.com/office/drawing/2014/main" id="{0E920054-5382-D909-BD78-B8EE78D1CE20}"/>
              </a:ext>
            </a:extLst>
          </p:cNvPr>
          <p:cNvSpPr/>
          <p:nvPr/>
        </p:nvSpPr>
        <p:spPr>
          <a:xfrm>
            <a:off x="8321379" y="2997922"/>
            <a:ext cx="3149583" cy="7200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317500" marR="0" lvl="0" indent="-317500" algn="l" defTabSz="914400" rtl="0" eaLnBrk="1" fontAlgn="auto" latinLnBrk="0" hangingPunct="1">
              <a:lnSpc>
                <a:spcPct val="90000"/>
              </a:lnSpc>
              <a:spcBef>
                <a:spcPts val="400"/>
              </a:spcBef>
              <a:spcAft>
                <a:spcPts val="200"/>
              </a:spcAft>
              <a:buClrTx/>
              <a:buSzTx/>
              <a:buFontTx/>
              <a:buNone/>
              <a:tabLst/>
              <a:defRPr/>
            </a:pPr>
            <a:r>
              <a:rPr kumimoji="0" lang="en-US" sz="1400" i="0" u="none" strike="noStrike" kern="1200" cap="none" spc="0" normalizeH="0" baseline="0" noProof="0">
                <a:ln>
                  <a:noFill/>
                </a:ln>
                <a:solidFill>
                  <a:srgbClr val="FFFFFF"/>
                </a:solidFill>
                <a:effectLst/>
                <a:uLnTx/>
                <a:uFillTx/>
                <a:ea typeface="+mn-ea"/>
                <a:cs typeface="+mn-cs"/>
              </a:rPr>
              <a:t>3.1. Ecologically sustainable construction and energy-wise solutions</a:t>
            </a:r>
          </a:p>
        </p:txBody>
      </p:sp>
      <p:sp>
        <p:nvSpPr>
          <p:cNvPr id="19" name="Rectangle 18">
            <a:extLst>
              <a:ext uri="{FF2B5EF4-FFF2-40B4-BE49-F238E27FC236}">
                <a16:creationId xmlns:a16="http://schemas.microsoft.com/office/drawing/2014/main" id="{269BD854-6A0F-275E-5451-A5E23347923E}"/>
              </a:ext>
            </a:extLst>
          </p:cNvPr>
          <p:cNvSpPr/>
          <p:nvPr/>
        </p:nvSpPr>
        <p:spPr>
          <a:xfrm>
            <a:off x="8321379" y="3861721"/>
            <a:ext cx="3149583" cy="7200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317500" marR="0" lvl="0" indent="-317500" algn="l" defTabSz="914400" rtl="0" eaLnBrk="1" fontAlgn="auto" latinLnBrk="0" hangingPunct="1">
              <a:lnSpc>
                <a:spcPct val="90000"/>
              </a:lnSpc>
              <a:spcBef>
                <a:spcPts val="400"/>
              </a:spcBef>
              <a:spcAft>
                <a:spcPts val="200"/>
              </a:spcAft>
              <a:buClrTx/>
              <a:buSzTx/>
              <a:buFontTx/>
              <a:buNone/>
              <a:tabLst/>
              <a:defRPr/>
            </a:pPr>
            <a:r>
              <a:rPr kumimoji="0" lang="en-US" sz="1400" i="0" u="none" strike="noStrike" kern="1200" cap="none" spc="0" normalizeH="0" baseline="0" noProof="0">
                <a:ln>
                  <a:noFill/>
                </a:ln>
                <a:solidFill>
                  <a:srgbClr val="FFFFFF"/>
                </a:solidFill>
                <a:effectLst/>
                <a:uLnTx/>
                <a:uFillTx/>
                <a:ea typeface="+mn-ea"/>
                <a:cs typeface="+mn-cs"/>
              </a:rPr>
              <a:t>3.2. Accelerating the green transition market and its functionality</a:t>
            </a:r>
          </a:p>
        </p:txBody>
      </p:sp>
      <p:sp>
        <p:nvSpPr>
          <p:cNvPr id="20" name="Rectangle 19">
            <a:extLst>
              <a:ext uri="{FF2B5EF4-FFF2-40B4-BE49-F238E27FC236}">
                <a16:creationId xmlns:a16="http://schemas.microsoft.com/office/drawing/2014/main" id="{03158C50-B1AD-98A9-7893-E062996E37BE}"/>
              </a:ext>
            </a:extLst>
          </p:cNvPr>
          <p:cNvSpPr/>
          <p:nvPr/>
        </p:nvSpPr>
        <p:spPr>
          <a:xfrm>
            <a:off x="8321379" y="4725520"/>
            <a:ext cx="3149583" cy="7200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317500" marR="0" lvl="0" indent="-317500" algn="l" defTabSz="914400" rtl="0" eaLnBrk="1" fontAlgn="auto" latinLnBrk="0" hangingPunct="1">
              <a:lnSpc>
                <a:spcPct val="90000"/>
              </a:lnSpc>
              <a:spcBef>
                <a:spcPts val="400"/>
              </a:spcBef>
              <a:spcAft>
                <a:spcPts val="200"/>
              </a:spcAft>
              <a:buClrTx/>
              <a:buSzTx/>
              <a:buFontTx/>
              <a:buNone/>
              <a:tabLst/>
              <a:defRPr/>
            </a:pPr>
            <a:r>
              <a:rPr kumimoji="0" lang="en-US" sz="1400" i="0" u="none" strike="noStrike" kern="1200" cap="none" spc="0" normalizeH="0" baseline="0" noProof="0">
                <a:ln>
                  <a:noFill/>
                </a:ln>
                <a:solidFill>
                  <a:srgbClr val="FFFFFF"/>
                </a:solidFill>
                <a:effectLst/>
                <a:uLnTx/>
                <a:uFillTx/>
                <a:ea typeface="+mn-ea"/>
                <a:cs typeface="+mn-cs"/>
              </a:rPr>
              <a:t>3.3. Promoting green transition innovations and business models</a:t>
            </a:r>
          </a:p>
        </p:txBody>
      </p:sp>
      <p:sp>
        <p:nvSpPr>
          <p:cNvPr id="21" name="Rounded Rectangle 6">
            <a:extLst>
              <a:ext uri="{FF2B5EF4-FFF2-40B4-BE49-F238E27FC236}">
                <a16:creationId xmlns:a16="http://schemas.microsoft.com/office/drawing/2014/main" id="{2A945106-86A4-2CC4-255C-405C9BDA9FC6}"/>
              </a:ext>
            </a:extLst>
          </p:cNvPr>
          <p:cNvSpPr/>
          <p:nvPr/>
        </p:nvSpPr>
        <p:spPr>
          <a:xfrm>
            <a:off x="632107" y="1736912"/>
            <a:ext cx="3564000" cy="900000"/>
          </a:xfrm>
          <a:prstGeom prst="rect">
            <a:avLst/>
          </a:prstGeom>
          <a:solidFill>
            <a:schemeClr val="accent5"/>
          </a:solidFill>
          <a:ln>
            <a:noFill/>
          </a:ln>
          <a:effectLst/>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44000" tIns="180000" rIns="14400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90000"/>
              </a:lnSpc>
              <a:spcBef>
                <a:spcPts val="800"/>
              </a:spcBef>
              <a:spcAft>
                <a:spcPts val="600"/>
              </a:spcAft>
              <a:buClrTx/>
              <a:buSzTx/>
              <a:buFontTx/>
              <a:buNone/>
              <a:tabLst/>
              <a:defRPr/>
            </a:pPr>
            <a:r>
              <a:rPr kumimoji="0" lang="en-US" b="1" i="0" u="none" strike="noStrike" kern="1200" cap="none" spc="0" normalizeH="0" baseline="0" noProof="0">
                <a:ln>
                  <a:noFill/>
                </a:ln>
                <a:solidFill>
                  <a:srgbClr val="FFFFFF"/>
                </a:solidFill>
                <a:effectLst/>
                <a:uLnTx/>
                <a:uFillTx/>
                <a:latin typeface="+mj-lt"/>
                <a:ea typeface="+mn-ea"/>
                <a:cs typeface="+mn-cs"/>
              </a:rPr>
              <a:t>A competent and responsible construction industry</a:t>
            </a:r>
          </a:p>
        </p:txBody>
      </p:sp>
      <p:sp>
        <p:nvSpPr>
          <p:cNvPr id="22" name="Oval 21">
            <a:extLst>
              <a:ext uri="{FF2B5EF4-FFF2-40B4-BE49-F238E27FC236}">
                <a16:creationId xmlns:a16="http://schemas.microsoft.com/office/drawing/2014/main" id="{3E80D08C-41D3-E43A-B1AA-DB2499B41E48}"/>
              </a:ext>
            </a:extLst>
          </p:cNvPr>
          <p:cNvSpPr/>
          <p:nvPr/>
        </p:nvSpPr>
        <p:spPr>
          <a:xfrm>
            <a:off x="417380" y="1531048"/>
            <a:ext cx="468000" cy="468000"/>
          </a:xfrm>
          <a:prstGeom prst="ellipse">
            <a:avLst/>
          </a:prstGeom>
          <a:solidFill>
            <a:schemeClr val="accent5"/>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FFFFFF"/>
                </a:solidFill>
                <a:effectLst/>
                <a:uLnTx/>
                <a:uFillTx/>
                <a:ea typeface="+mn-ea"/>
                <a:cs typeface="+mn-cs"/>
              </a:rPr>
              <a:t>1</a:t>
            </a:r>
          </a:p>
        </p:txBody>
      </p:sp>
      <p:sp>
        <p:nvSpPr>
          <p:cNvPr id="23" name="Rounded Rectangle 6">
            <a:extLst>
              <a:ext uri="{FF2B5EF4-FFF2-40B4-BE49-F238E27FC236}">
                <a16:creationId xmlns:a16="http://schemas.microsoft.com/office/drawing/2014/main" id="{9D37D28D-4514-C401-0022-916B300819B3}"/>
              </a:ext>
            </a:extLst>
          </p:cNvPr>
          <p:cNvSpPr/>
          <p:nvPr/>
        </p:nvSpPr>
        <p:spPr>
          <a:xfrm>
            <a:off x="4382209" y="1736912"/>
            <a:ext cx="3564000" cy="900000"/>
          </a:xfrm>
          <a:prstGeom prst="rect">
            <a:avLst/>
          </a:prstGeom>
          <a:solidFill>
            <a:schemeClr val="accent2"/>
          </a:solidFill>
          <a:ln>
            <a:noFill/>
          </a:ln>
          <a:effectLst/>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44000" tIns="180000" rIns="14400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90000"/>
              </a:lnSpc>
              <a:spcBef>
                <a:spcPts val="800"/>
              </a:spcBef>
              <a:spcAft>
                <a:spcPts val="600"/>
              </a:spcAft>
              <a:buClrTx/>
              <a:buSzTx/>
              <a:buFontTx/>
              <a:buNone/>
              <a:tabLst/>
              <a:defRPr/>
            </a:pPr>
            <a:r>
              <a:rPr kumimoji="0" lang="en-US" b="1" i="0" u="none" strike="noStrike" kern="1200" cap="none" spc="0" normalizeH="0" baseline="0" noProof="0">
                <a:ln>
                  <a:noFill/>
                </a:ln>
                <a:solidFill>
                  <a:srgbClr val="FFFFFF"/>
                </a:solidFill>
                <a:effectLst/>
                <a:uLnTx/>
                <a:uFillTx/>
                <a:latin typeface="+mj-lt"/>
                <a:ea typeface="+mn-ea"/>
                <a:cs typeface="+mn-cs"/>
              </a:rPr>
              <a:t>Conditions for growth and a functioning market</a:t>
            </a:r>
          </a:p>
        </p:txBody>
      </p:sp>
      <p:sp>
        <p:nvSpPr>
          <p:cNvPr id="24" name="Oval 23">
            <a:extLst>
              <a:ext uri="{FF2B5EF4-FFF2-40B4-BE49-F238E27FC236}">
                <a16:creationId xmlns:a16="http://schemas.microsoft.com/office/drawing/2014/main" id="{A88CF8BA-3F0B-067C-EFC8-E730B2C3DF3C}"/>
              </a:ext>
            </a:extLst>
          </p:cNvPr>
          <p:cNvSpPr/>
          <p:nvPr/>
        </p:nvSpPr>
        <p:spPr>
          <a:xfrm>
            <a:off x="4151830" y="1531048"/>
            <a:ext cx="468000" cy="468000"/>
          </a:xfrm>
          <a:prstGeom prst="ellipse">
            <a:avLst/>
          </a:prstGeom>
          <a:solidFill>
            <a:schemeClr val="accent2"/>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FFFFFF"/>
                </a:solidFill>
                <a:effectLst/>
                <a:uLnTx/>
                <a:uFillTx/>
                <a:ea typeface="+mn-ea"/>
                <a:cs typeface="+mn-cs"/>
              </a:rPr>
              <a:t>2</a:t>
            </a:r>
          </a:p>
        </p:txBody>
      </p:sp>
      <p:sp>
        <p:nvSpPr>
          <p:cNvPr id="25" name="Rounded Rectangle 6">
            <a:extLst>
              <a:ext uri="{FF2B5EF4-FFF2-40B4-BE49-F238E27FC236}">
                <a16:creationId xmlns:a16="http://schemas.microsoft.com/office/drawing/2014/main" id="{A9A899B8-8E07-C0EE-B340-4F5907F1238A}"/>
              </a:ext>
            </a:extLst>
          </p:cNvPr>
          <p:cNvSpPr/>
          <p:nvPr/>
        </p:nvSpPr>
        <p:spPr>
          <a:xfrm>
            <a:off x="8114170" y="1736912"/>
            <a:ext cx="3564000" cy="900000"/>
          </a:xfrm>
          <a:prstGeom prst="rect">
            <a:avLst/>
          </a:prstGeom>
          <a:solidFill>
            <a:schemeClr val="accent4"/>
          </a:solidFill>
          <a:ln>
            <a:noFill/>
          </a:ln>
          <a:effectLst/>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44000" tIns="180000" rIns="14400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90000"/>
              </a:lnSpc>
              <a:spcBef>
                <a:spcPts val="800"/>
              </a:spcBef>
              <a:spcAft>
                <a:spcPts val="600"/>
              </a:spcAft>
              <a:buClrTx/>
              <a:buSzTx/>
              <a:buFontTx/>
              <a:buNone/>
              <a:tabLst/>
              <a:defRPr/>
            </a:pPr>
            <a:r>
              <a:rPr kumimoji="0" lang="en-US" b="1" i="0" u="none" strike="noStrike" kern="1200" cap="none" spc="0" normalizeH="0" baseline="0" noProof="0">
                <a:ln>
                  <a:noFill/>
                </a:ln>
                <a:solidFill>
                  <a:srgbClr val="FFFFFF"/>
                </a:solidFill>
                <a:effectLst/>
                <a:uLnTx/>
                <a:uFillTx/>
                <a:latin typeface="+mj-lt"/>
                <a:ea typeface="+mn-ea"/>
                <a:cs typeface="+mn-cs"/>
              </a:rPr>
              <a:t>Opportunities for the green transition</a:t>
            </a:r>
          </a:p>
        </p:txBody>
      </p:sp>
      <p:sp>
        <p:nvSpPr>
          <p:cNvPr id="26" name="Oval 25">
            <a:extLst>
              <a:ext uri="{FF2B5EF4-FFF2-40B4-BE49-F238E27FC236}">
                <a16:creationId xmlns:a16="http://schemas.microsoft.com/office/drawing/2014/main" id="{7ADAEB9F-F65E-527A-1320-92284AFC5B9E}"/>
              </a:ext>
            </a:extLst>
          </p:cNvPr>
          <p:cNvSpPr/>
          <p:nvPr/>
        </p:nvSpPr>
        <p:spPr>
          <a:xfrm>
            <a:off x="7906212" y="1531048"/>
            <a:ext cx="468000" cy="468000"/>
          </a:xfrm>
          <a:prstGeom prst="ellipse">
            <a:avLst/>
          </a:prstGeom>
          <a:solidFill>
            <a:schemeClr val="accent4"/>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FFFFFF"/>
                </a:solidFill>
                <a:effectLst/>
                <a:uLnTx/>
                <a:uFillTx/>
                <a:ea typeface="+mn-ea"/>
                <a:cs typeface="+mn-cs"/>
              </a:rPr>
              <a:t>3</a:t>
            </a:r>
          </a:p>
        </p:txBody>
      </p:sp>
    </p:spTree>
    <p:extLst>
      <p:ext uri="{BB962C8B-B14F-4D97-AF65-F5344CB8AC3E}">
        <p14:creationId xmlns:p14="http://schemas.microsoft.com/office/powerpoint/2010/main" val="3221448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ectangle 58">
            <a:extLst>
              <a:ext uri="{FF2B5EF4-FFF2-40B4-BE49-F238E27FC236}">
                <a16:creationId xmlns:a16="http://schemas.microsoft.com/office/drawing/2014/main" id="{28E7EC76-873E-6404-26D0-F8DEF7C4B57C}"/>
              </a:ext>
            </a:extLst>
          </p:cNvPr>
          <p:cNvSpPr/>
          <p:nvPr/>
        </p:nvSpPr>
        <p:spPr>
          <a:xfrm>
            <a:off x="1469550" y="1139167"/>
            <a:ext cx="8928992" cy="63412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6933" marR="6773" algn="ctr">
              <a:lnSpc>
                <a:spcPct val="102899"/>
              </a:lnSpc>
              <a:spcBef>
                <a:spcPts val="247"/>
              </a:spcBef>
            </a:pPr>
            <a:r>
              <a:rPr lang="en-GB" sz="1200" b="1">
                <a:solidFill>
                  <a:schemeClr val="bg1"/>
                </a:solidFill>
                <a:latin typeface="+mj-lt"/>
                <a:cs typeface="Arial"/>
              </a:rPr>
              <a:t>Our vision is a sustainably growing and safe Finland</a:t>
            </a:r>
            <a:r>
              <a:rPr lang="en-GB" sz="1200">
                <a:solidFill>
                  <a:schemeClr val="bg1"/>
                </a:solidFill>
                <a:latin typeface="+mj-lt"/>
                <a:cs typeface="Arial"/>
              </a:rPr>
              <a:t> where the significance of high-quality living environments and construction as creators of well-being is understood. </a:t>
            </a:r>
            <a:r>
              <a:rPr lang="en-GB" sz="1200" b="1">
                <a:solidFill>
                  <a:schemeClr val="bg1"/>
                </a:solidFill>
                <a:latin typeface="+mj-lt"/>
                <a:cs typeface="Arial"/>
              </a:rPr>
              <a:t>Because a country that is built well is a country that feels well.</a:t>
            </a:r>
          </a:p>
        </p:txBody>
      </p:sp>
      <p:sp>
        <p:nvSpPr>
          <p:cNvPr id="9" name="Title 8">
            <a:extLst>
              <a:ext uri="{FF2B5EF4-FFF2-40B4-BE49-F238E27FC236}">
                <a16:creationId xmlns:a16="http://schemas.microsoft.com/office/drawing/2014/main" id="{E461D241-C505-0E40-1987-DDF93C6BF7C8}"/>
              </a:ext>
            </a:extLst>
          </p:cNvPr>
          <p:cNvSpPr>
            <a:spLocks noGrp="1"/>
          </p:cNvSpPr>
          <p:nvPr>
            <p:ph type="title"/>
          </p:nvPr>
        </p:nvSpPr>
        <p:spPr/>
        <p:txBody>
          <a:bodyPr/>
          <a:lstStyle/>
          <a:p>
            <a:r>
              <a:rPr lang="en-GB" sz="3200"/>
              <a:t>RT’s strategy 2023–2028</a:t>
            </a:r>
          </a:p>
        </p:txBody>
      </p:sp>
      <p:sp>
        <p:nvSpPr>
          <p:cNvPr id="4" name="Footer Placeholder 3">
            <a:extLst>
              <a:ext uri="{FF2B5EF4-FFF2-40B4-BE49-F238E27FC236}">
                <a16:creationId xmlns:a16="http://schemas.microsoft.com/office/drawing/2014/main" id="{8C2EE873-9D45-5214-2B17-6E9705DB923E}"/>
              </a:ext>
            </a:extLst>
          </p:cNvPr>
          <p:cNvSpPr>
            <a:spLocks noGrp="1"/>
          </p:cNvSpPr>
          <p:nvPr>
            <p:ph type="ftr" sz="quarter" idx="11"/>
          </p:nvPr>
        </p:nvSpPr>
        <p:spPr/>
        <p:txBody>
          <a:bodyPr/>
          <a:lstStyle/>
          <a:p>
            <a:r>
              <a:rPr lang="en-GB" noProof="0"/>
              <a:t>© Confederation of Finnish Construction Industries RT</a:t>
            </a:r>
          </a:p>
        </p:txBody>
      </p:sp>
      <p:sp>
        <p:nvSpPr>
          <p:cNvPr id="60" name="Rectangle 59">
            <a:extLst>
              <a:ext uri="{FF2B5EF4-FFF2-40B4-BE49-F238E27FC236}">
                <a16:creationId xmlns:a16="http://schemas.microsoft.com/office/drawing/2014/main" id="{67A0EEBD-3F2B-5FE6-AAB7-AEB6298B756D}"/>
              </a:ext>
            </a:extLst>
          </p:cNvPr>
          <p:cNvSpPr/>
          <p:nvPr/>
        </p:nvSpPr>
        <p:spPr>
          <a:xfrm>
            <a:off x="1469549" y="5086313"/>
            <a:ext cx="8928993" cy="6747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6933" marR="6773" lvl="0" algn="ctr">
              <a:lnSpc>
                <a:spcPct val="102899"/>
              </a:lnSpc>
              <a:spcBef>
                <a:spcPts val="247"/>
              </a:spcBef>
            </a:pPr>
            <a:endParaRPr lang="fi-FI" sz="1600">
              <a:solidFill>
                <a:schemeClr val="bg1"/>
              </a:solidFill>
              <a:latin typeface="+mj-lt"/>
              <a:cs typeface="Arial"/>
            </a:endParaRPr>
          </a:p>
        </p:txBody>
      </p:sp>
      <p:sp>
        <p:nvSpPr>
          <p:cNvPr id="61" name="Rectangle 60">
            <a:extLst>
              <a:ext uri="{FF2B5EF4-FFF2-40B4-BE49-F238E27FC236}">
                <a16:creationId xmlns:a16="http://schemas.microsoft.com/office/drawing/2014/main" id="{F7D516AE-B884-B1EE-327D-03889088D8CA}"/>
              </a:ext>
            </a:extLst>
          </p:cNvPr>
          <p:cNvSpPr/>
          <p:nvPr/>
        </p:nvSpPr>
        <p:spPr>
          <a:xfrm>
            <a:off x="2135560" y="5214879"/>
            <a:ext cx="2395642" cy="441432"/>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sz="1200" b="1">
                <a:solidFill>
                  <a:schemeClr val="tx1"/>
                </a:solidFill>
              </a:rPr>
              <a:t>SUSTAINABLE GROWTH</a:t>
            </a:r>
          </a:p>
        </p:txBody>
      </p:sp>
      <p:sp>
        <p:nvSpPr>
          <p:cNvPr id="62" name="Rectangle 61">
            <a:extLst>
              <a:ext uri="{FF2B5EF4-FFF2-40B4-BE49-F238E27FC236}">
                <a16:creationId xmlns:a16="http://schemas.microsoft.com/office/drawing/2014/main" id="{8E53BF20-DE17-E49B-0F1D-C5AC711835E4}"/>
              </a:ext>
            </a:extLst>
          </p:cNvPr>
          <p:cNvSpPr/>
          <p:nvPr/>
        </p:nvSpPr>
        <p:spPr>
          <a:xfrm>
            <a:off x="7464152" y="5198027"/>
            <a:ext cx="2395642" cy="441432"/>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sz="1200" b="1">
                <a:solidFill>
                  <a:schemeClr val="tx1"/>
                </a:solidFill>
              </a:rPr>
              <a:t>PROFESSIONAL PRIDE</a:t>
            </a:r>
          </a:p>
        </p:txBody>
      </p:sp>
      <p:sp>
        <p:nvSpPr>
          <p:cNvPr id="63" name="Rectangle 62">
            <a:extLst>
              <a:ext uri="{FF2B5EF4-FFF2-40B4-BE49-F238E27FC236}">
                <a16:creationId xmlns:a16="http://schemas.microsoft.com/office/drawing/2014/main" id="{B208EA34-DC73-DD7E-D73A-6038306E7D15}"/>
              </a:ext>
            </a:extLst>
          </p:cNvPr>
          <p:cNvSpPr/>
          <p:nvPr/>
        </p:nvSpPr>
        <p:spPr>
          <a:xfrm>
            <a:off x="4799856" y="5214879"/>
            <a:ext cx="2395642" cy="441432"/>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sz="1200" b="1">
                <a:solidFill>
                  <a:schemeClr val="tx1"/>
                </a:solidFill>
              </a:rPr>
              <a:t>PARTNERSHIP</a:t>
            </a:r>
          </a:p>
        </p:txBody>
      </p:sp>
      <p:sp>
        <p:nvSpPr>
          <p:cNvPr id="64" name="Rectangle 63">
            <a:extLst>
              <a:ext uri="{FF2B5EF4-FFF2-40B4-BE49-F238E27FC236}">
                <a16:creationId xmlns:a16="http://schemas.microsoft.com/office/drawing/2014/main" id="{0C73F721-E25D-D255-A5DD-8C7BE1181487}"/>
              </a:ext>
            </a:extLst>
          </p:cNvPr>
          <p:cNvSpPr/>
          <p:nvPr/>
        </p:nvSpPr>
        <p:spPr>
          <a:xfrm>
            <a:off x="1464920" y="5894550"/>
            <a:ext cx="8928992" cy="67473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6933" marR="6773" lvl="0" algn="ctr">
              <a:lnSpc>
                <a:spcPct val="102899"/>
              </a:lnSpc>
              <a:spcBef>
                <a:spcPts val="247"/>
              </a:spcBef>
            </a:pPr>
            <a:r>
              <a:rPr lang="en-GB" sz="1200" b="1">
                <a:solidFill>
                  <a:schemeClr val="bg1"/>
                </a:solidFill>
                <a:latin typeface="+mj-lt"/>
                <a:cs typeface="Arial"/>
              </a:rPr>
              <a:t>We build good together. </a:t>
            </a:r>
            <a:r>
              <a:rPr lang="en-GB" sz="1200">
                <a:solidFill>
                  <a:schemeClr val="bg1"/>
                </a:solidFill>
                <a:latin typeface="+mj-lt"/>
                <a:cs typeface="Arial"/>
              </a:rPr>
              <a:t>We want to leave a positive impact. That is why we bring together our industry’s actors, promote our member companies’ operating conditions and pave the way for solutions for which future generations will be thankful. </a:t>
            </a:r>
          </a:p>
        </p:txBody>
      </p:sp>
      <p:sp>
        <p:nvSpPr>
          <p:cNvPr id="68" name="object 6">
            <a:extLst>
              <a:ext uri="{FF2B5EF4-FFF2-40B4-BE49-F238E27FC236}">
                <a16:creationId xmlns:a16="http://schemas.microsoft.com/office/drawing/2014/main" id="{DDD11C50-F4D1-A660-50CC-E408A9E85BF5}"/>
              </a:ext>
            </a:extLst>
          </p:cNvPr>
          <p:cNvSpPr txBox="1"/>
          <p:nvPr/>
        </p:nvSpPr>
        <p:spPr>
          <a:xfrm>
            <a:off x="263472" y="5252282"/>
            <a:ext cx="849094" cy="231688"/>
          </a:xfrm>
          <a:prstGeom prst="rect">
            <a:avLst/>
          </a:prstGeom>
          <a:ln>
            <a:noFill/>
          </a:ln>
        </p:spPr>
        <p:txBody>
          <a:bodyPr vert="horz" wrap="square" lIns="0" tIns="61807" rIns="0" bIns="0" rtlCol="0" anchor="ctr">
            <a:spAutoFit/>
          </a:bodyPr>
          <a:lstStyle/>
          <a:p>
            <a:pPr marL="16933">
              <a:spcBef>
                <a:spcPts val="487"/>
              </a:spcBef>
            </a:pPr>
            <a:r>
              <a:rPr lang="en-GB" sz="1100">
                <a:solidFill>
                  <a:schemeClr val="accent1"/>
                </a:solidFill>
                <a:cs typeface="Arial"/>
              </a:rPr>
              <a:t>OUR VALUES</a:t>
            </a:r>
          </a:p>
        </p:txBody>
      </p:sp>
      <p:sp>
        <p:nvSpPr>
          <p:cNvPr id="69" name="object 6">
            <a:extLst>
              <a:ext uri="{FF2B5EF4-FFF2-40B4-BE49-F238E27FC236}">
                <a16:creationId xmlns:a16="http://schemas.microsoft.com/office/drawing/2014/main" id="{6486F1B1-4288-CF0A-2C22-86F73A84A37B}"/>
              </a:ext>
            </a:extLst>
          </p:cNvPr>
          <p:cNvSpPr txBox="1"/>
          <p:nvPr/>
        </p:nvSpPr>
        <p:spPr>
          <a:xfrm>
            <a:off x="263472" y="1986092"/>
            <a:ext cx="1077736" cy="400965"/>
          </a:xfrm>
          <a:prstGeom prst="rect">
            <a:avLst/>
          </a:prstGeom>
          <a:ln>
            <a:noFill/>
          </a:ln>
        </p:spPr>
        <p:txBody>
          <a:bodyPr vert="horz" wrap="square" lIns="0" tIns="61807" rIns="0" bIns="0" rtlCol="0" anchor="ctr">
            <a:spAutoFit/>
          </a:bodyPr>
          <a:lstStyle/>
          <a:p>
            <a:pPr marL="16933">
              <a:spcBef>
                <a:spcPts val="487"/>
              </a:spcBef>
            </a:pPr>
            <a:r>
              <a:rPr lang="en-GB" sz="1100">
                <a:solidFill>
                  <a:schemeClr val="accent1"/>
                </a:solidFill>
                <a:cs typeface="Arial"/>
              </a:rPr>
              <a:t>OUR STRATEGIC THEMES </a:t>
            </a:r>
          </a:p>
        </p:txBody>
      </p:sp>
      <p:sp>
        <p:nvSpPr>
          <p:cNvPr id="70" name="object 6">
            <a:extLst>
              <a:ext uri="{FF2B5EF4-FFF2-40B4-BE49-F238E27FC236}">
                <a16:creationId xmlns:a16="http://schemas.microsoft.com/office/drawing/2014/main" id="{3C46B428-3074-4D3A-F1EF-62D8D2E7CECE}"/>
              </a:ext>
            </a:extLst>
          </p:cNvPr>
          <p:cNvSpPr txBox="1"/>
          <p:nvPr/>
        </p:nvSpPr>
        <p:spPr>
          <a:xfrm>
            <a:off x="263472" y="1268254"/>
            <a:ext cx="849094" cy="231688"/>
          </a:xfrm>
          <a:prstGeom prst="rect">
            <a:avLst/>
          </a:prstGeom>
          <a:ln>
            <a:noFill/>
          </a:ln>
        </p:spPr>
        <p:txBody>
          <a:bodyPr vert="horz" wrap="square" lIns="0" tIns="61807" rIns="0" bIns="0" rtlCol="0" anchor="ctr">
            <a:spAutoFit/>
          </a:bodyPr>
          <a:lstStyle/>
          <a:p>
            <a:pPr marL="16933">
              <a:spcBef>
                <a:spcPts val="487"/>
              </a:spcBef>
            </a:pPr>
            <a:r>
              <a:rPr lang="en-GB" sz="1100">
                <a:solidFill>
                  <a:schemeClr val="accent1"/>
                </a:solidFill>
                <a:cs typeface="Arial"/>
              </a:rPr>
              <a:t>OUR VISION</a:t>
            </a:r>
          </a:p>
        </p:txBody>
      </p:sp>
      <p:sp>
        <p:nvSpPr>
          <p:cNvPr id="71" name="object 6">
            <a:extLst>
              <a:ext uri="{FF2B5EF4-FFF2-40B4-BE49-F238E27FC236}">
                <a16:creationId xmlns:a16="http://schemas.microsoft.com/office/drawing/2014/main" id="{53FE5100-4003-72AA-C88B-6BFFE469F081}"/>
              </a:ext>
            </a:extLst>
          </p:cNvPr>
          <p:cNvSpPr txBox="1"/>
          <p:nvPr/>
        </p:nvSpPr>
        <p:spPr>
          <a:xfrm>
            <a:off x="263472" y="6089018"/>
            <a:ext cx="1080000" cy="231688"/>
          </a:xfrm>
          <a:prstGeom prst="rect">
            <a:avLst/>
          </a:prstGeom>
          <a:ln>
            <a:noFill/>
          </a:ln>
        </p:spPr>
        <p:txBody>
          <a:bodyPr vert="horz" wrap="square" lIns="0" tIns="61807" rIns="0" bIns="0" rtlCol="0" anchor="ctr">
            <a:spAutoFit/>
          </a:bodyPr>
          <a:lstStyle/>
          <a:p>
            <a:pPr marL="16933">
              <a:spcBef>
                <a:spcPts val="487"/>
              </a:spcBef>
            </a:pPr>
            <a:r>
              <a:rPr lang="en-GB" sz="1100">
                <a:solidFill>
                  <a:schemeClr val="accent1"/>
                </a:solidFill>
                <a:cs typeface="Arial"/>
              </a:rPr>
              <a:t>OUR MISSION</a:t>
            </a:r>
          </a:p>
        </p:txBody>
      </p:sp>
      <p:sp>
        <p:nvSpPr>
          <p:cNvPr id="3" name="Päivämäärän paikkamerkki 2">
            <a:extLst>
              <a:ext uri="{FF2B5EF4-FFF2-40B4-BE49-F238E27FC236}">
                <a16:creationId xmlns:a16="http://schemas.microsoft.com/office/drawing/2014/main" id="{9245276C-C494-4DCC-260F-F8654CDBC1CF}"/>
              </a:ext>
            </a:extLst>
          </p:cNvPr>
          <p:cNvSpPr>
            <a:spLocks noGrp="1"/>
          </p:cNvSpPr>
          <p:nvPr>
            <p:ph type="dt" sz="half" idx="10"/>
          </p:nvPr>
        </p:nvSpPr>
        <p:spPr/>
        <p:txBody>
          <a:bodyPr/>
          <a:lstStyle/>
          <a:p>
            <a:fld id="{668F37E7-BC70-463C-979A-142CA0FF64DD}" type="datetime1">
              <a:rPr lang="fi-FI" noProof="0" smtClean="0"/>
              <a:t>16.8.2024</a:t>
            </a:fld>
            <a:endParaRPr lang="fi-FI" noProof="0"/>
          </a:p>
        </p:txBody>
      </p:sp>
      <p:sp>
        <p:nvSpPr>
          <p:cNvPr id="5" name="Dian numeron paikkamerkki 4">
            <a:extLst>
              <a:ext uri="{FF2B5EF4-FFF2-40B4-BE49-F238E27FC236}">
                <a16:creationId xmlns:a16="http://schemas.microsoft.com/office/drawing/2014/main" id="{2AE4120D-D63E-275D-E4C8-3F2507806049}"/>
              </a:ext>
            </a:extLst>
          </p:cNvPr>
          <p:cNvSpPr>
            <a:spLocks noGrp="1"/>
          </p:cNvSpPr>
          <p:nvPr>
            <p:ph type="sldNum" sz="quarter" idx="12"/>
          </p:nvPr>
        </p:nvSpPr>
        <p:spPr/>
        <p:txBody>
          <a:bodyPr/>
          <a:lstStyle/>
          <a:p>
            <a:fld id="{DFD61EF7-2460-4EE9-A031-27FEBC4F9A95}" type="slidenum">
              <a:rPr lang="fi-FI" noProof="0" smtClean="0"/>
              <a:t>13</a:t>
            </a:fld>
            <a:endParaRPr lang="fi-FI" noProof="0"/>
          </a:p>
        </p:txBody>
      </p:sp>
      <p:grpSp>
        <p:nvGrpSpPr>
          <p:cNvPr id="25" name="Ryhmä 24">
            <a:extLst>
              <a:ext uri="{FF2B5EF4-FFF2-40B4-BE49-F238E27FC236}">
                <a16:creationId xmlns:a16="http://schemas.microsoft.com/office/drawing/2014/main" id="{F46054A3-CC8C-2D7E-0988-62ED90495572}"/>
              </a:ext>
            </a:extLst>
          </p:cNvPr>
          <p:cNvGrpSpPr/>
          <p:nvPr/>
        </p:nvGrpSpPr>
        <p:grpSpPr>
          <a:xfrm>
            <a:off x="1072882" y="1707443"/>
            <a:ext cx="9398934" cy="3286662"/>
            <a:chOff x="417380" y="1531048"/>
            <a:chExt cx="11260790" cy="4274216"/>
          </a:xfrm>
        </p:grpSpPr>
        <p:sp>
          <p:nvSpPr>
            <p:cNvPr id="6" name="Rectangle 8">
              <a:extLst>
                <a:ext uri="{FF2B5EF4-FFF2-40B4-BE49-F238E27FC236}">
                  <a16:creationId xmlns:a16="http://schemas.microsoft.com/office/drawing/2014/main" id="{9D9384B8-5E6F-8A38-AE56-844A62A6DAD2}"/>
                </a:ext>
              </a:extLst>
            </p:cNvPr>
            <p:cNvSpPr/>
            <p:nvPr/>
          </p:nvSpPr>
          <p:spPr>
            <a:xfrm>
              <a:off x="8114170" y="2710072"/>
              <a:ext cx="3564000" cy="3095192"/>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Calibri"/>
                <a:ea typeface="+mn-ea"/>
                <a:cs typeface="+mn-cs"/>
              </a:endParaRPr>
            </a:p>
          </p:txBody>
        </p:sp>
        <p:sp>
          <p:nvSpPr>
            <p:cNvPr id="7" name="Rectangle 9">
              <a:extLst>
                <a:ext uri="{FF2B5EF4-FFF2-40B4-BE49-F238E27FC236}">
                  <a16:creationId xmlns:a16="http://schemas.microsoft.com/office/drawing/2014/main" id="{457C6D72-570F-7F10-8973-0944DEC9742D}"/>
                </a:ext>
              </a:extLst>
            </p:cNvPr>
            <p:cNvSpPr/>
            <p:nvPr/>
          </p:nvSpPr>
          <p:spPr>
            <a:xfrm>
              <a:off x="4382209" y="2710072"/>
              <a:ext cx="3564000" cy="3095192"/>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Calibri"/>
                <a:ea typeface="+mn-ea"/>
                <a:cs typeface="+mn-cs"/>
              </a:endParaRPr>
            </a:p>
          </p:txBody>
        </p:sp>
        <p:sp>
          <p:nvSpPr>
            <p:cNvPr id="8" name="Rectangle 10">
              <a:extLst>
                <a:ext uri="{FF2B5EF4-FFF2-40B4-BE49-F238E27FC236}">
                  <a16:creationId xmlns:a16="http://schemas.microsoft.com/office/drawing/2014/main" id="{DD1602BE-1112-0846-121D-F773B461D6DE}"/>
                </a:ext>
              </a:extLst>
            </p:cNvPr>
            <p:cNvSpPr/>
            <p:nvPr/>
          </p:nvSpPr>
          <p:spPr>
            <a:xfrm>
              <a:off x="632107" y="2710072"/>
              <a:ext cx="3564000" cy="3095192"/>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Calibri"/>
                <a:ea typeface="+mn-ea"/>
                <a:cs typeface="+mn-cs"/>
              </a:endParaRPr>
            </a:p>
          </p:txBody>
        </p:sp>
        <p:sp>
          <p:nvSpPr>
            <p:cNvPr id="10" name="Rectangle 11">
              <a:extLst>
                <a:ext uri="{FF2B5EF4-FFF2-40B4-BE49-F238E27FC236}">
                  <a16:creationId xmlns:a16="http://schemas.microsoft.com/office/drawing/2014/main" id="{BCA74171-B4B2-5501-CCC9-64DB103794E4}"/>
                </a:ext>
              </a:extLst>
            </p:cNvPr>
            <p:cNvSpPr/>
            <p:nvPr/>
          </p:nvSpPr>
          <p:spPr>
            <a:xfrm>
              <a:off x="908497" y="2997922"/>
              <a:ext cx="3031540" cy="720000"/>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317500" marR="0" lvl="0" indent="-317500" algn="l" defTabSz="914400" rtl="0" eaLnBrk="1" fontAlgn="auto" latinLnBrk="0" hangingPunct="1">
                <a:lnSpc>
                  <a:spcPct val="90000"/>
                </a:lnSpc>
                <a:spcBef>
                  <a:spcPts val="400"/>
                </a:spcBef>
                <a:spcAft>
                  <a:spcPts val="200"/>
                </a:spcAft>
                <a:buClrTx/>
                <a:buSzTx/>
                <a:buFontTx/>
                <a:buNone/>
                <a:tabLst/>
                <a:defRPr/>
              </a:pPr>
              <a:r>
                <a:rPr kumimoji="0" lang="en-US" sz="1200" i="0" u="none" strike="noStrike" kern="1200" cap="none" spc="0" normalizeH="0" baseline="0" noProof="0">
                  <a:ln>
                    <a:noFill/>
                  </a:ln>
                  <a:solidFill>
                    <a:srgbClr val="FFFFFF"/>
                  </a:solidFill>
                  <a:effectLst/>
                  <a:uLnTx/>
                  <a:uFillTx/>
                  <a:ea typeface="+mn-ea"/>
                  <a:cs typeface="+mn-cs"/>
                </a:rPr>
                <a:t>1.1. A sufficient supply of competent and diverse </a:t>
              </a:r>
              <a:r>
                <a:rPr kumimoji="0" lang="en-US" sz="1200" i="0" u="none" strike="noStrike" kern="1200" cap="none" spc="0" normalizeH="0" baseline="0" noProof="0" err="1">
                  <a:ln>
                    <a:noFill/>
                  </a:ln>
                  <a:solidFill>
                    <a:srgbClr val="FFFFFF"/>
                  </a:solidFill>
                  <a:effectLst/>
                  <a:uLnTx/>
                  <a:uFillTx/>
                  <a:ea typeface="+mn-ea"/>
                  <a:cs typeface="+mn-cs"/>
                </a:rPr>
                <a:t>labour</a:t>
              </a:r>
              <a:endParaRPr kumimoji="0" lang="en-US" sz="1200" i="0" u="none" strike="noStrike" kern="1200" cap="none" spc="0" normalizeH="0" baseline="0" noProof="0">
                <a:ln>
                  <a:noFill/>
                </a:ln>
                <a:solidFill>
                  <a:srgbClr val="FFFFFF"/>
                </a:solidFill>
                <a:effectLst/>
                <a:uLnTx/>
                <a:uFillTx/>
                <a:ea typeface="+mn-ea"/>
                <a:cs typeface="+mn-cs"/>
              </a:endParaRPr>
            </a:p>
          </p:txBody>
        </p:sp>
        <p:sp>
          <p:nvSpPr>
            <p:cNvPr id="11" name="Rectangle 12">
              <a:extLst>
                <a:ext uri="{FF2B5EF4-FFF2-40B4-BE49-F238E27FC236}">
                  <a16:creationId xmlns:a16="http://schemas.microsoft.com/office/drawing/2014/main" id="{AAC2D744-9251-A7D2-468F-6F9A2B6013B9}"/>
                </a:ext>
              </a:extLst>
            </p:cNvPr>
            <p:cNvSpPr/>
            <p:nvPr/>
          </p:nvSpPr>
          <p:spPr>
            <a:xfrm>
              <a:off x="908497" y="3861721"/>
              <a:ext cx="3031540" cy="720000"/>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317500" marR="0" lvl="0" indent="-317500" algn="l" defTabSz="914400" rtl="0" eaLnBrk="1" fontAlgn="auto" latinLnBrk="0" hangingPunct="1">
                <a:lnSpc>
                  <a:spcPct val="90000"/>
                </a:lnSpc>
                <a:spcBef>
                  <a:spcPts val="400"/>
                </a:spcBef>
                <a:spcAft>
                  <a:spcPts val="200"/>
                </a:spcAft>
                <a:buClrTx/>
                <a:buSzTx/>
                <a:buFontTx/>
                <a:buNone/>
                <a:tabLst/>
                <a:defRPr/>
              </a:pPr>
              <a:r>
                <a:rPr kumimoji="0" lang="en-US" sz="1200" i="0" u="none" strike="noStrike" kern="1200" cap="none" spc="0" normalizeH="0" baseline="0" noProof="0">
                  <a:ln>
                    <a:noFill/>
                  </a:ln>
                  <a:solidFill>
                    <a:srgbClr val="FFFFFF"/>
                  </a:solidFill>
                  <a:effectLst/>
                  <a:uLnTx/>
                  <a:uFillTx/>
                  <a:ea typeface="+mn-ea"/>
                  <a:cs typeface="+mn-cs"/>
                </a:rPr>
                <a:t>1.2. A well-functioning </a:t>
              </a:r>
              <a:r>
                <a:rPr kumimoji="0" lang="en-US" sz="1200" i="0" u="none" strike="noStrike" kern="1200" cap="none" spc="0" normalizeH="0" baseline="0" noProof="0" err="1">
                  <a:ln>
                    <a:noFill/>
                  </a:ln>
                  <a:solidFill>
                    <a:srgbClr val="FFFFFF"/>
                  </a:solidFill>
                  <a:effectLst/>
                  <a:uLnTx/>
                  <a:uFillTx/>
                  <a:ea typeface="+mn-ea"/>
                  <a:cs typeface="+mn-cs"/>
                </a:rPr>
                <a:t>labour</a:t>
              </a:r>
              <a:r>
                <a:rPr kumimoji="0" lang="en-US" sz="1200" i="0" u="none" strike="noStrike" kern="1200" cap="none" spc="0" normalizeH="0" baseline="0" noProof="0">
                  <a:ln>
                    <a:noFill/>
                  </a:ln>
                  <a:solidFill>
                    <a:srgbClr val="FFFFFF"/>
                  </a:solidFill>
                  <a:effectLst/>
                  <a:uLnTx/>
                  <a:uFillTx/>
                  <a:ea typeface="+mn-ea"/>
                  <a:cs typeface="+mn-cs"/>
                </a:rPr>
                <a:t> market and a safe working life</a:t>
              </a:r>
            </a:p>
          </p:txBody>
        </p:sp>
        <p:sp>
          <p:nvSpPr>
            <p:cNvPr id="12" name="Rectangle 13">
              <a:extLst>
                <a:ext uri="{FF2B5EF4-FFF2-40B4-BE49-F238E27FC236}">
                  <a16:creationId xmlns:a16="http://schemas.microsoft.com/office/drawing/2014/main" id="{C287B2EA-1E46-5616-801D-DD77884416BF}"/>
                </a:ext>
              </a:extLst>
            </p:cNvPr>
            <p:cNvSpPr/>
            <p:nvPr/>
          </p:nvSpPr>
          <p:spPr>
            <a:xfrm>
              <a:off x="908497" y="4725520"/>
              <a:ext cx="3031540" cy="720000"/>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317500" marR="0" lvl="0" indent="-317500" algn="l" defTabSz="914400" rtl="0" eaLnBrk="1" fontAlgn="auto" latinLnBrk="0" hangingPunct="1">
                <a:lnSpc>
                  <a:spcPct val="90000"/>
                </a:lnSpc>
                <a:spcBef>
                  <a:spcPts val="400"/>
                </a:spcBef>
                <a:spcAft>
                  <a:spcPts val="200"/>
                </a:spcAft>
                <a:buClrTx/>
                <a:buSzTx/>
                <a:buFontTx/>
                <a:buNone/>
                <a:tabLst/>
                <a:defRPr/>
              </a:pPr>
              <a:r>
                <a:rPr kumimoji="0" lang="en-US" sz="1200" i="0" u="none" strike="noStrike" kern="1200" cap="none" spc="0" normalizeH="0" baseline="0" noProof="0">
                  <a:ln>
                    <a:noFill/>
                  </a:ln>
                  <a:solidFill>
                    <a:srgbClr val="FFFFFF"/>
                  </a:solidFill>
                  <a:effectLst/>
                  <a:uLnTx/>
                  <a:uFillTx/>
                  <a:ea typeface="+mn-ea"/>
                  <a:cs typeface="+mn-cs"/>
                </a:rPr>
                <a:t>1.3. Understanding responsibility throughout the value chain</a:t>
              </a:r>
            </a:p>
          </p:txBody>
        </p:sp>
        <p:sp>
          <p:nvSpPr>
            <p:cNvPr id="13" name="Rectangle 14">
              <a:extLst>
                <a:ext uri="{FF2B5EF4-FFF2-40B4-BE49-F238E27FC236}">
                  <a16:creationId xmlns:a16="http://schemas.microsoft.com/office/drawing/2014/main" id="{C27D96EA-51AD-2420-6B2D-CD00AB8690AB}"/>
                </a:ext>
              </a:extLst>
            </p:cNvPr>
            <p:cNvSpPr/>
            <p:nvPr/>
          </p:nvSpPr>
          <p:spPr>
            <a:xfrm>
              <a:off x="4627627" y="2997922"/>
              <a:ext cx="3073165" cy="7200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268288" marR="0" lvl="0" indent="-268288" algn="l" defTabSz="914400" rtl="0" eaLnBrk="1" fontAlgn="auto" latinLnBrk="0" hangingPunct="1">
                <a:lnSpc>
                  <a:spcPct val="90000"/>
                </a:lnSpc>
                <a:spcBef>
                  <a:spcPts val="400"/>
                </a:spcBef>
                <a:spcAft>
                  <a:spcPts val="200"/>
                </a:spcAft>
                <a:buClrTx/>
                <a:buSzTx/>
                <a:buFontTx/>
                <a:buNone/>
                <a:tabLst/>
                <a:defRPr/>
              </a:pPr>
              <a:r>
                <a:rPr kumimoji="0" lang="en-US" sz="1200" i="0" u="none" strike="noStrike" kern="1200" cap="none" spc="0" normalizeH="0" baseline="0" noProof="0">
                  <a:ln>
                    <a:noFill/>
                  </a:ln>
                  <a:solidFill>
                    <a:srgbClr val="FFFFFF"/>
                  </a:solidFill>
                  <a:effectLst/>
                  <a:uLnTx/>
                  <a:uFillTx/>
                  <a:ea typeface="+mn-ea"/>
                  <a:cs typeface="+mn-cs"/>
                </a:rPr>
                <a:t>2.1. Long-term development of the built environment and sufficient investments</a:t>
              </a:r>
            </a:p>
          </p:txBody>
        </p:sp>
        <p:sp>
          <p:nvSpPr>
            <p:cNvPr id="14" name="Rectangle 15">
              <a:extLst>
                <a:ext uri="{FF2B5EF4-FFF2-40B4-BE49-F238E27FC236}">
                  <a16:creationId xmlns:a16="http://schemas.microsoft.com/office/drawing/2014/main" id="{4469373B-45BF-20F2-B981-CA8CF95F85F8}"/>
                </a:ext>
              </a:extLst>
            </p:cNvPr>
            <p:cNvSpPr/>
            <p:nvPr/>
          </p:nvSpPr>
          <p:spPr>
            <a:xfrm>
              <a:off x="4627627" y="3861721"/>
              <a:ext cx="3073165" cy="7200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317500" marR="0" lvl="0" indent="-317500" algn="l" defTabSz="914400" rtl="0" eaLnBrk="1" fontAlgn="auto" latinLnBrk="0" hangingPunct="1">
                <a:lnSpc>
                  <a:spcPct val="90000"/>
                </a:lnSpc>
                <a:spcBef>
                  <a:spcPts val="400"/>
                </a:spcBef>
                <a:spcAft>
                  <a:spcPts val="200"/>
                </a:spcAft>
                <a:buClrTx/>
                <a:buSzTx/>
                <a:buFontTx/>
                <a:buNone/>
                <a:tabLst/>
                <a:defRPr/>
              </a:pPr>
              <a:r>
                <a:rPr kumimoji="0" lang="en-US" sz="1200" i="0" u="none" strike="noStrike" kern="1200" cap="none" spc="0" normalizeH="0" baseline="0" noProof="0">
                  <a:ln>
                    <a:noFill/>
                  </a:ln>
                  <a:solidFill>
                    <a:srgbClr val="FFFFFF"/>
                  </a:solidFill>
                  <a:effectLst/>
                  <a:uLnTx/>
                  <a:uFillTx/>
                  <a:ea typeface="+mn-ea"/>
                  <a:cs typeface="+mn-cs"/>
                </a:rPr>
                <a:t>2.2. Functional regulation and a fair competitive environment</a:t>
              </a:r>
            </a:p>
          </p:txBody>
        </p:sp>
        <p:sp>
          <p:nvSpPr>
            <p:cNvPr id="15" name="Rectangle 16">
              <a:extLst>
                <a:ext uri="{FF2B5EF4-FFF2-40B4-BE49-F238E27FC236}">
                  <a16:creationId xmlns:a16="http://schemas.microsoft.com/office/drawing/2014/main" id="{851C9DDE-950A-6319-EC1A-BC3D26F22374}"/>
                </a:ext>
              </a:extLst>
            </p:cNvPr>
            <p:cNvSpPr/>
            <p:nvPr/>
          </p:nvSpPr>
          <p:spPr>
            <a:xfrm>
              <a:off x="4627627" y="4725520"/>
              <a:ext cx="3073165" cy="7200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317500" marR="0" lvl="0" indent="-317500" algn="l" defTabSz="914400" rtl="0" eaLnBrk="1" fontAlgn="auto" latinLnBrk="0" hangingPunct="1">
                <a:lnSpc>
                  <a:spcPct val="90000"/>
                </a:lnSpc>
                <a:spcBef>
                  <a:spcPts val="400"/>
                </a:spcBef>
                <a:spcAft>
                  <a:spcPts val="200"/>
                </a:spcAft>
                <a:buClrTx/>
                <a:buSzTx/>
                <a:buFontTx/>
                <a:buNone/>
                <a:tabLst/>
                <a:defRPr/>
              </a:pPr>
              <a:r>
                <a:rPr kumimoji="0" lang="en-US" sz="1200" i="0" u="none" strike="noStrike" kern="1200" cap="none" spc="0" normalizeH="0" baseline="0" noProof="0">
                  <a:ln>
                    <a:noFill/>
                  </a:ln>
                  <a:solidFill>
                    <a:srgbClr val="FFFFFF"/>
                  </a:solidFill>
                  <a:effectLst/>
                  <a:uLnTx/>
                  <a:uFillTx/>
                  <a:ea typeface="+mn-ea"/>
                  <a:cs typeface="+mn-cs"/>
                </a:rPr>
                <a:t>2.3. Cooperation to improve productivity and quality</a:t>
              </a:r>
            </a:p>
          </p:txBody>
        </p:sp>
        <p:sp>
          <p:nvSpPr>
            <p:cNvPr id="16" name="Rectangle 17">
              <a:extLst>
                <a:ext uri="{FF2B5EF4-FFF2-40B4-BE49-F238E27FC236}">
                  <a16:creationId xmlns:a16="http://schemas.microsoft.com/office/drawing/2014/main" id="{2671BED3-450E-4E15-D45E-265081FCB6A6}"/>
                </a:ext>
              </a:extLst>
            </p:cNvPr>
            <p:cNvSpPr/>
            <p:nvPr/>
          </p:nvSpPr>
          <p:spPr>
            <a:xfrm>
              <a:off x="8321379" y="2997922"/>
              <a:ext cx="3149583" cy="7200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317500" marR="0" lvl="0" indent="-317500" algn="l" defTabSz="914400" rtl="0" eaLnBrk="1" fontAlgn="auto" latinLnBrk="0" hangingPunct="1">
                <a:lnSpc>
                  <a:spcPct val="90000"/>
                </a:lnSpc>
                <a:spcBef>
                  <a:spcPts val="400"/>
                </a:spcBef>
                <a:spcAft>
                  <a:spcPts val="200"/>
                </a:spcAft>
                <a:buClrTx/>
                <a:buSzTx/>
                <a:buFontTx/>
                <a:buNone/>
                <a:tabLst/>
                <a:defRPr/>
              </a:pPr>
              <a:r>
                <a:rPr kumimoji="0" lang="en-US" sz="1200" i="0" u="none" strike="noStrike" kern="1200" cap="none" spc="0" normalizeH="0" baseline="0" noProof="0">
                  <a:ln>
                    <a:noFill/>
                  </a:ln>
                  <a:solidFill>
                    <a:srgbClr val="FFFFFF"/>
                  </a:solidFill>
                  <a:effectLst/>
                  <a:uLnTx/>
                  <a:uFillTx/>
                  <a:ea typeface="+mn-ea"/>
                  <a:cs typeface="+mn-cs"/>
                </a:rPr>
                <a:t>3.1. Ecologically sustainable construction and energy-wise solutions</a:t>
              </a:r>
            </a:p>
          </p:txBody>
        </p:sp>
        <p:sp>
          <p:nvSpPr>
            <p:cNvPr id="17" name="Rectangle 18">
              <a:extLst>
                <a:ext uri="{FF2B5EF4-FFF2-40B4-BE49-F238E27FC236}">
                  <a16:creationId xmlns:a16="http://schemas.microsoft.com/office/drawing/2014/main" id="{3F630908-01D1-67CC-A357-036FEB1B94A4}"/>
                </a:ext>
              </a:extLst>
            </p:cNvPr>
            <p:cNvSpPr/>
            <p:nvPr/>
          </p:nvSpPr>
          <p:spPr>
            <a:xfrm>
              <a:off x="8321379" y="3861721"/>
              <a:ext cx="3149583" cy="7200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317500" marR="0" lvl="0" indent="-317500" algn="l" defTabSz="914400" rtl="0" eaLnBrk="1" fontAlgn="auto" latinLnBrk="0" hangingPunct="1">
                <a:lnSpc>
                  <a:spcPct val="90000"/>
                </a:lnSpc>
                <a:spcBef>
                  <a:spcPts val="400"/>
                </a:spcBef>
                <a:spcAft>
                  <a:spcPts val="200"/>
                </a:spcAft>
                <a:buClrTx/>
                <a:buSzTx/>
                <a:buFontTx/>
                <a:buNone/>
                <a:tabLst/>
                <a:defRPr/>
              </a:pPr>
              <a:r>
                <a:rPr kumimoji="0" lang="en-US" sz="1200" i="0" u="none" strike="noStrike" kern="1200" cap="none" spc="0" normalizeH="0" baseline="0" noProof="0">
                  <a:ln>
                    <a:noFill/>
                  </a:ln>
                  <a:solidFill>
                    <a:srgbClr val="FFFFFF"/>
                  </a:solidFill>
                  <a:effectLst/>
                  <a:uLnTx/>
                  <a:uFillTx/>
                  <a:ea typeface="+mn-ea"/>
                  <a:cs typeface="+mn-cs"/>
                </a:rPr>
                <a:t>3.2. Accelerating the green transition market and its functionality</a:t>
              </a:r>
            </a:p>
          </p:txBody>
        </p:sp>
        <p:sp>
          <p:nvSpPr>
            <p:cNvPr id="18" name="Rectangle 19">
              <a:extLst>
                <a:ext uri="{FF2B5EF4-FFF2-40B4-BE49-F238E27FC236}">
                  <a16:creationId xmlns:a16="http://schemas.microsoft.com/office/drawing/2014/main" id="{693A69D3-DE0B-ED7D-B7F5-B0A039008756}"/>
                </a:ext>
              </a:extLst>
            </p:cNvPr>
            <p:cNvSpPr/>
            <p:nvPr/>
          </p:nvSpPr>
          <p:spPr>
            <a:xfrm>
              <a:off x="8321379" y="4725520"/>
              <a:ext cx="3149583" cy="7200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317500" marR="0" lvl="0" indent="-317500" algn="l" defTabSz="914400" rtl="0" eaLnBrk="1" fontAlgn="auto" latinLnBrk="0" hangingPunct="1">
                <a:lnSpc>
                  <a:spcPct val="90000"/>
                </a:lnSpc>
                <a:spcBef>
                  <a:spcPts val="400"/>
                </a:spcBef>
                <a:spcAft>
                  <a:spcPts val="200"/>
                </a:spcAft>
                <a:buClrTx/>
                <a:buSzTx/>
                <a:buFontTx/>
                <a:buNone/>
                <a:tabLst/>
                <a:defRPr/>
              </a:pPr>
              <a:r>
                <a:rPr kumimoji="0" lang="en-US" sz="1200" i="0" u="none" strike="noStrike" kern="1200" cap="none" spc="0" normalizeH="0" baseline="0" noProof="0">
                  <a:ln>
                    <a:noFill/>
                  </a:ln>
                  <a:solidFill>
                    <a:srgbClr val="FFFFFF"/>
                  </a:solidFill>
                  <a:effectLst/>
                  <a:uLnTx/>
                  <a:uFillTx/>
                  <a:ea typeface="+mn-ea"/>
                  <a:cs typeface="+mn-cs"/>
                </a:rPr>
                <a:t>3.3. Promoting green transition innovations and business models</a:t>
              </a:r>
            </a:p>
          </p:txBody>
        </p:sp>
        <p:sp>
          <p:nvSpPr>
            <p:cNvPr id="19" name="Rounded Rectangle 6">
              <a:extLst>
                <a:ext uri="{FF2B5EF4-FFF2-40B4-BE49-F238E27FC236}">
                  <a16:creationId xmlns:a16="http://schemas.microsoft.com/office/drawing/2014/main" id="{DC337186-61FD-C058-D5AE-F8A36769A292}"/>
                </a:ext>
              </a:extLst>
            </p:cNvPr>
            <p:cNvSpPr/>
            <p:nvPr/>
          </p:nvSpPr>
          <p:spPr>
            <a:xfrm>
              <a:off x="632107" y="1736912"/>
              <a:ext cx="3564000" cy="900000"/>
            </a:xfrm>
            <a:prstGeom prst="rect">
              <a:avLst/>
            </a:prstGeom>
            <a:solidFill>
              <a:schemeClr val="accent5"/>
            </a:solidFill>
            <a:ln>
              <a:noFill/>
            </a:ln>
            <a:effectLst/>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44000" tIns="180000" rIns="14400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90000"/>
                </a:lnSpc>
                <a:spcBef>
                  <a:spcPts val="800"/>
                </a:spcBef>
                <a:spcAft>
                  <a:spcPts val="600"/>
                </a:spcAft>
                <a:buClrTx/>
                <a:buSzTx/>
                <a:buFontTx/>
                <a:buNone/>
                <a:tabLst/>
                <a:defRPr/>
              </a:pPr>
              <a:r>
                <a:rPr kumimoji="0" lang="en-US" sz="1400" b="1" i="0" u="none" strike="noStrike" kern="1200" cap="none" spc="0" normalizeH="0" baseline="0" noProof="0">
                  <a:ln>
                    <a:noFill/>
                  </a:ln>
                  <a:solidFill>
                    <a:srgbClr val="FFFFFF"/>
                  </a:solidFill>
                  <a:effectLst/>
                  <a:uLnTx/>
                  <a:uFillTx/>
                  <a:latin typeface="+mj-lt"/>
                  <a:ea typeface="+mn-ea"/>
                  <a:cs typeface="+mn-cs"/>
                </a:rPr>
                <a:t>A competent and responsible construction industry</a:t>
              </a:r>
            </a:p>
          </p:txBody>
        </p:sp>
        <p:sp>
          <p:nvSpPr>
            <p:cNvPr id="20" name="Oval 21">
              <a:extLst>
                <a:ext uri="{FF2B5EF4-FFF2-40B4-BE49-F238E27FC236}">
                  <a16:creationId xmlns:a16="http://schemas.microsoft.com/office/drawing/2014/main" id="{3DE50CA1-E4B9-8100-D6E6-D3CD471AAA9D}"/>
                </a:ext>
              </a:extLst>
            </p:cNvPr>
            <p:cNvSpPr/>
            <p:nvPr/>
          </p:nvSpPr>
          <p:spPr>
            <a:xfrm>
              <a:off x="417380" y="1531048"/>
              <a:ext cx="468000" cy="468000"/>
            </a:xfrm>
            <a:prstGeom prst="ellipse">
              <a:avLst/>
            </a:prstGeom>
            <a:solidFill>
              <a:schemeClr val="accent5"/>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FFFFFF"/>
                  </a:solidFill>
                  <a:effectLst/>
                  <a:uLnTx/>
                  <a:uFillTx/>
                  <a:ea typeface="+mn-ea"/>
                  <a:cs typeface="+mn-cs"/>
                </a:rPr>
                <a:t>1</a:t>
              </a:r>
            </a:p>
          </p:txBody>
        </p:sp>
        <p:sp>
          <p:nvSpPr>
            <p:cNvPr id="21" name="Rounded Rectangle 6">
              <a:extLst>
                <a:ext uri="{FF2B5EF4-FFF2-40B4-BE49-F238E27FC236}">
                  <a16:creationId xmlns:a16="http://schemas.microsoft.com/office/drawing/2014/main" id="{3B46C022-6AE0-D8BB-60EC-D0054F35D4B6}"/>
                </a:ext>
              </a:extLst>
            </p:cNvPr>
            <p:cNvSpPr/>
            <p:nvPr/>
          </p:nvSpPr>
          <p:spPr>
            <a:xfrm>
              <a:off x="4382209" y="1736912"/>
              <a:ext cx="3564000" cy="900000"/>
            </a:xfrm>
            <a:prstGeom prst="rect">
              <a:avLst/>
            </a:prstGeom>
            <a:solidFill>
              <a:schemeClr val="accent2"/>
            </a:solidFill>
            <a:ln>
              <a:noFill/>
            </a:ln>
            <a:effectLst/>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44000" tIns="180000" rIns="14400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90000"/>
                </a:lnSpc>
                <a:spcBef>
                  <a:spcPts val="800"/>
                </a:spcBef>
                <a:spcAft>
                  <a:spcPts val="600"/>
                </a:spcAft>
                <a:buClrTx/>
                <a:buSzTx/>
                <a:buFontTx/>
                <a:buNone/>
                <a:tabLst/>
                <a:defRPr/>
              </a:pPr>
              <a:r>
                <a:rPr kumimoji="0" lang="en-US" sz="1400" b="1" i="0" u="none" strike="noStrike" kern="1200" cap="none" spc="0" normalizeH="0" baseline="0" noProof="0">
                  <a:ln>
                    <a:noFill/>
                  </a:ln>
                  <a:solidFill>
                    <a:srgbClr val="FFFFFF"/>
                  </a:solidFill>
                  <a:effectLst/>
                  <a:uLnTx/>
                  <a:uFillTx/>
                  <a:latin typeface="+mj-lt"/>
                  <a:ea typeface="+mn-ea"/>
                  <a:cs typeface="+mn-cs"/>
                </a:rPr>
                <a:t>Conditions for growth and a functioning market</a:t>
              </a:r>
            </a:p>
          </p:txBody>
        </p:sp>
        <p:sp>
          <p:nvSpPr>
            <p:cNvPr id="22" name="Oval 23">
              <a:extLst>
                <a:ext uri="{FF2B5EF4-FFF2-40B4-BE49-F238E27FC236}">
                  <a16:creationId xmlns:a16="http://schemas.microsoft.com/office/drawing/2014/main" id="{E074A8CA-8C88-2CAE-CF7F-99F75ACB4CBC}"/>
                </a:ext>
              </a:extLst>
            </p:cNvPr>
            <p:cNvSpPr/>
            <p:nvPr/>
          </p:nvSpPr>
          <p:spPr>
            <a:xfrm>
              <a:off x="4151830" y="1531048"/>
              <a:ext cx="468000" cy="468000"/>
            </a:xfrm>
            <a:prstGeom prst="ellipse">
              <a:avLst/>
            </a:prstGeom>
            <a:solidFill>
              <a:schemeClr val="accent2"/>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FFFFFF"/>
                  </a:solidFill>
                  <a:effectLst/>
                  <a:uLnTx/>
                  <a:uFillTx/>
                  <a:ea typeface="+mn-ea"/>
                  <a:cs typeface="+mn-cs"/>
                </a:rPr>
                <a:t>2</a:t>
              </a:r>
            </a:p>
          </p:txBody>
        </p:sp>
        <p:sp>
          <p:nvSpPr>
            <p:cNvPr id="23" name="Rounded Rectangle 6">
              <a:extLst>
                <a:ext uri="{FF2B5EF4-FFF2-40B4-BE49-F238E27FC236}">
                  <a16:creationId xmlns:a16="http://schemas.microsoft.com/office/drawing/2014/main" id="{576ADE3C-B31A-1C3C-FE23-4728E93A57A4}"/>
                </a:ext>
              </a:extLst>
            </p:cNvPr>
            <p:cNvSpPr/>
            <p:nvPr/>
          </p:nvSpPr>
          <p:spPr>
            <a:xfrm>
              <a:off x="8114170" y="1736912"/>
              <a:ext cx="3564000" cy="900000"/>
            </a:xfrm>
            <a:prstGeom prst="rect">
              <a:avLst/>
            </a:prstGeom>
            <a:solidFill>
              <a:schemeClr val="accent4"/>
            </a:solidFill>
            <a:ln>
              <a:noFill/>
            </a:ln>
            <a:effectLst/>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44000" tIns="180000" rIns="14400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90000"/>
                </a:lnSpc>
                <a:spcBef>
                  <a:spcPts val="800"/>
                </a:spcBef>
                <a:spcAft>
                  <a:spcPts val="600"/>
                </a:spcAft>
                <a:buClrTx/>
                <a:buSzTx/>
                <a:buFontTx/>
                <a:buNone/>
                <a:tabLst/>
                <a:defRPr/>
              </a:pPr>
              <a:r>
                <a:rPr kumimoji="0" lang="en-US" sz="1400" b="1" i="0" u="none" strike="noStrike" kern="1200" cap="none" spc="0" normalizeH="0" baseline="0" noProof="0">
                  <a:ln>
                    <a:noFill/>
                  </a:ln>
                  <a:solidFill>
                    <a:srgbClr val="FFFFFF"/>
                  </a:solidFill>
                  <a:effectLst/>
                  <a:uLnTx/>
                  <a:uFillTx/>
                  <a:latin typeface="+mj-lt"/>
                  <a:ea typeface="+mn-ea"/>
                  <a:cs typeface="+mn-cs"/>
                </a:rPr>
                <a:t>Opportunities for the green transition</a:t>
              </a:r>
            </a:p>
          </p:txBody>
        </p:sp>
        <p:sp>
          <p:nvSpPr>
            <p:cNvPr id="24" name="Oval 25">
              <a:extLst>
                <a:ext uri="{FF2B5EF4-FFF2-40B4-BE49-F238E27FC236}">
                  <a16:creationId xmlns:a16="http://schemas.microsoft.com/office/drawing/2014/main" id="{B76F287A-48FE-4DEA-46BD-03DA14BD86D2}"/>
                </a:ext>
              </a:extLst>
            </p:cNvPr>
            <p:cNvSpPr/>
            <p:nvPr/>
          </p:nvSpPr>
          <p:spPr>
            <a:xfrm>
              <a:off x="7906212" y="1531048"/>
              <a:ext cx="468000" cy="468000"/>
            </a:xfrm>
            <a:prstGeom prst="ellipse">
              <a:avLst/>
            </a:prstGeom>
            <a:solidFill>
              <a:schemeClr val="accent4"/>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FFFFFF"/>
                  </a:solidFill>
                  <a:effectLst/>
                  <a:uLnTx/>
                  <a:uFillTx/>
                  <a:ea typeface="+mn-ea"/>
                  <a:cs typeface="+mn-cs"/>
                </a:rPr>
                <a:t>3</a:t>
              </a:r>
            </a:p>
          </p:txBody>
        </p:sp>
      </p:grpSp>
    </p:spTree>
    <p:extLst>
      <p:ext uri="{BB962C8B-B14F-4D97-AF65-F5344CB8AC3E}">
        <p14:creationId xmlns:p14="http://schemas.microsoft.com/office/powerpoint/2010/main" val="3820414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53DFF36-5E58-593E-E870-442DDF43265F}"/>
              </a:ext>
            </a:extLst>
          </p:cNvPr>
          <p:cNvSpPr>
            <a:spLocks noGrp="1"/>
          </p:cNvSpPr>
          <p:nvPr>
            <p:ph type="title"/>
          </p:nvPr>
        </p:nvSpPr>
        <p:spPr>
          <a:xfrm>
            <a:off x="1829990" y="360660"/>
            <a:ext cx="8532020" cy="518990"/>
          </a:xfrm>
        </p:spPr>
        <p:txBody>
          <a:bodyPr/>
          <a:lstStyle/>
          <a:p>
            <a:pPr algn="ctr"/>
            <a:r>
              <a:rPr lang="en-GB" sz="3200" dirty="0"/>
              <a:t>Top 10 goals for 2024 and beyond</a:t>
            </a:r>
          </a:p>
        </p:txBody>
      </p:sp>
      <p:sp>
        <p:nvSpPr>
          <p:cNvPr id="39" name="Footer Placeholder 4">
            <a:extLst>
              <a:ext uri="{FF2B5EF4-FFF2-40B4-BE49-F238E27FC236}">
                <a16:creationId xmlns:a16="http://schemas.microsoft.com/office/drawing/2014/main" id="{EC14AA64-2319-4CE5-AFAD-751C1D08491D}"/>
              </a:ext>
            </a:extLst>
          </p:cNvPr>
          <p:cNvSpPr>
            <a:spLocks noGrp="1"/>
          </p:cNvSpPr>
          <p:nvPr>
            <p:ph type="ftr" sz="quarter" idx="11"/>
          </p:nvPr>
        </p:nvSpPr>
        <p:spPr>
          <a:xfrm>
            <a:off x="2007375" y="6382721"/>
            <a:ext cx="8928992" cy="143296"/>
          </a:xfrm>
        </p:spPr>
        <p:txBody>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kumimoji="0" lang="en-GB" b="0" i="0" u="none" strike="noStrike" cap="none" normalizeH="0" baseline="0" noProof="0" dirty="0">
                <a:ln>
                  <a:noFill/>
                </a:ln>
                <a:solidFill>
                  <a:srgbClr val="183858"/>
                </a:solidFill>
                <a:uLnTx/>
                <a:uFillTx/>
                <a:latin typeface="Avenir Next LT Pro"/>
                <a:ea typeface="+mn-ea"/>
                <a:cs typeface="+mn-cs"/>
              </a:rPr>
              <a:t>© Confederation of Finnish Construction Industries RT</a:t>
            </a:r>
          </a:p>
        </p:txBody>
      </p:sp>
      <p:sp>
        <p:nvSpPr>
          <p:cNvPr id="6" name="Slide Number Placeholder 5">
            <a:extLst>
              <a:ext uri="{FF2B5EF4-FFF2-40B4-BE49-F238E27FC236}">
                <a16:creationId xmlns:a16="http://schemas.microsoft.com/office/drawing/2014/main" id="{6CC08E34-510C-B6BB-3BF2-093D89D6E823}"/>
              </a:ext>
            </a:extLst>
          </p:cNvPr>
          <p:cNvSpPr>
            <a:spLocks noGrp="1"/>
          </p:cNvSpPr>
          <p:nvPr>
            <p:ph type="sldNum" sz="quarter" idx="12"/>
          </p:nvPr>
        </p:nvSpPr>
        <p:spPr/>
        <p:txBody>
          <a:bodyPr/>
          <a:lstStyle/>
          <a:p>
            <a:pPr marL="0" marR="0" lvl="0" indent="0" algn="l" defTabSz="685783" rtl="0" eaLnBrk="1" fontAlgn="auto" latinLnBrk="0" hangingPunct="1">
              <a:lnSpc>
                <a:spcPct val="100000"/>
              </a:lnSpc>
              <a:spcBef>
                <a:spcPts val="0"/>
              </a:spcBef>
              <a:spcAft>
                <a:spcPts val="0"/>
              </a:spcAft>
              <a:buClrTx/>
              <a:buSzTx/>
              <a:buFontTx/>
              <a:buNone/>
              <a:tabLst/>
              <a:defRPr/>
            </a:pPr>
            <a:fld id="{DFD61EF7-2460-4EE9-A031-27FEBC4F9A95}" type="slidenum">
              <a:rPr kumimoji="0" lang="en-GB" b="0" i="0" u="none" strike="noStrike" kern="1200" cap="none" spc="0" normalizeH="0" baseline="0" noProof="0">
                <a:ln>
                  <a:noFill/>
                </a:ln>
                <a:solidFill>
                  <a:srgbClr val="183858"/>
                </a:solidFill>
                <a:effectLst/>
                <a:uLnTx/>
                <a:uFillTx/>
                <a:latin typeface="Avenir Next LT Pro Demi"/>
                <a:ea typeface="+mn-ea"/>
                <a:cs typeface="+mn-cs"/>
              </a:rPr>
              <a:pPr marL="0" marR="0" lvl="0" indent="0" algn="l" defTabSz="685783" rtl="0" eaLnBrk="1" fontAlgn="auto" latinLnBrk="0" hangingPunct="1">
                <a:lnSpc>
                  <a:spcPct val="100000"/>
                </a:lnSpc>
                <a:spcBef>
                  <a:spcPts val="0"/>
                </a:spcBef>
                <a:spcAft>
                  <a:spcPts val="0"/>
                </a:spcAft>
                <a:buClrTx/>
                <a:buSzTx/>
                <a:buFontTx/>
                <a:buNone/>
                <a:tabLst/>
                <a:defRPr/>
              </a:pPr>
              <a:t>14</a:t>
            </a:fld>
            <a:endParaRPr kumimoji="0" lang="en-GB" b="0" i="0" u="none" strike="noStrike" kern="1200" cap="none" spc="0" normalizeH="0" baseline="0" noProof="0" dirty="0">
              <a:ln>
                <a:noFill/>
              </a:ln>
              <a:solidFill>
                <a:srgbClr val="183858"/>
              </a:solidFill>
              <a:effectLst/>
              <a:uLnTx/>
              <a:uFillTx/>
              <a:latin typeface="Avenir Next LT Pro Demi"/>
              <a:ea typeface="+mn-ea"/>
              <a:cs typeface="+mn-cs"/>
            </a:endParaRPr>
          </a:p>
        </p:txBody>
      </p:sp>
      <p:grpSp>
        <p:nvGrpSpPr>
          <p:cNvPr id="37" name="Group 36">
            <a:extLst>
              <a:ext uri="{FF2B5EF4-FFF2-40B4-BE49-F238E27FC236}">
                <a16:creationId xmlns:a16="http://schemas.microsoft.com/office/drawing/2014/main" id="{2A55FAA7-04F6-D4B3-A675-7B506CEA0275}"/>
              </a:ext>
            </a:extLst>
          </p:cNvPr>
          <p:cNvGrpSpPr/>
          <p:nvPr/>
        </p:nvGrpSpPr>
        <p:grpSpPr>
          <a:xfrm>
            <a:off x="3774222" y="1185334"/>
            <a:ext cx="4774271" cy="3527779"/>
            <a:chOff x="5015056" y="1718544"/>
            <a:chExt cx="4638499" cy="4014738"/>
          </a:xfrm>
        </p:grpSpPr>
        <p:sp>
          <p:nvSpPr>
            <p:cNvPr id="12" name="Suorakulmio 16">
              <a:extLst>
                <a:ext uri="{FF2B5EF4-FFF2-40B4-BE49-F238E27FC236}">
                  <a16:creationId xmlns:a16="http://schemas.microsoft.com/office/drawing/2014/main" id="{181AEB37-86CB-08D3-A787-922167CE62D8}"/>
                </a:ext>
              </a:extLst>
            </p:cNvPr>
            <p:cNvSpPr/>
            <p:nvPr/>
          </p:nvSpPr>
          <p:spPr>
            <a:xfrm>
              <a:off x="5015056" y="1718544"/>
              <a:ext cx="4638498" cy="8841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GB" sz="1600" b="0" i="0" u="none" strike="noStrike" cap="none" normalizeH="0" baseline="0" noProof="0" dirty="0">
                  <a:ln>
                    <a:noFill/>
                  </a:ln>
                  <a:solidFill>
                    <a:srgbClr val="FFFFFF"/>
                  </a:solidFill>
                  <a:uLnTx/>
                  <a:uFillTx/>
                  <a:latin typeface="Avenir Next LT Pro Demi"/>
                  <a:ea typeface="+mn-ea"/>
                  <a:cs typeface="+mn-cs"/>
                </a:rPr>
                <a:t>Conditions for growth </a:t>
              </a:r>
              <a:br>
                <a:rPr kumimoji="0" lang="en-GB" sz="1600" b="0" i="0" u="none" strike="noStrike" cap="none" normalizeH="0" baseline="0" noProof="0" dirty="0">
                  <a:ln>
                    <a:noFill/>
                  </a:ln>
                  <a:solidFill>
                    <a:srgbClr val="FFFFFF"/>
                  </a:solidFill>
                  <a:uLnTx/>
                  <a:uFillTx/>
                  <a:latin typeface="Avenir Next LT Pro Demi"/>
                  <a:ea typeface="+mn-ea"/>
                  <a:cs typeface="+mn-cs"/>
                </a:rPr>
              </a:br>
              <a:r>
                <a:rPr kumimoji="0" lang="en-GB" sz="1600" b="0" i="0" u="none" strike="noStrike" cap="none" normalizeH="0" baseline="0" noProof="0" dirty="0">
                  <a:ln>
                    <a:noFill/>
                  </a:ln>
                  <a:solidFill>
                    <a:srgbClr val="FFFFFF"/>
                  </a:solidFill>
                  <a:uLnTx/>
                  <a:uFillTx/>
                  <a:latin typeface="Avenir Next LT Pro Demi"/>
                  <a:ea typeface="+mn-ea"/>
                  <a:cs typeface="+mn-cs"/>
                </a:rPr>
                <a:t>and a functioning market</a:t>
              </a:r>
            </a:p>
          </p:txBody>
        </p:sp>
        <p:sp>
          <p:nvSpPr>
            <p:cNvPr id="14" name="Suorakulmio 19">
              <a:extLst>
                <a:ext uri="{FF2B5EF4-FFF2-40B4-BE49-F238E27FC236}">
                  <a16:creationId xmlns:a16="http://schemas.microsoft.com/office/drawing/2014/main" id="{7A2DB90C-8A35-DEA4-57CB-25DE7444D39C}"/>
                </a:ext>
              </a:extLst>
            </p:cNvPr>
            <p:cNvSpPr/>
            <p:nvPr/>
          </p:nvSpPr>
          <p:spPr>
            <a:xfrm>
              <a:off x="5015057" y="2525588"/>
              <a:ext cx="4638498" cy="3207694"/>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marL="0" marR="0" lvl="0" indent="0" algn="l" defTabSz="685783" rtl="0" eaLnBrk="1" fontAlgn="auto" latinLnBrk="0" hangingPunct="1">
                <a:lnSpc>
                  <a:spcPct val="100000"/>
                </a:lnSpc>
                <a:spcBef>
                  <a:spcPts val="0"/>
                </a:spcBef>
                <a:spcAft>
                  <a:spcPts val="0"/>
                </a:spcAft>
                <a:buClrTx/>
                <a:buSzTx/>
                <a:buFontTx/>
                <a:buNone/>
                <a:tabLst/>
                <a:defRPr/>
              </a:pPr>
              <a:endParaRPr kumimoji="0" lang="fi-FI" sz="1200" b="0" i="0" u="none" strike="noStrike" kern="1200" cap="none" spc="0" normalizeH="0" baseline="0" noProof="0">
                <a:ln>
                  <a:noFill/>
                </a:ln>
                <a:solidFill>
                  <a:srgbClr val="000000"/>
                </a:solidFill>
                <a:effectLst/>
                <a:uLnTx/>
                <a:uFillTx/>
                <a:latin typeface="Calibri"/>
                <a:ea typeface="+mn-ea"/>
                <a:cs typeface="+mn-cs"/>
              </a:endParaRPr>
            </a:p>
            <a:p>
              <a:pPr marL="0" marR="0" lvl="0" indent="0" algn="l" defTabSz="685783" rtl="0" eaLnBrk="1" fontAlgn="auto" latinLnBrk="0" hangingPunct="1">
                <a:lnSpc>
                  <a:spcPct val="100000"/>
                </a:lnSpc>
                <a:spcBef>
                  <a:spcPts val="0"/>
                </a:spcBef>
                <a:spcAft>
                  <a:spcPts val="0"/>
                </a:spcAft>
                <a:buClrTx/>
                <a:buSzTx/>
                <a:buFontTx/>
                <a:buNone/>
                <a:tabLst/>
                <a:defRPr/>
              </a:pPr>
              <a:endParaRPr kumimoji="0" lang="fi-FI" sz="1200" b="0" i="0" u="none" strike="noStrike" kern="1200" cap="none" spc="0" normalizeH="0" baseline="0" noProof="0">
                <a:ln>
                  <a:noFill/>
                </a:ln>
                <a:solidFill>
                  <a:srgbClr val="000000"/>
                </a:solidFill>
                <a:effectLst/>
                <a:uLnTx/>
                <a:uFillTx/>
                <a:latin typeface="Calibri"/>
                <a:ea typeface="+mn-ea"/>
                <a:cs typeface="+mn-cs"/>
              </a:endParaRPr>
            </a:p>
            <a:p>
              <a:pPr marL="0" marR="0" lvl="0" indent="0" algn="l" defTabSz="685783" rtl="0" eaLnBrk="1" fontAlgn="auto" latinLnBrk="0" hangingPunct="1">
                <a:lnSpc>
                  <a:spcPct val="100000"/>
                </a:lnSpc>
                <a:spcBef>
                  <a:spcPts val="0"/>
                </a:spcBef>
                <a:spcAft>
                  <a:spcPts val="0"/>
                </a:spcAft>
                <a:buClrTx/>
                <a:buSzTx/>
                <a:buFontTx/>
                <a:buNone/>
                <a:tabLst/>
                <a:defRPr/>
              </a:pPr>
              <a:endParaRPr kumimoji="0" lang="fi-FI" sz="1200" b="0" i="0" u="none" strike="noStrike" kern="1200" cap="none" spc="0" normalizeH="0" baseline="0" noProof="0">
                <a:ln>
                  <a:noFill/>
                </a:ln>
                <a:solidFill>
                  <a:srgbClr val="000000"/>
                </a:solidFill>
                <a:effectLst/>
                <a:uLnTx/>
                <a:uFillTx/>
                <a:latin typeface="Calibri"/>
                <a:ea typeface="+mn-ea"/>
                <a:cs typeface="+mn-cs"/>
              </a:endParaRPr>
            </a:p>
            <a:p>
              <a:pPr marL="0" marR="0" lvl="0" indent="0" algn="l" defTabSz="685783" rtl="0" eaLnBrk="1" fontAlgn="auto" latinLnBrk="0" hangingPunct="1">
                <a:lnSpc>
                  <a:spcPct val="100000"/>
                </a:lnSpc>
                <a:spcBef>
                  <a:spcPts val="0"/>
                </a:spcBef>
                <a:spcAft>
                  <a:spcPts val="0"/>
                </a:spcAft>
                <a:buClrTx/>
                <a:buSzTx/>
                <a:buFontTx/>
                <a:buNone/>
                <a:tabLst/>
                <a:defRPr/>
              </a:pPr>
              <a:endParaRPr kumimoji="0" lang="fi-FI" sz="1200" b="0" i="0" u="none" strike="noStrike" kern="1200" cap="none" spc="0" normalizeH="0" baseline="0" noProof="0">
                <a:ln>
                  <a:noFill/>
                </a:ln>
                <a:solidFill>
                  <a:srgbClr val="000000"/>
                </a:solidFill>
                <a:effectLst/>
                <a:uLnTx/>
                <a:uFillTx/>
                <a:latin typeface="Calibri"/>
                <a:ea typeface="+mn-ea"/>
                <a:cs typeface="+mn-cs"/>
              </a:endParaRPr>
            </a:p>
            <a:p>
              <a:pPr marL="0" marR="0" lvl="0" indent="0" algn="l" defTabSz="685783" rtl="0" eaLnBrk="1" fontAlgn="auto" latinLnBrk="0" hangingPunct="1">
                <a:lnSpc>
                  <a:spcPct val="100000"/>
                </a:lnSpc>
                <a:spcBef>
                  <a:spcPts val="0"/>
                </a:spcBef>
                <a:spcAft>
                  <a:spcPts val="0"/>
                </a:spcAft>
                <a:buClrTx/>
                <a:buSzTx/>
                <a:buFontTx/>
                <a:buNone/>
                <a:tabLst/>
                <a:defRPr/>
              </a:pPr>
              <a:r>
                <a:rPr kumimoji="0" lang="en-GB" sz="1200" b="0" i="0" u="none" strike="noStrike" cap="none" normalizeH="0" baseline="0" noProof="0">
                  <a:ln>
                    <a:noFill/>
                  </a:ln>
                  <a:solidFill>
                    <a:srgbClr val="000000"/>
                  </a:solidFill>
                  <a:uLnTx/>
                  <a:uFillTx/>
                  <a:latin typeface="Calibri"/>
                  <a:ea typeface="+mn-ea"/>
                  <a:cs typeface="+mn-cs"/>
                </a:rPr>
                <a:t> </a:t>
              </a:r>
            </a:p>
          </p:txBody>
        </p:sp>
        <p:sp>
          <p:nvSpPr>
            <p:cNvPr id="20" name="Tekstiruutu 24">
              <a:extLst>
                <a:ext uri="{FF2B5EF4-FFF2-40B4-BE49-F238E27FC236}">
                  <a16:creationId xmlns:a16="http://schemas.microsoft.com/office/drawing/2014/main" id="{030AFD22-CF06-CE24-3498-9272937B0291}"/>
                </a:ext>
              </a:extLst>
            </p:cNvPr>
            <p:cNvSpPr txBox="1"/>
            <p:nvPr/>
          </p:nvSpPr>
          <p:spPr>
            <a:xfrm>
              <a:off x="5274574" y="2665956"/>
              <a:ext cx="4297706" cy="3047268"/>
            </a:xfrm>
            <a:prstGeom prst="rect">
              <a:avLst/>
            </a:prstGeom>
            <a:noFill/>
          </p:spPr>
          <p:txBody>
            <a:bodyPr wrap="square" rtlCol="0" anchor="t">
              <a:spAutoFit/>
            </a:bodyPr>
            <a:lstStyle/>
            <a:p>
              <a:pPr defTabSz="685766">
                <a:defRPr/>
              </a:pPr>
              <a:r>
                <a:rPr kumimoji="0" lang="en-GB" sz="1400" b="0" i="0" u="none" strike="noStrike" cap="none" normalizeH="0" baseline="0" noProof="0" dirty="0">
                  <a:ln>
                    <a:noFill/>
                  </a:ln>
                  <a:solidFill>
                    <a:srgbClr val="000000"/>
                  </a:solidFill>
                  <a:uLnTx/>
                  <a:uFillTx/>
                  <a:latin typeface="Avenir Next LT Pro"/>
                  <a:ea typeface="+mn-ea"/>
                  <a:cs typeface="+mn-cs"/>
                </a:rPr>
                <a:t>Ensuring sufficient volume in the construction sector</a:t>
              </a:r>
            </a:p>
            <a:p>
              <a:pPr defTabSz="685766">
                <a:defRPr/>
              </a:pPr>
              <a:endParaRPr kumimoji="0" lang="fi-FI" sz="1400" b="0" i="0" u="none" strike="noStrike" kern="1200" cap="none" spc="0" normalizeH="0" baseline="0" noProof="0" dirty="0">
                <a:ln>
                  <a:noFill/>
                </a:ln>
                <a:solidFill>
                  <a:srgbClr val="000000"/>
                </a:solidFill>
                <a:effectLst/>
                <a:uLnTx/>
                <a:uFillTx/>
                <a:latin typeface="Avenir Next LT Pro"/>
                <a:ea typeface="+mn-ea"/>
                <a:cs typeface="+mn-cs"/>
              </a:endParaRPr>
            </a:p>
            <a:p>
              <a:pPr defTabSz="685766">
                <a:defRPr/>
              </a:pPr>
              <a:r>
                <a:rPr kumimoji="0" lang="en-GB" sz="1400" b="0" i="0" u="none" strike="noStrike" cap="none" normalizeH="0" baseline="0" noProof="0" dirty="0">
                  <a:ln>
                    <a:noFill/>
                  </a:ln>
                  <a:solidFill>
                    <a:srgbClr val="000000"/>
                  </a:solidFill>
                  <a:uLnTx/>
                  <a:uFillTx/>
                  <a:latin typeface="Avenir Next LT Pro"/>
                  <a:ea typeface="+mn-ea"/>
                  <a:cs typeface="+mn-cs"/>
                </a:rPr>
                <a:t>Influencing the Act on the Use of Land and Water Areas and the revision of the Construction Act</a:t>
              </a:r>
            </a:p>
            <a:p>
              <a:pPr defTabSz="685766">
                <a:defRPr/>
              </a:pPr>
              <a:endParaRPr kumimoji="0" lang="fi-FI" sz="1400" b="0" i="0" u="none" strike="noStrike" kern="1200" cap="none" spc="0" normalizeH="0" baseline="0" noProof="0" dirty="0">
                <a:ln>
                  <a:noFill/>
                </a:ln>
                <a:solidFill>
                  <a:srgbClr val="000000"/>
                </a:solidFill>
                <a:effectLst/>
                <a:uLnTx/>
                <a:uFillTx/>
                <a:latin typeface="Avenir Next LT Pro"/>
                <a:ea typeface="+mn-ea"/>
                <a:cs typeface="+mn-cs"/>
              </a:endParaRPr>
            </a:p>
            <a:p>
              <a:pPr defTabSz="685766">
                <a:defRPr/>
              </a:pPr>
              <a:r>
                <a:rPr kumimoji="0" lang="en-GB" sz="1400" b="0" i="0" u="none" strike="noStrike" cap="none" normalizeH="0" baseline="0" noProof="0" dirty="0">
                  <a:ln>
                    <a:noFill/>
                  </a:ln>
                  <a:solidFill>
                    <a:srgbClr val="000000"/>
                  </a:solidFill>
                  <a:uLnTx/>
                  <a:uFillTx/>
                  <a:latin typeface="Avenir Next LT Pro"/>
                  <a:ea typeface="+mn-ea"/>
                  <a:cs typeface="+mn-cs"/>
                </a:rPr>
                <a:t>Renewal of the General Conditions for Building Contracts (YSE) and the General Procurement and Delivery Terms for Construction Products (RYHT)</a:t>
              </a:r>
            </a:p>
            <a:p>
              <a:pPr marL="0" marR="0" lvl="0" indent="0" algn="l" defTabSz="685766" rtl="0" eaLnBrk="1" fontAlgn="auto" latinLnBrk="0" hangingPunct="1">
                <a:lnSpc>
                  <a:spcPct val="100000"/>
                </a:lnSpc>
                <a:spcBef>
                  <a:spcPts val="0"/>
                </a:spcBef>
                <a:spcAft>
                  <a:spcPts val="0"/>
                </a:spcAft>
                <a:buClrTx/>
                <a:buSzTx/>
                <a:buFontTx/>
                <a:buNone/>
                <a:tabLst/>
                <a:defRPr/>
              </a:pPr>
              <a:endParaRPr kumimoji="0" lang="fi-FI" sz="1400" b="0" i="0" u="none" strike="noStrike" kern="1200" cap="none" spc="0" normalizeH="0" baseline="0" noProof="0" dirty="0">
                <a:ln>
                  <a:noFill/>
                </a:ln>
                <a:solidFill>
                  <a:srgbClr val="000000"/>
                </a:solidFill>
                <a:effectLst/>
                <a:uLnTx/>
                <a:uFillTx/>
                <a:latin typeface="Avenir Next LT Pro"/>
                <a:ea typeface="+mn-ea"/>
                <a:cs typeface="+mn-cs"/>
              </a:endParaRPr>
            </a:p>
            <a:p>
              <a:pPr marL="0" marR="0" lvl="0" indent="0" algn="l" defTabSz="685766" rtl="0" eaLnBrk="1" fontAlgn="auto" latinLnBrk="0" hangingPunct="1">
                <a:lnSpc>
                  <a:spcPct val="100000"/>
                </a:lnSpc>
                <a:spcBef>
                  <a:spcPts val="0"/>
                </a:spcBef>
                <a:spcAft>
                  <a:spcPts val="0"/>
                </a:spcAft>
                <a:buClrTx/>
                <a:buSzTx/>
                <a:buFontTx/>
                <a:buNone/>
                <a:tabLst/>
                <a:defRPr/>
              </a:pPr>
              <a:r>
                <a:rPr lang="en-GB" sz="1400" dirty="0">
                  <a:solidFill>
                    <a:srgbClr val="000000"/>
                  </a:solidFill>
                  <a:latin typeface="Avenir Next LT Pro"/>
                  <a:ea typeface="+mn-ea"/>
                  <a:cs typeface="+mn-cs"/>
                </a:rPr>
                <a:t>M</a:t>
              </a:r>
              <a:r>
                <a:rPr kumimoji="0" lang="en-GB" sz="1400" b="0" i="0" u="none" strike="noStrike" cap="none" normalizeH="0" baseline="0" noProof="0" dirty="0" err="1">
                  <a:ln>
                    <a:noFill/>
                  </a:ln>
                  <a:solidFill>
                    <a:srgbClr val="000000"/>
                  </a:solidFill>
                  <a:uLnTx/>
                  <a:uFillTx/>
                  <a:latin typeface="Avenir Next LT Pro"/>
                  <a:ea typeface="+mn-ea"/>
                  <a:cs typeface="+mn-cs"/>
                </a:rPr>
                <a:t>easuring</a:t>
              </a:r>
              <a:r>
                <a:rPr kumimoji="0" lang="en-GB" sz="1400" b="0" i="0" u="none" strike="noStrike" cap="none" normalizeH="0" baseline="0" noProof="0" dirty="0">
                  <a:ln>
                    <a:noFill/>
                  </a:ln>
                  <a:solidFill>
                    <a:srgbClr val="000000"/>
                  </a:solidFill>
                  <a:uLnTx/>
                  <a:uFillTx/>
                  <a:latin typeface="Avenir Next LT Pro"/>
                  <a:ea typeface="+mn-ea"/>
                  <a:cs typeface="+mn-cs"/>
                </a:rPr>
                <a:t> construction productivity</a:t>
              </a:r>
            </a:p>
            <a:p>
              <a:pPr marL="0" marR="0" lvl="0" indent="0" algn="l" defTabSz="685766" rtl="0" eaLnBrk="1" fontAlgn="auto" latinLnBrk="0" hangingPunct="1">
                <a:lnSpc>
                  <a:spcPct val="100000"/>
                </a:lnSpc>
                <a:spcBef>
                  <a:spcPts val="0"/>
                </a:spcBef>
                <a:spcAft>
                  <a:spcPts val="0"/>
                </a:spcAft>
                <a:buClrTx/>
                <a:buSzTx/>
                <a:buFontTx/>
                <a:buNone/>
                <a:tabLst/>
                <a:defRPr/>
              </a:pPr>
              <a:endParaRPr kumimoji="0" lang="fi-FI" sz="1400" b="0" i="0" u="none" strike="noStrike" kern="1200" cap="none" spc="0" normalizeH="0" baseline="0" noProof="0" dirty="0">
                <a:ln>
                  <a:noFill/>
                </a:ln>
                <a:solidFill>
                  <a:srgbClr val="000000"/>
                </a:solidFill>
                <a:effectLst/>
                <a:uLnTx/>
                <a:uFillTx/>
                <a:latin typeface="Avenir Next LT Pro"/>
                <a:ea typeface="+mn-ea"/>
                <a:cs typeface="+mn-cs"/>
              </a:endParaRPr>
            </a:p>
            <a:p>
              <a:pPr marL="0" marR="0" lvl="0" indent="0" algn="l" defTabSz="685783" rtl="0" eaLnBrk="1" fontAlgn="auto" latinLnBrk="0" hangingPunct="1">
                <a:lnSpc>
                  <a:spcPct val="100000"/>
                </a:lnSpc>
                <a:spcBef>
                  <a:spcPts val="0"/>
                </a:spcBef>
                <a:spcAft>
                  <a:spcPts val="0"/>
                </a:spcAft>
                <a:buClrTx/>
                <a:buSzTx/>
                <a:buFontTx/>
                <a:buNone/>
                <a:tabLst/>
                <a:defRPr/>
              </a:pPr>
              <a:endParaRPr kumimoji="0" lang="fi-FI" sz="1400" b="0" i="0" u="none" strike="noStrike" kern="1200" cap="none" spc="0" normalizeH="0" baseline="0" noProof="0" dirty="0">
                <a:ln>
                  <a:noFill/>
                </a:ln>
                <a:solidFill>
                  <a:srgbClr val="000000"/>
                </a:solidFill>
                <a:effectLst/>
                <a:uLnTx/>
                <a:uFillTx/>
                <a:latin typeface="Avenir Next LT Pro"/>
                <a:ea typeface="+mn-ea"/>
                <a:cs typeface="+mn-cs"/>
              </a:endParaRPr>
            </a:p>
          </p:txBody>
        </p:sp>
      </p:grpSp>
      <p:grpSp>
        <p:nvGrpSpPr>
          <p:cNvPr id="35" name="Group 34">
            <a:extLst>
              <a:ext uri="{FF2B5EF4-FFF2-40B4-BE49-F238E27FC236}">
                <a16:creationId xmlns:a16="http://schemas.microsoft.com/office/drawing/2014/main" id="{FF1A41F0-A274-833C-0705-B9BD86D712A3}"/>
              </a:ext>
            </a:extLst>
          </p:cNvPr>
          <p:cNvGrpSpPr/>
          <p:nvPr/>
        </p:nvGrpSpPr>
        <p:grpSpPr>
          <a:xfrm>
            <a:off x="8570990" y="1172039"/>
            <a:ext cx="2902411" cy="3541073"/>
            <a:chOff x="8335493" y="1284514"/>
            <a:chExt cx="3711272" cy="3644894"/>
          </a:xfrm>
        </p:grpSpPr>
        <p:sp>
          <p:nvSpPr>
            <p:cNvPr id="16" name="Suorakulmio 21">
              <a:extLst>
                <a:ext uri="{FF2B5EF4-FFF2-40B4-BE49-F238E27FC236}">
                  <a16:creationId xmlns:a16="http://schemas.microsoft.com/office/drawing/2014/main" id="{4C1986AB-DDC1-56C8-039D-9ADC22AEFE5B}"/>
                </a:ext>
              </a:extLst>
            </p:cNvPr>
            <p:cNvSpPr/>
            <p:nvPr/>
          </p:nvSpPr>
          <p:spPr>
            <a:xfrm>
              <a:off x="8460186" y="2046902"/>
              <a:ext cx="3586579" cy="2882506"/>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fi-FI" sz="1351" b="0" i="0" u="none" strike="noStrike" kern="1200" cap="none" spc="0" normalizeH="0" baseline="0" noProof="0" dirty="0">
                <a:ln>
                  <a:noFill/>
                </a:ln>
                <a:solidFill>
                  <a:srgbClr val="000000"/>
                </a:solidFill>
                <a:effectLst/>
                <a:uLnTx/>
                <a:uFillTx/>
                <a:latin typeface="Calibri"/>
                <a:ea typeface="+mn-ea"/>
                <a:cs typeface="+mn-cs"/>
              </a:endParaRPr>
            </a:p>
          </p:txBody>
        </p:sp>
        <p:sp>
          <p:nvSpPr>
            <p:cNvPr id="13" name="Suorakulmio 17">
              <a:extLst>
                <a:ext uri="{FF2B5EF4-FFF2-40B4-BE49-F238E27FC236}">
                  <a16:creationId xmlns:a16="http://schemas.microsoft.com/office/drawing/2014/main" id="{C6F1B2EA-E4A0-666E-35E1-B35AFB24E1B9}"/>
                </a:ext>
              </a:extLst>
            </p:cNvPr>
            <p:cNvSpPr/>
            <p:nvPr/>
          </p:nvSpPr>
          <p:spPr>
            <a:xfrm>
              <a:off x="8460185" y="1284514"/>
              <a:ext cx="3586579" cy="76577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GB" sz="1600" b="0" i="0" u="none" strike="noStrike" cap="none" normalizeH="0" baseline="0" noProof="0" dirty="0">
                  <a:ln>
                    <a:noFill/>
                  </a:ln>
                  <a:solidFill>
                    <a:srgbClr val="FFFFFF"/>
                  </a:solidFill>
                  <a:uLnTx/>
                  <a:uFillTx/>
                  <a:latin typeface="Avenir Next LT Pro Demi"/>
                  <a:ea typeface="+mn-ea"/>
                  <a:cs typeface="+mn-cs"/>
                </a:rPr>
                <a:t>Opportunities for </a:t>
              </a:r>
            </a:p>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GB" sz="1600" b="0" i="0" u="none" strike="noStrike" cap="none" normalizeH="0" baseline="0" noProof="0" dirty="0">
                  <a:ln>
                    <a:noFill/>
                  </a:ln>
                  <a:solidFill>
                    <a:srgbClr val="FFFFFF"/>
                  </a:solidFill>
                  <a:uLnTx/>
                  <a:uFillTx/>
                  <a:latin typeface="Avenir Next LT Pro Demi"/>
                  <a:ea typeface="+mn-ea"/>
                  <a:cs typeface="+mn-cs"/>
                </a:rPr>
                <a:t>the green transition</a:t>
              </a:r>
            </a:p>
          </p:txBody>
        </p:sp>
        <p:sp>
          <p:nvSpPr>
            <p:cNvPr id="23" name="Tekstiruutu 26">
              <a:extLst>
                <a:ext uri="{FF2B5EF4-FFF2-40B4-BE49-F238E27FC236}">
                  <a16:creationId xmlns:a16="http://schemas.microsoft.com/office/drawing/2014/main" id="{DD55D677-8D07-25D4-3DAB-EEB773C34BDC}"/>
                </a:ext>
              </a:extLst>
            </p:cNvPr>
            <p:cNvSpPr txBox="1"/>
            <p:nvPr/>
          </p:nvSpPr>
          <p:spPr>
            <a:xfrm>
              <a:off x="8735775" y="2133856"/>
              <a:ext cx="3170247" cy="1140481"/>
            </a:xfrm>
            <a:prstGeom prst="rect">
              <a:avLst/>
            </a:prstGeom>
            <a:noFill/>
          </p:spPr>
          <p:txBody>
            <a:bodyPr wrap="square" rtlCol="0">
              <a:spAutoFit/>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kumimoji="0" lang="en-GB" sz="1400" b="0" i="0" u="none" strike="noStrike" cap="none" normalizeH="0" baseline="0" noProof="0">
                  <a:ln>
                    <a:noFill/>
                  </a:ln>
                  <a:solidFill>
                    <a:srgbClr val="000000"/>
                  </a:solidFill>
                  <a:uLnTx/>
                  <a:uFillTx/>
                  <a:latin typeface="Avenir Next LT Pro"/>
                  <a:ea typeface="+mn-ea"/>
                  <a:cs typeface="+mn-cs"/>
                </a:rPr>
                <a:t>Implementation of the Energy Performance of Buildings Directive (EPBD)</a:t>
              </a:r>
            </a:p>
            <a:p>
              <a:pPr marL="0" marR="0" lvl="0" indent="0" algn="l" defTabSz="685783" rtl="0" eaLnBrk="1" fontAlgn="auto" latinLnBrk="0" hangingPunct="1">
                <a:lnSpc>
                  <a:spcPct val="100000"/>
                </a:lnSpc>
                <a:spcBef>
                  <a:spcPts val="0"/>
                </a:spcBef>
                <a:spcAft>
                  <a:spcPts val="0"/>
                </a:spcAft>
                <a:buClrTx/>
                <a:buSzTx/>
                <a:buFontTx/>
                <a:buNone/>
                <a:tabLst/>
                <a:defRPr/>
              </a:pPr>
              <a:endParaRPr kumimoji="0" lang="fi-FI" sz="1000" b="0" i="0" u="none" strike="noStrike" kern="1200" cap="none" spc="0" normalizeH="0" baseline="0" noProof="0" dirty="0">
                <a:ln>
                  <a:noFill/>
                </a:ln>
                <a:solidFill>
                  <a:srgbClr val="000000"/>
                </a:solidFill>
                <a:effectLst/>
                <a:uLnTx/>
                <a:uFillTx/>
                <a:latin typeface="Avenir Next LT Pro"/>
                <a:ea typeface="+mn-ea"/>
                <a:cs typeface="+mn-cs"/>
              </a:endParaRPr>
            </a:p>
            <a:p>
              <a:pPr marL="0" marR="0" lvl="0" indent="0" algn="l" defTabSz="685783" rtl="0" eaLnBrk="1" fontAlgn="auto" latinLnBrk="0" hangingPunct="1">
                <a:lnSpc>
                  <a:spcPct val="100000"/>
                </a:lnSpc>
                <a:spcBef>
                  <a:spcPts val="0"/>
                </a:spcBef>
                <a:spcAft>
                  <a:spcPts val="0"/>
                </a:spcAft>
                <a:buClrTx/>
                <a:buSzTx/>
                <a:buFontTx/>
                <a:buNone/>
                <a:tabLst/>
                <a:defRPr/>
              </a:pPr>
              <a:r>
                <a:rPr kumimoji="0" lang="en-GB" sz="1400" b="0" i="0" u="none" strike="noStrike" cap="none" normalizeH="0" baseline="0" noProof="0">
                  <a:ln>
                    <a:noFill/>
                  </a:ln>
                  <a:solidFill>
                    <a:srgbClr val="000000"/>
                  </a:solidFill>
                  <a:uLnTx/>
                  <a:uFillTx/>
                  <a:latin typeface="Avenir Next LT Pro"/>
                  <a:ea typeface="+mn-ea"/>
                  <a:cs typeface="+mn-cs"/>
                </a:rPr>
                <a:t>Low-carbon construction</a:t>
              </a:r>
            </a:p>
          </p:txBody>
        </p:sp>
        <p:sp>
          <p:nvSpPr>
            <p:cNvPr id="26" name="Kyynel 29">
              <a:extLst>
                <a:ext uri="{FF2B5EF4-FFF2-40B4-BE49-F238E27FC236}">
                  <a16:creationId xmlns:a16="http://schemas.microsoft.com/office/drawing/2014/main" id="{BC3BD349-D516-2E4A-7296-33DD1C03C9BA}"/>
                </a:ext>
              </a:extLst>
            </p:cNvPr>
            <p:cNvSpPr/>
            <p:nvPr/>
          </p:nvSpPr>
          <p:spPr>
            <a:xfrm>
              <a:off x="8335494" y="2194158"/>
              <a:ext cx="378939" cy="341907"/>
            </a:xfrm>
            <a:prstGeom prst="teardrop">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GB" sz="1351" b="0" i="0" u="none" strike="noStrike" cap="none" normalizeH="0" baseline="0" noProof="0" dirty="0">
                  <a:ln>
                    <a:noFill/>
                  </a:ln>
                  <a:solidFill>
                    <a:srgbClr val="FFFFFF"/>
                  </a:solidFill>
                  <a:uLnTx/>
                  <a:uFillTx/>
                  <a:latin typeface="Calibri"/>
                  <a:ea typeface="+mn-ea"/>
                  <a:cs typeface="+mn-cs"/>
                </a:rPr>
                <a:t>8</a:t>
              </a:r>
            </a:p>
          </p:txBody>
        </p:sp>
        <p:sp>
          <p:nvSpPr>
            <p:cNvPr id="27" name="Kyynel 31">
              <a:extLst>
                <a:ext uri="{FF2B5EF4-FFF2-40B4-BE49-F238E27FC236}">
                  <a16:creationId xmlns:a16="http://schemas.microsoft.com/office/drawing/2014/main" id="{95FB988A-3264-0E1B-80D2-D9F8C1DCE8BE}"/>
                </a:ext>
              </a:extLst>
            </p:cNvPr>
            <p:cNvSpPr/>
            <p:nvPr/>
          </p:nvSpPr>
          <p:spPr>
            <a:xfrm>
              <a:off x="8335493" y="2966203"/>
              <a:ext cx="378939" cy="341907"/>
            </a:xfrm>
            <a:prstGeom prst="teardrop">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GB" sz="1351" b="0" i="0" u="none" strike="noStrike" cap="none" normalizeH="0" baseline="0" noProof="0">
                  <a:ln>
                    <a:noFill/>
                  </a:ln>
                  <a:solidFill>
                    <a:srgbClr val="FFFFFF"/>
                  </a:solidFill>
                  <a:uLnTx/>
                  <a:uFillTx/>
                  <a:latin typeface="Calibri"/>
                  <a:ea typeface="+mn-ea"/>
                  <a:cs typeface="+mn-cs"/>
                </a:rPr>
                <a:t>9</a:t>
              </a:r>
            </a:p>
          </p:txBody>
        </p:sp>
      </p:grpSp>
      <p:grpSp>
        <p:nvGrpSpPr>
          <p:cNvPr id="41" name="Group 40">
            <a:extLst>
              <a:ext uri="{FF2B5EF4-FFF2-40B4-BE49-F238E27FC236}">
                <a16:creationId xmlns:a16="http://schemas.microsoft.com/office/drawing/2014/main" id="{A6E7B776-AD45-4B9D-5494-E60B80168B37}"/>
              </a:ext>
            </a:extLst>
          </p:cNvPr>
          <p:cNvGrpSpPr/>
          <p:nvPr/>
        </p:nvGrpSpPr>
        <p:grpSpPr>
          <a:xfrm>
            <a:off x="3638191" y="4830271"/>
            <a:ext cx="4920257" cy="1253608"/>
            <a:chOff x="3723866" y="5437847"/>
            <a:chExt cx="5100292" cy="1347557"/>
          </a:xfrm>
        </p:grpSpPr>
        <p:sp>
          <p:nvSpPr>
            <p:cNvPr id="30" name="Suorakulmio 18">
              <a:extLst>
                <a:ext uri="{FF2B5EF4-FFF2-40B4-BE49-F238E27FC236}">
                  <a16:creationId xmlns:a16="http://schemas.microsoft.com/office/drawing/2014/main" id="{B0B5444C-5F48-D001-8B01-84F3894AEFC3}"/>
                </a:ext>
              </a:extLst>
            </p:cNvPr>
            <p:cNvSpPr/>
            <p:nvPr/>
          </p:nvSpPr>
          <p:spPr>
            <a:xfrm>
              <a:off x="3873382" y="5437847"/>
              <a:ext cx="4950776" cy="4159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28" tIns="25715" rIns="51428" bIns="25715" numCol="1" spcCol="0" rtlCol="0" fromWordArt="0" anchor="ctr" anchorCtr="0" forceAA="0" compatLnSpc="1">
              <a:prstTxWarp prst="textNoShape">
                <a:avLst/>
              </a:prstTxWarp>
              <a:noAutofit/>
            </a:bodyPr>
            <a:lstStyle/>
            <a:p>
              <a:pPr marL="0" marR="0" lvl="0" indent="0" algn="ctr" defTabSz="514256" rtl="0" eaLnBrk="1" fontAlgn="auto" latinLnBrk="0" hangingPunct="1">
                <a:lnSpc>
                  <a:spcPct val="100000"/>
                </a:lnSpc>
                <a:spcBef>
                  <a:spcPts val="0"/>
                </a:spcBef>
                <a:spcAft>
                  <a:spcPts val="0"/>
                </a:spcAft>
                <a:buClrTx/>
                <a:buSzTx/>
                <a:buFontTx/>
                <a:buNone/>
                <a:tabLst/>
                <a:defRPr/>
              </a:pPr>
              <a:r>
                <a:rPr kumimoji="0" lang="en-GB" sz="1600" b="0" i="0" u="none" strike="noStrike" cap="none" normalizeH="0" baseline="0" noProof="0" dirty="0">
                  <a:ln>
                    <a:noFill/>
                  </a:ln>
                  <a:solidFill>
                    <a:srgbClr val="FFFFFF"/>
                  </a:solidFill>
                  <a:uLnTx/>
                  <a:uFillTx/>
                  <a:latin typeface="Avenir Next LT Pro Demi"/>
                  <a:ea typeface="+mn-ea"/>
                  <a:cs typeface="+mn-cs"/>
                </a:rPr>
                <a:t>Influence and advocacy</a:t>
              </a:r>
            </a:p>
          </p:txBody>
        </p:sp>
        <p:grpSp>
          <p:nvGrpSpPr>
            <p:cNvPr id="40" name="Group 39">
              <a:extLst>
                <a:ext uri="{FF2B5EF4-FFF2-40B4-BE49-F238E27FC236}">
                  <a16:creationId xmlns:a16="http://schemas.microsoft.com/office/drawing/2014/main" id="{D1FFFE9D-F907-C0B1-5A9B-99FB26748B3D}"/>
                </a:ext>
              </a:extLst>
            </p:cNvPr>
            <p:cNvGrpSpPr/>
            <p:nvPr/>
          </p:nvGrpSpPr>
          <p:grpSpPr>
            <a:xfrm>
              <a:off x="3723866" y="5868549"/>
              <a:ext cx="5100292" cy="916855"/>
              <a:chOff x="3723866" y="5868549"/>
              <a:chExt cx="5100292" cy="916855"/>
            </a:xfrm>
          </p:grpSpPr>
          <p:sp>
            <p:nvSpPr>
              <p:cNvPr id="31" name="Suorakulmio 22">
                <a:extLst>
                  <a:ext uri="{FF2B5EF4-FFF2-40B4-BE49-F238E27FC236}">
                    <a16:creationId xmlns:a16="http://schemas.microsoft.com/office/drawing/2014/main" id="{B62A73A4-1E00-CCD2-FA26-4EF96004FFD1}"/>
                  </a:ext>
                </a:extLst>
              </p:cNvPr>
              <p:cNvSpPr/>
              <p:nvPr/>
            </p:nvSpPr>
            <p:spPr>
              <a:xfrm>
                <a:off x="3873382" y="5868549"/>
                <a:ext cx="4950776" cy="916855"/>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0" tIns="25715" rIns="51428" bIns="25715" numCol="1" spcCol="0" rtlCol="0" fromWordArt="0" anchor="ctr" anchorCtr="0" forceAA="0" compatLnSpc="1">
                <a:prstTxWarp prst="textNoShape">
                  <a:avLst/>
                </a:prstTxWarp>
                <a:noAutofit/>
              </a:bodyPr>
              <a:lstStyle/>
              <a:p>
                <a:pPr marR="0" lvl="0" defTabSz="685710" rtl="0" eaLnBrk="1" fontAlgn="auto" latinLnBrk="0" hangingPunct="1">
                  <a:lnSpc>
                    <a:spcPct val="100000"/>
                  </a:lnSpc>
                  <a:spcBef>
                    <a:spcPts val="0"/>
                  </a:spcBef>
                  <a:spcAft>
                    <a:spcPts val="0"/>
                  </a:spcAft>
                  <a:buClrTx/>
                  <a:buSzTx/>
                  <a:tabLst/>
                  <a:defRPr/>
                </a:pPr>
                <a:r>
                  <a:rPr kumimoji="0" lang="en-GB" sz="1400" b="0" i="0" u="none" strike="noStrike" cap="none" normalizeH="0" baseline="0" noProof="0" dirty="0">
                    <a:ln>
                      <a:noFill/>
                    </a:ln>
                    <a:solidFill>
                      <a:srgbClr val="000000"/>
                    </a:solidFill>
                    <a:uLnTx/>
                    <a:uFillTx/>
                    <a:latin typeface="Avenir Next LT Pro"/>
                    <a:ea typeface="+mn-ea"/>
                    <a:cs typeface="+mn-cs"/>
                  </a:rPr>
                  <a:t>Implementation and cyclical situation of </a:t>
                </a:r>
                <a:br>
                  <a:rPr kumimoji="0" lang="en-GB" sz="1400" b="0" i="0" u="none" strike="noStrike" cap="none" normalizeH="0" baseline="0" noProof="0" dirty="0">
                    <a:ln>
                      <a:noFill/>
                    </a:ln>
                    <a:solidFill>
                      <a:srgbClr val="000000"/>
                    </a:solidFill>
                    <a:uLnTx/>
                    <a:uFillTx/>
                    <a:latin typeface="Avenir Next LT Pro"/>
                    <a:ea typeface="+mn-ea"/>
                    <a:cs typeface="+mn-cs"/>
                  </a:rPr>
                </a:br>
                <a:r>
                  <a:rPr kumimoji="0" lang="en-GB" sz="1400" b="0" i="0" u="none" strike="noStrike" cap="none" normalizeH="0" baseline="0" noProof="0" dirty="0">
                    <a:ln>
                      <a:noFill/>
                    </a:ln>
                    <a:solidFill>
                      <a:srgbClr val="000000"/>
                    </a:solidFill>
                    <a:uLnTx/>
                    <a:uFillTx/>
                    <a:latin typeface="Avenir Next LT Pro"/>
                    <a:ea typeface="+mn-ea"/>
                    <a:cs typeface="+mn-cs"/>
                  </a:rPr>
                  <a:t>the relevant Government Programme entries</a:t>
                </a:r>
              </a:p>
            </p:txBody>
          </p:sp>
          <p:sp>
            <p:nvSpPr>
              <p:cNvPr id="33" name="Kyynel 34">
                <a:extLst>
                  <a:ext uri="{FF2B5EF4-FFF2-40B4-BE49-F238E27FC236}">
                    <a16:creationId xmlns:a16="http://schemas.microsoft.com/office/drawing/2014/main" id="{47576EF4-17BE-3392-3117-5C3D296498BD}"/>
                  </a:ext>
                </a:extLst>
              </p:cNvPr>
              <p:cNvSpPr/>
              <p:nvPr/>
            </p:nvSpPr>
            <p:spPr>
              <a:xfrm>
                <a:off x="3723866" y="6080919"/>
                <a:ext cx="378940" cy="341906"/>
              </a:xfrm>
              <a:prstGeom prst="teardrop">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fi-FI" sz="1351" b="0" i="0" u="none" strike="noStrike" kern="1200" cap="none" spc="0" normalizeH="0" baseline="0" noProof="0" dirty="0">
                  <a:ln>
                    <a:noFill/>
                  </a:ln>
                  <a:solidFill>
                    <a:srgbClr val="FFFFFF"/>
                  </a:solidFill>
                  <a:effectLst/>
                  <a:uLnTx/>
                  <a:uFillTx/>
                  <a:latin typeface="Calibri"/>
                  <a:ea typeface="+mn-ea"/>
                  <a:cs typeface="+mn-cs"/>
                </a:endParaRPr>
              </a:p>
            </p:txBody>
          </p:sp>
          <p:sp>
            <p:nvSpPr>
              <p:cNvPr id="34" name="Tekstiruutu 33">
                <a:extLst>
                  <a:ext uri="{FF2B5EF4-FFF2-40B4-BE49-F238E27FC236}">
                    <a16:creationId xmlns:a16="http://schemas.microsoft.com/office/drawing/2014/main" id="{88CF9CAE-64AD-5559-060F-2253C62ED49D}"/>
                  </a:ext>
                </a:extLst>
              </p:cNvPr>
              <p:cNvSpPr txBox="1"/>
              <p:nvPr/>
            </p:nvSpPr>
            <p:spPr>
              <a:xfrm>
                <a:off x="3733692" y="6088765"/>
                <a:ext cx="493474" cy="297758"/>
              </a:xfrm>
              <a:prstGeom prst="rect">
                <a:avLst/>
              </a:prstGeom>
              <a:noFill/>
            </p:spPr>
            <p:txBody>
              <a:bodyPr wrap="square" rtlCol="0">
                <a:spAutoFit/>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kumimoji="0" lang="en-GB" sz="1200" b="0" i="0" u="none" strike="noStrike" cap="none" normalizeH="0" baseline="0" noProof="0" dirty="0">
                    <a:ln>
                      <a:noFill/>
                    </a:ln>
                    <a:solidFill>
                      <a:srgbClr val="FFFFFF"/>
                    </a:solidFill>
                    <a:uLnTx/>
                    <a:uFillTx/>
                    <a:latin typeface="Avenir Next LT Pro"/>
                    <a:ea typeface="+mn-ea"/>
                    <a:cs typeface="+mn-cs"/>
                  </a:rPr>
                  <a:t>10</a:t>
                </a:r>
              </a:p>
            </p:txBody>
          </p:sp>
        </p:grpSp>
      </p:grpSp>
      <p:grpSp>
        <p:nvGrpSpPr>
          <p:cNvPr id="36" name="Group 35">
            <a:extLst>
              <a:ext uri="{FF2B5EF4-FFF2-40B4-BE49-F238E27FC236}">
                <a16:creationId xmlns:a16="http://schemas.microsoft.com/office/drawing/2014/main" id="{48759D7B-CD36-E230-C477-0A9FA0AE5B83}"/>
              </a:ext>
            </a:extLst>
          </p:cNvPr>
          <p:cNvGrpSpPr/>
          <p:nvPr/>
        </p:nvGrpSpPr>
        <p:grpSpPr>
          <a:xfrm>
            <a:off x="687220" y="1185334"/>
            <a:ext cx="3291404" cy="3541073"/>
            <a:chOff x="1338766" y="1565866"/>
            <a:chExt cx="4376837" cy="4185774"/>
          </a:xfrm>
        </p:grpSpPr>
        <p:sp>
          <p:nvSpPr>
            <p:cNvPr id="15" name="Suorakulmio 20">
              <a:extLst>
                <a:ext uri="{FF2B5EF4-FFF2-40B4-BE49-F238E27FC236}">
                  <a16:creationId xmlns:a16="http://schemas.microsoft.com/office/drawing/2014/main" id="{DF63D93C-A9C3-2EC8-F3D8-7601E1D7C252}"/>
                </a:ext>
              </a:extLst>
            </p:cNvPr>
            <p:cNvSpPr/>
            <p:nvPr/>
          </p:nvSpPr>
          <p:spPr>
            <a:xfrm>
              <a:off x="1507720" y="2376839"/>
              <a:ext cx="3810253" cy="3374801"/>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fi-FI" sz="1351" b="0" i="0" u="none" strike="noStrike" kern="1200" cap="none" spc="0" normalizeH="0" baseline="0" noProof="0" dirty="0">
                <a:ln>
                  <a:noFill/>
                </a:ln>
                <a:solidFill>
                  <a:srgbClr val="000000"/>
                </a:solidFill>
                <a:effectLst/>
                <a:uLnTx/>
                <a:uFillTx/>
                <a:latin typeface="Calibri"/>
                <a:ea typeface="+mn-ea"/>
                <a:cs typeface="+mn-cs"/>
              </a:endParaRPr>
            </a:p>
          </p:txBody>
        </p:sp>
        <p:sp>
          <p:nvSpPr>
            <p:cNvPr id="17" name="Suorakulmio 23">
              <a:extLst>
                <a:ext uri="{FF2B5EF4-FFF2-40B4-BE49-F238E27FC236}">
                  <a16:creationId xmlns:a16="http://schemas.microsoft.com/office/drawing/2014/main" id="{205C33FE-211E-F2EC-EB78-2F9B4F329226}"/>
                </a:ext>
              </a:extLst>
            </p:cNvPr>
            <p:cNvSpPr/>
            <p:nvPr/>
          </p:nvSpPr>
          <p:spPr>
            <a:xfrm>
              <a:off x="1776034" y="2593656"/>
              <a:ext cx="3385827" cy="2328394"/>
            </a:xfrm>
            <a:prstGeom prst="rect">
              <a:avLst/>
            </a:prstGeom>
          </p:spPr>
          <p:txBody>
            <a:bodyPr wrap="square" anchor="t">
              <a:spAutoFit/>
            </a:bodyPr>
            <a:lstStyle/>
            <a:p>
              <a:pPr marL="0" marR="0" lvl="0" indent="0" algn="l" defTabSz="514256" rtl="0" eaLnBrk="1" fontAlgn="auto" latinLnBrk="0" hangingPunct="1">
                <a:lnSpc>
                  <a:spcPct val="100000"/>
                </a:lnSpc>
                <a:spcBef>
                  <a:spcPts val="0"/>
                </a:spcBef>
                <a:spcAft>
                  <a:spcPts val="0"/>
                </a:spcAft>
                <a:buClrTx/>
                <a:buSzTx/>
                <a:buFontTx/>
                <a:buNone/>
                <a:tabLst/>
                <a:defRPr/>
              </a:pPr>
              <a:r>
                <a:rPr kumimoji="0" lang="en-GB" sz="1400" b="0" i="0" u="none" strike="noStrike" cap="none" normalizeH="0" baseline="0" noProof="0" dirty="0">
                  <a:ln>
                    <a:noFill/>
                  </a:ln>
                  <a:solidFill>
                    <a:srgbClr val="000000"/>
                  </a:solidFill>
                  <a:uLnTx/>
                  <a:uFillTx/>
                  <a:latin typeface="Avenir Next LT Pro"/>
                  <a:ea typeface="+mn-ea"/>
                  <a:cs typeface="Times New Roman" panose="02020603050405020304" pitchFamily="18" charset="0"/>
                </a:rPr>
                <a:t>Diversity, adequacy and excellence of the workforce</a:t>
              </a:r>
            </a:p>
            <a:p>
              <a:pPr marL="0" marR="0" lvl="0" indent="0" algn="l" defTabSz="514256" rtl="0" eaLnBrk="1" fontAlgn="auto" latinLnBrk="0" hangingPunct="1">
                <a:lnSpc>
                  <a:spcPct val="100000"/>
                </a:lnSpc>
                <a:spcBef>
                  <a:spcPts val="0"/>
                </a:spcBef>
                <a:spcAft>
                  <a:spcPts val="0"/>
                </a:spcAft>
                <a:buClrTx/>
                <a:buSzTx/>
                <a:buFontTx/>
                <a:buNone/>
                <a:tabLst/>
                <a:defRPr/>
              </a:pPr>
              <a:endParaRPr kumimoji="0" lang="fi-FI" sz="1400" b="0" i="0" u="none" strike="noStrike" kern="1200" cap="none" spc="0" normalizeH="0" baseline="0" noProof="0" dirty="0">
                <a:ln>
                  <a:noFill/>
                </a:ln>
                <a:solidFill>
                  <a:srgbClr val="000000"/>
                </a:solidFill>
                <a:effectLst/>
                <a:uLnTx/>
                <a:uFillTx/>
                <a:latin typeface="Avenir Next LT Pro"/>
                <a:ea typeface="+mn-ea"/>
                <a:cs typeface="Times New Roman" panose="02020603050405020304" pitchFamily="18" charset="0"/>
              </a:endParaRPr>
            </a:p>
            <a:p>
              <a:pPr marL="0" marR="0" lvl="0" indent="0" algn="l" defTabSz="514256" rtl="0" eaLnBrk="1" fontAlgn="auto" latinLnBrk="0" hangingPunct="1">
                <a:lnSpc>
                  <a:spcPct val="100000"/>
                </a:lnSpc>
                <a:spcBef>
                  <a:spcPts val="0"/>
                </a:spcBef>
                <a:spcAft>
                  <a:spcPts val="0"/>
                </a:spcAft>
                <a:buClrTx/>
                <a:buSzTx/>
                <a:buFontTx/>
                <a:buNone/>
                <a:tabLst/>
                <a:defRPr/>
              </a:pPr>
              <a:r>
                <a:rPr kumimoji="0" lang="en-GB" sz="1400" b="0" i="0" u="none" strike="noStrike" cap="none" normalizeH="0" baseline="0" noProof="0" dirty="0">
                  <a:ln>
                    <a:noFill/>
                  </a:ln>
                  <a:solidFill>
                    <a:srgbClr val="000000"/>
                  </a:solidFill>
                  <a:uLnTx/>
                  <a:uFillTx/>
                  <a:latin typeface="Avenir Next LT Pro"/>
                  <a:ea typeface="+mn-ea"/>
                  <a:cs typeface="Times New Roman" panose="02020603050405020304" pitchFamily="18" charset="0"/>
                </a:rPr>
                <a:t>Management of occupational health, </a:t>
              </a:r>
              <a:br>
                <a:rPr kumimoji="0" lang="en-GB" sz="1400" b="0" i="0" u="none" strike="noStrike" cap="none" normalizeH="0" baseline="0" noProof="0" dirty="0">
                  <a:ln>
                    <a:noFill/>
                  </a:ln>
                  <a:solidFill>
                    <a:srgbClr val="000000"/>
                  </a:solidFill>
                  <a:uLnTx/>
                  <a:uFillTx/>
                  <a:latin typeface="Avenir Next LT Pro"/>
                  <a:ea typeface="+mn-ea"/>
                  <a:cs typeface="Times New Roman" panose="02020603050405020304" pitchFamily="18" charset="0"/>
                </a:rPr>
              </a:br>
              <a:r>
                <a:rPr kumimoji="0" lang="en-GB" sz="1400" b="0" i="0" u="none" strike="noStrike" cap="none" normalizeH="0" baseline="0" noProof="0" dirty="0">
                  <a:ln>
                    <a:noFill/>
                  </a:ln>
                  <a:solidFill>
                    <a:srgbClr val="000000"/>
                  </a:solidFill>
                  <a:uLnTx/>
                  <a:uFillTx/>
                  <a:latin typeface="Avenir Next LT Pro"/>
                  <a:ea typeface="+mn-ea"/>
                  <a:cs typeface="Times New Roman" panose="02020603050405020304" pitchFamily="18" charset="0"/>
                </a:rPr>
                <a:t>well-being and safety</a:t>
              </a:r>
            </a:p>
            <a:p>
              <a:pPr marL="0" marR="0" lvl="0" indent="0" algn="l" defTabSz="514256" rtl="0" eaLnBrk="1" fontAlgn="auto" latinLnBrk="0" hangingPunct="1">
                <a:lnSpc>
                  <a:spcPct val="100000"/>
                </a:lnSpc>
                <a:spcBef>
                  <a:spcPts val="0"/>
                </a:spcBef>
                <a:spcAft>
                  <a:spcPts val="0"/>
                </a:spcAft>
                <a:buClrTx/>
                <a:buSzTx/>
                <a:buFontTx/>
                <a:buNone/>
                <a:tabLst/>
                <a:defRPr/>
              </a:pPr>
              <a:endParaRPr kumimoji="0" lang="fi-FI" sz="1000" b="0" i="0" u="none" strike="noStrike" kern="1200" cap="none" spc="0" normalizeH="0" baseline="0" noProof="0" dirty="0">
                <a:ln>
                  <a:noFill/>
                </a:ln>
                <a:solidFill>
                  <a:srgbClr val="000000"/>
                </a:solidFill>
                <a:effectLst/>
                <a:uLnTx/>
                <a:uFillTx/>
                <a:latin typeface="Avenir Next LT Pro"/>
                <a:ea typeface="+mn-ea"/>
                <a:cs typeface="Times New Roman" panose="02020603050405020304" pitchFamily="18" charset="0"/>
              </a:endParaRPr>
            </a:p>
            <a:p>
              <a:pPr marL="0" marR="0" lvl="0" indent="0" algn="l" defTabSz="514256" rtl="0" eaLnBrk="1" fontAlgn="auto" latinLnBrk="0" hangingPunct="1">
                <a:lnSpc>
                  <a:spcPct val="100000"/>
                </a:lnSpc>
                <a:spcBef>
                  <a:spcPts val="0"/>
                </a:spcBef>
                <a:spcAft>
                  <a:spcPts val="0"/>
                </a:spcAft>
                <a:buClrTx/>
                <a:buSzTx/>
                <a:buFontTx/>
                <a:buNone/>
                <a:tabLst/>
                <a:defRPr/>
              </a:pPr>
              <a:r>
                <a:rPr kumimoji="0" lang="en-GB" sz="1400" b="0" i="0" u="none" strike="noStrike" cap="none" normalizeH="0" baseline="0" noProof="0" dirty="0">
                  <a:ln>
                    <a:noFill/>
                  </a:ln>
                  <a:solidFill>
                    <a:srgbClr val="000000"/>
                  </a:solidFill>
                  <a:uLnTx/>
                  <a:uFillTx/>
                  <a:latin typeface="Avenir Next LT Pro"/>
                  <a:ea typeface="+mn-ea"/>
                  <a:cs typeface="Times New Roman" panose="02020603050405020304" pitchFamily="18" charset="0"/>
                </a:rPr>
                <a:t>Responsibility programme for the construction industry</a:t>
              </a:r>
            </a:p>
          </p:txBody>
        </p:sp>
        <p:sp>
          <p:nvSpPr>
            <p:cNvPr id="18" name="Kyynel 9">
              <a:extLst>
                <a:ext uri="{FF2B5EF4-FFF2-40B4-BE49-F238E27FC236}">
                  <a16:creationId xmlns:a16="http://schemas.microsoft.com/office/drawing/2014/main" id="{F3DAE4E9-2305-0FA4-8C1B-C63344C3AB1E}"/>
                </a:ext>
              </a:extLst>
            </p:cNvPr>
            <p:cNvSpPr/>
            <p:nvPr/>
          </p:nvSpPr>
          <p:spPr>
            <a:xfrm>
              <a:off x="1356753" y="3403273"/>
              <a:ext cx="378939" cy="341907"/>
            </a:xfrm>
            <a:prstGeom prst="teardrop">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GB" sz="1351" b="0" i="0" u="none" strike="noStrike" cap="none" normalizeH="0" baseline="0" noProof="0">
                  <a:ln>
                    <a:noFill/>
                  </a:ln>
                  <a:solidFill>
                    <a:srgbClr val="FFFFFF"/>
                  </a:solidFill>
                  <a:uLnTx/>
                  <a:uFillTx/>
                  <a:latin typeface="Calibri"/>
                  <a:ea typeface="+mn-ea"/>
                  <a:cs typeface="+mn-cs"/>
                </a:rPr>
                <a:t>2</a:t>
              </a:r>
            </a:p>
          </p:txBody>
        </p:sp>
        <p:sp>
          <p:nvSpPr>
            <p:cNvPr id="19" name="Kyynel 10">
              <a:extLst>
                <a:ext uri="{FF2B5EF4-FFF2-40B4-BE49-F238E27FC236}">
                  <a16:creationId xmlns:a16="http://schemas.microsoft.com/office/drawing/2014/main" id="{3192B432-6947-C839-E574-A8D94DAA08BD}"/>
                </a:ext>
              </a:extLst>
            </p:cNvPr>
            <p:cNvSpPr/>
            <p:nvPr/>
          </p:nvSpPr>
          <p:spPr>
            <a:xfrm>
              <a:off x="1338766" y="4318413"/>
              <a:ext cx="378939" cy="334783"/>
            </a:xfrm>
            <a:prstGeom prst="teardrop">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GB" sz="1351" b="0" i="0" u="none" strike="noStrike" cap="none" normalizeH="0" baseline="0" noProof="0" dirty="0">
                  <a:ln>
                    <a:noFill/>
                  </a:ln>
                  <a:solidFill>
                    <a:srgbClr val="FFFFFF"/>
                  </a:solidFill>
                  <a:uLnTx/>
                  <a:uFillTx/>
                  <a:latin typeface="Calibri"/>
                  <a:ea typeface="+mn-ea"/>
                  <a:cs typeface="+mn-cs"/>
                </a:rPr>
                <a:t>3</a:t>
              </a:r>
            </a:p>
          </p:txBody>
        </p:sp>
        <p:sp>
          <p:nvSpPr>
            <p:cNvPr id="21" name="Kyynel 11">
              <a:extLst>
                <a:ext uri="{FF2B5EF4-FFF2-40B4-BE49-F238E27FC236}">
                  <a16:creationId xmlns:a16="http://schemas.microsoft.com/office/drawing/2014/main" id="{5EFEF40F-469D-8E23-97DC-78BC22964BF4}"/>
                </a:ext>
              </a:extLst>
            </p:cNvPr>
            <p:cNvSpPr/>
            <p:nvPr/>
          </p:nvSpPr>
          <p:spPr>
            <a:xfrm>
              <a:off x="5336664" y="2570879"/>
              <a:ext cx="378939" cy="341907"/>
            </a:xfrm>
            <a:prstGeom prst="teardrop">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GB" sz="1351" b="0" i="0" u="none" strike="noStrike" cap="none" normalizeH="0" baseline="0" noProof="0" dirty="0">
                  <a:ln>
                    <a:noFill/>
                  </a:ln>
                  <a:solidFill>
                    <a:srgbClr val="FFFFFF"/>
                  </a:solidFill>
                  <a:uLnTx/>
                  <a:uFillTx/>
                  <a:latin typeface="Calibri"/>
                  <a:ea typeface="+mn-ea"/>
                  <a:cs typeface="+mn-cs"/>
                </a:rPr>
                <a:t>4</a:t>
              </a:r>
            </a:p>
          </p:txBody>
        </p:sp>
        <p:sp>
          <p:nvSpPr>
            <p:cNvPr id="11" name="Suorakulmio 12">
              <a:extLst>
                <a:ext uri="{FF2B5EF4-FFF2-40B4-BE49-F238E27FC236}">
                  <a16:creationId xmlns:a16="http://schemas.microsoft.com/office/drawing/2014/main" id="{C749661E-5654-9989-2A21-F8CB6344FC91}"/>
                </a:ext>
              </a:extLst>
            </p:cNvPr>
            <p:cNvSpPr/>
            <p:nvPr/>
          </p:nvSpPr>
          <p:spPr>
            <a:xfrm>
              <a:off x="1505784" y="1565866"/>
              <a:ext cx="3804864" cy="8627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GB" sz="1600" b="0" i="0" u="none" strike="noStrike" cap="none" normalizeH="0" baseline="0" noProof="0" dirty="0">
                  <a:ln>
                    <a:noFill/>
                  </a:ln>
                  <a:solidFill>
                    <a:srgbClr val="FFFFFF"/>
                  </a:solidFill>
                  <a:uLnTx/>
                  <a:uFillTx/>
                  <a:latin typeface="Avenir Next LT Pro Demi"/>
                  <a:ea typeface="+mn-ea"/>
                  <a:cs typeface="+mn-cs"/>
                </a:rPr>
                <a:t>A competent and responsible construction industry</a:t>
              </a:r>
            </a:p>
          </p:txBody>
        </p:sp>
      </p:grpSp>
      <p:sp>
        <p:nvSpPr>
          <p:cNvPr id="2" name="Päivämäärän paikkamerkki 1">
            <a:extLst>
              <a:ext uri="{FF2B5EF4-FFF2-40B4-BE49-F238E27FC236}">
                <a16:creationId xmlns:a16="http://schemas.microsoft.com/office/drawing/2014/main" id="{284696BA-E571-8DA7-1632-EFAF3A040A6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7ADE58A-CA43-4E98-8A58-D7B59847EAFD}" type="datetime1">
              <a:rPr kumimoji="0" lang="fi-FI" b="0" i="0" u="none" strike="noStrike" kern="1200" cap="none" spc="0" normalizeH="0" baseline="0" noProof="0" smtClean="0">
                <a:ln>
                  <a:noFill/>
                </a:ln>
                <a:solidFill>
                  <a:srgbClr val="183858"/>
                </a:solidFill>
                <a:effectLst/>
                <a:uLnTx/>
                <a:uFillTx/>
                <a:latin typeface="Avenir Next LT Pro"/>
                <a:ea typeface="+mn-ea"/>
                <a:cs typeface="+mn-cs"/>
              </a:rPr>
              <a:t>16.8.2024</a:t>
            </a:fld>
            <a:endParaRPr kumimoji="0" lang="fi-FI" b="0" i="0" u="none" strike="noStrike" kern="1200" cap="none" spc="0" normalizeH="0" baseline="0" noProof="0">
              <a:ln>
                <a:noFill/>
              </a:ln>
              <a:solidFill>
                <a:srgbClr val="183858"/>
              </a:solidFill>
              <a:effectLst/>
              <a:uLnTx/>
              <a:uFillTx/>
              <a:latin typeface="Avenir Next LT Pro"/>
              <a:ea typeface="+mn-ea"/>
              <a:cs typeface="+mn-cs"/>
            </a:endParaRPr>
          </a:p>
        </p:txBody>
      </p:sp>
      <p:sp>
        <p:nvSpPr>
          <p:cNvPr id="3" name="Kyynel 9">
            <a:extLst>
              <a:ext uri="{FF2B5EF4-FFF2-40B4-BE49-F238E27FC236}">
                <a16:creationId xmlns:a16="http://schemas.microsoft.com/office/drawing/2014/main" id="{A822EB8F-675F-ABC0-7CA6-3BD943DC003D}"/>
              </a:ext>
            </a:extLst>
          </p:cNvPr>
          <p:cNvSpPr/>
          <p:nvPr/>
        </p:nvSpPr>
        <p:spPr>
          <a:xfrm>
            <a:off x="726906" y="2108428"/>
            <a:ext cx="297730" cy="283219"/>
          </a:xfrm>
          <a:prstGeom prst="teardrop">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GB" sz="1351" b="0" i="0" u="none" strike="noStrike" cap="none" normalizeH="0" baseline="0" noProof="0">
                <a:ln>
                  <a:noFill/>
                </a:ln>
                <a:solidFill>
                  <a:srgbClr val="FFFFFF"/>
                </a:solidFill>
                <a:uLnTx/>
                <a:uFillTx/>
                <a:latin typeface="Calibri"/>
                <a:ea typeface="+mn-ea"/>
                <a:cs typeface="+mn-cs"/>
              </a:rPr>
              <a:t>1</a:t>
            </a:r>
          </a:p>
        </p:txBody>
      </p:sp>
      <p:sp>
        <p:nvSpPr>
          <p:cNvPr id="4" name="Kyynel 9">
            <a:extLst>
              <a:ext uri="{FF2B5EF4-FFF2-40B4-BE49-F238E27FC236}">
                <a16:creationId xmlns:a16="http://schemas.microsoft.com/office/drawing/2014/main" id="{761717DA-2E44-A6AF-8CB1-22BE51920F5D}"/>
              </a:ext>
            </a:extLst>
          </p:cNvPr>
          <p:cNvSpPr/>
          <p:nvPr/>
        </p:nvSpPr>
        <p:spPr>
          <a:xfrm>
            <a:off x="3686547" y="3933592"/>
            <a:ext cx="293750" cy="290972"/>
          </a:xfrm>
          <a:prstGeom prst="teardrop">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GB" sz="1351" b="0" i="0" u="none" strike="noStrike" cap="none" normalizeH="0" baseline="0" noProof="0">
                <a:ln>
                  <a:noFill/>
                </a:ln>
                <a:solidFill>
                  <a:srgbClr val="FFFFFF"/>
                </a:solidFill>
                <a:uLnTx/>
                <a:uFillTx/>
                <a:latin typeface="Calibri"/>
                <a:ea typeface="+mn-ea"/>
                <a:cs typeface="+mn-cs"/>
              </a:rPr>
              <a:t>7</a:t>
            </a:r>
          </a:p>
        </p:txBody>
      </p:sp>
      <p:sp>
        <p:nvSpPr>
          <p:cNvPr id="5" name="Kyynel 9">
            <a:extLst>
              <a:ext uri="{FF2B5EF4-FFF2-40B4-BE49-F238E27FC236}">
                <a16:creationId xmlns:a16="http://schemas.microsoft.com/office/drawing/2014/main" id="{DB202A18-F583-1DD4-5C3E-75384062D27B}"/>
              </a:ext>
            </a:extLst>
          </p:cNvPr>
          <p:cNvSpPr/>
          <p:nvPr/>
        </p:nvSpPr>
        <p:spPr>
          <a:xfrm>
            <a:off x="3690971" y="2496654"/>
            <a:ext cx="297730" cy="283219"/>
          </a:xfrm>
          <a:prstGeom prst="teardrop">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GB" sz="1351" b="0" i="0" u="none" strike="noStrike" cap="none" normalizeH="0" baseline="0" noProof="0" dirty="0">
                <a:ln>
                  <a:noFill/>
                </a:ln>
                <a:solidFill>
                  <a:srgbClr val="FFFFFF"/>
                </a:solidFill>
                <a:uLnTx/>
                <a:uFillTx/>
                <a:latin typeface="Calibri"/>
                <a:ea typeface="+mn-ea"/>
                <a:cs typeface="+mn-cs"/>
              </a:rPr>
              <a:t>5</a:t>
            </a:r>
          </a:p>
        </p:txBody>
      </p:sp>
      <p:sp>
        <p:nvSpPr>
          <p:cNvPr id="7" name="Kyynel 9">
            <a:extLst>
              <a:ext uri="{FF2B5EF4-FFF2-40B4-BE49-F238E27FC236}">
                <a16:creationId xmlns:a16="http://schemas.microsoft.com/office/drawing/2014/main" id="{C6AB9122-91B0-CD86-6F61-3A1981161E17}"/>
              </a:ext>
            </a:extLst>
          </p:cNvPr>
          <p:cNvSpPr/>
          <p:nvPr/>
        </p:nvSpPr>
        <p:spPr>
          <a:xfrm>
            <a:off x="3682817" y="3142229"/>
            <a:ext cx="297730" cy="283219"/>
          </a:xfrm>
          <a:prstGeom prst="teardrop">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GB" sz="1351" b="0" i="0" u="none" strike="noStrike" cap="none" normalizeH="0" baseline="0" noProof="0" dirty="0">
                <a:ln>
                  <a:noFill/>
                </a:ln>
                <a:solidFill>
                  <a:srgbClr val="FFFFFF"/>
                </a:solidFill>
                <a:uLnTx/>
                <a:uFillTx/>
                <a:latin typeface="Calibri"/>
                <a:ea typeface="+mn-ea"/>
                <a:cs typeface="+mn-cs"/>
              </a:rPr>
              <a:t>6</a:t>
            </a:r>
          </a:p>
        </p:txBody>
      </p:sp>
    </p:spTree>
    <p:extLst>
      <p:ext uri="{BB962C8B-B14F-4D97-AF65-F5344CB8AC3E}">
        <p14:creationId xmlns:p14="http://schemas.microsoft.com/office/powerpoint/2010/main" val="40898150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D7CC9657-70B0-6399-C31F-264B5A1C85DD}"/>
              </a:ext>
            </a:extLst>
          </p:cNvPr>
          <p:cNvSpPr>
            <a:spLocks noGrp="1"/>
          </p:cNvSpPr>
          <p:nvPr>
            <p:ph type="dt" sz="half" idx="10"/>
          </p:nvPr>
        </p:nvSpPr>
        <p:spPr/>
        <p:txBody>
          <a:bodyPr/>
          <a:lstStyle/>
          <a:p>
            <a:fld id="{46E4E45A-0EE9-4920-99DA-7DA6C1FA06AC}" type="datetime1">
              <a:rPr lang="fi-FI" noProof="0" smtClean="0"/>
              <a:t>16.8.2024</a:t>
            </a:fld>
            <a:endParaRPr lang="fi-FI" noProof="0"/>
          </a:p>
        </p:txBody>
      </p:sp>
      <p:sp>
        <p:nvSpPr>
          <p:cNvPr id="3" name="Alatunnisteen paikkamerkki 2">
            <a:extLst>
              <a:ext uri="{FF2B5EF4-FFF2-40B4-BE49-F238E27FC236}">
                <a16:creationId xmlns:a16="http://schemas.microsoft.com/office/drawing/2014/main" id="{ECD6B05F-0BFA-50F4-A67D-B53FFD031BCA}"/>
              </a:ext>
            </a:extLst>
          </p:cNvPr>
          <p:cNvSpPr>
            <a:spLocks noGrp="1"/>
          </p:cNvSpPr>
          <p:nvPr>
            <p:ph type="ftr" sz="quarter" idx="11"/>
          </p:nvPr>
        </p:nvSpPr>
        <p:spPr/>
        <p:txBody>
          <a:bodyPr/>
          <a:lstStyle/>
          <a:p>
            <a:r>
              <a:rPr lang="en-US" noProof="0"/>
              <a:t>© Confederation of Finnish Construction Industries RT</a:t>
            </a:r>
            <a:endParaRPr lang="fi-FI" noProof="0"/>
          </a:p>
        </p:txBody>
      </p:sp>
      <p:sp>
        <p:nvSpPr>
          <p:cNvPr id="4" name="Dian numeron paikkamerkki 3">
            <a:extLst>
              <a:ext uri="{FF2B5EF4-FFF2-40B4-BE49-F238E27FC236}">
                <a16:creationId xmlns:a16="http://schemas.microsoft.com/office/drawing/2014/main" id="{81EEC28C-6C79-32B9-09FD-20DA0F4BC4E5}"/>
              </a:ext>
            </a:extLst>
          </p:cNvPr>
          <p:cNvSpPr>
            <a:spLocks noGrp="1"/>
          </p:cNvSpPr>
          <p:nvPr>
            <p:ph type="sldNum" sz="quarter" idx="12"/>
          </p:nvPr>
        </p:nvSpPr>
        <p:spPr/>
        <p:txBody>
          <a:bodyPr/>
          <a:lstStyle/>
          <a:p>
            <a:fld id="{DFD61EF7-2460-4EE9-A031-27FEBC4F9A95}" type="slidenum">
              <a:rPr lang="fi-FI" noProof="0" smtClean="0"/>
              <a:pPr/>
              <a:t>15</a:t>
            </a:fld>
            <a:endParaRPr lang="fi-FI" noProof="0"/>
          </a:p>
        </p:txBody>
      </p:sp>
      <p:pic>
        <p:nvPicPr>
          <p:cNvPr id="10" name="Kuva 9">
            <a:extLst>
              <a:ext uri="{FF2B5EF4-FFF2-40B4-BE49-F238E27FC236}">
                <a16:creationId xmlns:a16="http://schemas.microsoft.com/office/drawing/2014/main" id="{0829A04D-B066-34F8-7E47-A5D0DE934BA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333750" y="2147887"/>
            <a:ext cx="5524500" cy="2562225"/>
          </a:xfrm>
          <a:prstGeom prst="rect">
            <a:avLst/>
          </a:prstGeom>
        </p:spPr>
      </p:pic>
    </p:spTree>
    <p:extLst>
      <p:ext uri="{BB962C8B-B14F-4D97-AF65-F5344CB8AC3E}">
        <p14:creationId xmlns:p14="http://schemas.microsoft.com/office/powerpoint/2010/main" val="37455934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äivämäärän paikkamerkki 4">
            <a:extLst>
              <a:ext uri="{FF2B5EF4-FFF2-40B4-BE49-F238E27FC236}">
                <a16:creationId xmlns:a16="http://schemas.microsoft.com/office/drawing/2014/main" id="{4271997A-C237-3F47-B323-642CEFDD8EBB}"/>
              </a:ext>
            </a:extLst>
          </p:cNvPr>
          <p:cNvSpPr>
            <a:spLocks noGrp="1"/>
          </p:cNvSpPr>
          <p:nvPr>
            <p:ph type="dt" sz="half" idx="10"/>
          </p:nvPr>
        </p:nvSpPr>
        <p:spPr/>
        <p:txBody>
          <a:bodyPr/>
          <a:lstStyle/>
          <a:p>
            <a:fld id="{C83E2FC6-4677-4C24-9AFE-687F30F6DD66}" type="datetime1">
              <a:rPr lang="fi-FI" noProof="0" smtClean="0"/>
              <a:t>16.8.2024</a:t>
            </a:fld>
            <a:endParaRPr lang="fi-FI" noProof="0"/>
          </a:p>
        </p:txBody>
      </p:sp>
      <p:sp>
        <p:nvSpPr>
          <p:cNvPr id="7" name="Alatunnisteen paikkamerkki 6">
            <a:extLst>
              <a:ext uri="{FF2B5EF4-FFF2-40B4-BE49-F238E27FC236}">
                <a16:creationId xmlns:a16="http://schemas.microsoft.com/office/drawing/2014/main" id="{5B38235D-0D48-28A0-732B-D7C56DB6697C}"/>
              </a:ext>
            </a:extLst>
          </p:cNvPr>
          <p:cNvSpPr>
            <a:spLocks noGrp="1"/>
          </p:cNvSpPr>
          <p:nvPr>
            <p:ph type="ftr" sz="quarter" idx="11"/>
          </p:nvPr>
        </p:nvSpPr>
        <p:spPr/>
        <p:txBody>
          <a:bodyPr/>
          <a:lstStyle/>
          <a:p>
            <a:r>
              <a:rPr lang="en-US" noProof="0"/>
              <a:t>© Confederation of Finnish Construction Industries RT</a:t>
            </a:r>
            <a:endParaRPr lang="fi-FI" noProof="0"/>
          </a:p>
        </p:txBody>
      </p:sp>
      <p:sp>
        <p:nvSpPr>
          <p:cNvPr id="2" name="Dian numeron paikkamerkki 1">
            <a:extLst>
              <a:ext uri="{FF2B5EF4-FFF2-40B4-BE49-F238E27FC236}">
                <a16:creationId xmlns:a16="http://schemas.microsoft.com/office/drawing/2014/main" id="{13AFEB41-27C7-BD7C-9394-9A1FB486F2C4}"/>
              </a:ext>
            </a:extLst>
          </p:cNvPr>
          <p:cNvSpPr>
            <a:spLocks noGrp="1"/>
          </p:cNvSpPr>
          <p:nvPr>
            <p:ph type="sldNum" sz="quarter" idx="12"/>
          </p:nvPr>
        </p:nvSpPr>
        <p:spPr/>
        <p:txBody>
          <a:bodyPr/>
          <a:lstStyle/>
          <a:p>
            <a:fld id="{DFD61EF7-2460-4EE9-A031-27FEBC4F9A95}" type="slidenum">
              <a:rPr lang="fi-FI" noProof="0" smtClean="0"/>
              <a:pPr/>
              <a:t>16</a:t>
            </a:fld>
            <a:endParaRPr lang="fi-FI" noProof="0"/>
          </a:p>
        </p:txBody>
      </p:sp>
      <p:sp>
        <p:nvSpPr>
          <p:cNvPr id="3" name="Title 2"/>
          <p:cNvSpPr>
            <a:spLocks noGrp="1"/>
          </p:cNvSpPr>
          <p:nvPr>
            <p:ph type="ctrTitle"/>
          </p:nvPr>
        </p:nvSpPr>
        <p:spPr/>
        <p:txBody>
          <a:bodyPr>
            <a:normAutofit/>
          </a:bodyPr>
          <a:lstStyle/>
          <a:p>
            <a:r>
              <a:rPr lang="fi-FI" sz="3600" dirty="0"/>
              <a:t>More </a:t>
            </a:r>
            <a:r>
              <a:rPr lang="fi-FI" sz="3600" dirty="0" err="1"/>
              <a:t>information</a:t>
            </a:r>
            <a:r>
              <a:rPr lang="fi-FI" sz="3600" dirty="0"/>
              <a:t>: </a:t>
            </a:r>
          </a:p>
        </p:txBody>
      </p:sp>
      <p:sp>
        <p:nvSpPr>
          <p:cNvPr id="6" name="Text Placeholder 5"/>
          <p:cNvSpPr>
            <a:spLocks noGrp="1"/>
          </p:cNvSpPr>
          <p:nvPr>
            <p:ph type="subTitle" idx="1"/>
          </p:nvPr>
        </p:nvSpPr>
        <p:spPr/>
        <p:txBody>
          <a:bodyPr>
            <a:normAutofit/>
          </a:bodyPr>
          <a:lstStyle/>
          <a:p>
            <a:r>
              <a:rPr lang="fi-FI" dirty="0"/>
              <a:t>firstname.lastname@rakennusteollisuus.fi, tel. 000 000 0000</a:t>
            </a:r>
          </a:p>
        </p:txBody>
      </p:sp>
    </p:spTree>
    <p:extLst>
      <p:ext uri="{BB962C8B-B14F-4D97-AF65-F5344CB8AC3E}">
        <p14:creationId xmlns:p14="http://schemas.microsoft.com/office/powerpoint/2010/main" val="26262262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9FFB52B8-2690-8344-BA1F-F299ABB5335E}"/>
              </a:ext>
            </a:extLst>
          </p:cNvPr>
          <p:cNvSpPr>
            <a:spLocks noGrp="1"/>
          </p:cNvSpPr>
          <p:nvPr>
            <p:ph type="title"/>
          </p:nvPr>
        </p:nvSpPr>
        <p:spPr/>
        <p:txBody>
          <a:bodyPr>
            <a:normAutofit/>
          </a:bodyPr>
          <a:lstStyle/>
          <a:p>
            <a:r>
              <a:rPr lang="en-US"/>
              <a:t>Confederation of Finnish Construction Industries RT (CFCI) </a:t>
            </a:r>
            <a:endParaRPr lang="fi-FI"/>
          </a:p>
        </p:txBody>
      </p:sp>
      <p:sp>
        <p:nvSpPr>
          <p:cNvPr id="12" name="Content Placeholder 11">
            <a:extLst>
              <a:ext uri="{FF2B5EF4-FFF2-40B4-BE49-F238E27FC236}">
                <a16:creationId xmlns:a16="http://schemas.microsoft.com/office/drawing/2014/main" id="{228FC95A-6C63-7D48-A42D-9AA5799ED4A8}"/>
              </a:ext>
            </a:extLst>
          </p:cNvPr>
          <p:cNvSpPr>
            <a:spLocks noGrp="1"/>
          </p:cNvSpPr>
          <p:nvPr>
            <p:ph idx="1"/>
          </p:nvPr>
        </p:nvSpPr>
        <p:spPr/>
        <p:txBody>
          <a:bodyPr vert="horz" lIns="182856" tIns="45714" rIns="91428" bIns="45714" rtlCol="0" anchor="t">
            <a:normAutofit fontScale="92500"/>
          </a:bodyPr>
          <a:lstStyle/>
          <a:p>
            <a:pPr marL="227942" indent="-227942"/>
            <a:r>
              <a:rPr lang="en-US" sz="2400" dirty="0"/>
              <a:t>Rakennusteollisuus RT (CFCI) represents Finnish construction companies in industrial policy, technical matters and labor market matters</a:t>
            </a:r>
            <a:endParaRPr lang="fi-FI" dirty="0"/>
          </a:p>
          <a:p>
            <a:pPr marL="227942" indent="-227942"/>
            <a:r>
              <a:rPr lang="en-US" sz="2400" dirty="0"/>
              <a:t>The RT federation consists of the main federation and six industries: </a:t>
            </a:r>
            <a:br>
              <a:rPr lang="en-US" sz="2400" dirty="0"/>
            </a:br>
            <a:r>
              <a:rPr lang="en-US" sz="2400" dirty="0"/>
              <a:t>Building Construction, Infra Contractors, Construction Product Industries, Building Services, HPAC Branch and Surface Branch</a:t>
            </a:r>
            <a:endParaRPr lang="en-US" sz="2400" dirty="0">
              <a:cs typeface="Calibri"/>
            </a:endParaRPr>
          </a:p>
          <a:p>
            <a:pPr marL="227942" indent="-227942"/>
            <a:r>
              <a:rPr lang="en-US" sz="2400" dirty="0"/>
              <a:t>RT is one of the largest member organizations of the Confederation of Finnish Industries (EK)</a:t>
            </a:r>
            <a:endParaRPr lang="en-US" sz="2400" dirty="0">
              <a:cs typeface="Calibri"/>
            </a:endParaRPr>
          </a:p>
          <a:p>
            <a:pPr marL="227942" indent="-227942"/>
            <a:r>
              <a:rPr lang="en-US" sz="2400" dirty="0"/>
              <a:t>All major associations of companies operating in the building, construction and specialty industries are members of RT</a:t>
            </a:r>
            <a:endParaRPr lang="en-US" sz="2400" dirty="0">
              <a:cs typeface="Calibri"/>
            </a:endParaRPr>
          </a:p>
          <a:p>
            <a:pPr marL="227942" indent="-227942"/>
            <a:r>
              <a:rPr lang="en-US" sz="2400" dirty="0"/>
              <a:t>RT has almost 3,000 member companies, which are employing around 60,000 people. The total turnover of the members is EUR 21 billion</a:t>
            </a:r>
            <a:endParaRPr lang="fi-FI" sz="2400" dirty="0">
              <a:cs typeface="Calibri"/>
            </a:endParaRPr>
          </a:p>
          <a:p>
            <a:pPr marL="0" indent="0">
              <a:buNone/>
            </a:pPr>
            <a:endParaRPr lang="fi-FI" sz="2100" dirty="0"/>
          </a:p>
        </p:txBody>
      </p:sp>
      <p:sp>
        <p:nvSpPr>
          <p:cNvPr id="6" name="Date Placeholder 5"/>
          <p:cNvSpPr>
            <a:spLocks noGrp="1"/>
          </p:cNvSpPr>
          <p:nvPr>
            <p:ph type="dt" sz="half" idx="10"/>
          </p:nvPr>
        </p:nvSpPr>
        <p:spPr/>
        <p:txBody>
          <a:bodyPr/>
          <a:lstStyle/>
          <a:p>
            <a:fld id="{1F6D07B4-68F1-4AD2-B756-4BBB3D667A10}" type="datetime1">
              <a:rPr lang="fi-FI" smtClean="0"/>
              <a:t>16.8.2024</a:t>
            </a:fld>
            <a:endParaRPr lang="fi-FI"/>
          </a:p>
        </p:txBody>
      </p:sp>
      <p:sp>
        <p:nvSpPr>
          <p:cNvPr id="7" name="Footer Placeholder 6"/>
          <p:cNvSpPr>
            <a:spLocks noGrp="1"/>
          </p:cNvSpPr>
          <p:nvPr>
            <p:ph type="ftr" sz="quarter" idx="11"/>
          </p:nvPr>
        </p:nvSpPr>
        <p:spPr/>
        <p:txBody>
          <a:bodyPr/>
          <a:lstStyle/>
          <a:p>
            <a:r>
              <a:rPr lang="en-US"/>
              <a:t>© Confederation of Finnish Construction Industries RT</a:t>
            </a:r>
            <a:endParaRPr lang="fi-FI"/>
          </a:p>
        </p:txBody>
      </p:sp>
      <p:sp>
        <p:nvSpPr>
          <p:cNvPr id="2" name="Dian numeron paikkamerkki 1">
            <a:extLst>
              <a:ext uri="{FF2B5EF4-FFF2-40B4-BE49-F238E27FC236}">
                <a16:creationId xmlns:a16="http://schemas.microsoft.com/office/drawing/2014/main" id="{6A4AD4E7-2EFC-236B-D5E7-A5C657C31474}"/>
              </a:ext>
            </a:extLst>
          </p:cNvPr>
          <p:cNvSpPr>
            <a:spLocks noGrp="1"/>
          </p:cNvSpPr>
          <p:nvPr>
            <p:ph type="sldNum" sz="quarter" idx="12"/>
          </p:nvPr>
        </p:nvSpPr>
        <p:spPr/>
        <p:txBody>
          <a:bodyPr/>
          <a:lstStyle/>
          <a:p>
            <a:fld id="{DFD61EF7-2460-4EE9-A031-27FEBC4F9A95}" type="slidenum">
              <a:rPr lang="fi-FI" noProof="0" smtClean="0"/>
              <a:t>2</a:t>
            </a:fld>
            <a:endParaRPr lang="fi-FI" noProof="0"/>
          </a:p>
        </p:txBody>
      </p:sp>
    </p:spTree>
    <p:extLst>
      <p:ext uri="{BB962C8B-B14F-4D97-AF65-F5344CB8AC3E}">
        <p14:creationId xmlns:p14="http://schemas.microsoft.com/office/powerpoint/2010/main" val="33468917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9FFB52B8-2690-8344-BA1F-F299ABB5335E}"/>
              </a:ext>
            </a:extLst>
          </p:cNvPr>
          <p:cNvSpPr>
            <a:spLocks noGrp="1"/>
          </p:cNvSpPr>
          <p:nvPr>
            <p:ph type="title"/>
          </p:nvPr>
        </p:nvSpPr>
        <p:spPr/>
        <p:txBody>
          <a:bodyPr>
            <a:normAutofit/>
          </a:bodyPr>
          <a:lstStyle/>
          <a:p>
            <a:r>
              <a:rPr lang="en-US" sz="3800"/>
              <a:t>Operation idea and targets</a:t>
            </a:r>
            <a:endParaRPr lang="fi-FI" sz="3800"/>
          </a:p>
        </p:txBody>
      </p:sp>
      <p:sp>
        <p:nvSpPr>
          <p:cNvPr id="6" name="Date Placeholder 5"/>
          <p:cNvSpPr>
            <a:spLocks noGrp="1"/>
          </p:cNvSpPr>
          <p:nvPr>
            <p:ph type="dt" sz="half" idx="10"/>
          </p:nvPr>
        </p:nvSpPr>
        <p:spPr/>
        <p:txBody>
          <a:bodyPr/>
          <a:lstStyle/>
          <a:p>
            <a:fld id="{E41BBE0A-F2DC-4743-A688-C8C4C49E2105}" type="datetime1">
              <a:rPr lang="fi-FI" smtClean="0"/>
              <a:t>16.8.2024</a:t>
            </a:fld>
            <a:endParaRPr lang="fi-FI"/>
          </a:p>
        </p:txBody>
      </p:sp>
      <p:sp>
        <p:nvSpPr>
          <p:cNvPr id="7" name="Footer Placeholder 6"/>
          <p:cNvSpPr>
            <a:spLocks noGrp="1"/>
          </p:cNvSpPr>
          <p:nvPr>
            <p:ph type="ftr" sz="quarter" idx="11"/>
          </p:nvPr>
        </p:nvSpPr>
        <p:spPr/>
        <p:txBody>
          <a:bodyPr/>
          <a:lstStyle/>
          <a:p>
            <a:r>
              <a:rPr lang="en-US"/>
              <a:t>© Confederation of Finnish Construction Industries RT</a:t>
            </a:r>
            <a:endParaRPr lang="fi-FI"/>
          </a:p>
        </p:txBody>
      </p:sp>
      <p:sp>
        <p:nvSpPr>
          <p:cNvPr id="9" name="Sisällön paikkamerkki 5">
            <a:extLst>
              <a:ext uri="{FF2B5EF4-FFF2-40B4-BE49-F238E27FC236}">
                <a16:creationId xmlns:a16="http://schemas.microsoft.com/office/drawing/2014/main" id="{0EA44C07-EF7F-4B1F-9B01-F950745DABCE}"/>
              </a:ext>
            </a:extLst>
          </p:cNvPr>
          <p:cNvSpPr txBox="1">
            <a:spLocks/>
          </p:cNvSpPr>
          <p:nvPr/>
        </p:nvSpPr>
        <p:spPr>
          <a:xfrm>
            <a:off x="334435" y="1314567"/>
            <a:ext cx="9339529" cy="4850746"/>
          </a:xfrm>
          <a:prstGeom prst="rect">
            <a:avLst/>
          </a:prstGeom>
        </p:spPr>
        <p:txBody>
          <a:bodyPr>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1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17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5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5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b="1" dirty="0">
                <a:latin typeface="+mj-lt"/>
              </a:rPr>
              <a:t>Operation idea</a:t>
            </a:r>
            <a:r>
              <a:rPr lang="en-US" sz="2400" dirty="0">
                <a:latin typeface="+mj-lt"/>
              </a:rPr>
              <a:t>:</a:t>
            </a:r>
          </a:p>
          <a:p>
            <a:pPr lvl="1"/>
            <a:r>
              <a:rPr lang="en-US" sz="2400" dirty="0"/>
              <a:t>To promote profitable and long-term business operations for its member companies</a:t>
            </a:r>
          </a:p>
          <a:p>
            <a:pPr lvl="1"/>
            <a:r>
              <a:rPr lang="en-US" altLang="zh-CN" sz="2400" dirty="0"/>
              <a:t>To ensure that the interests and importance of construction industry are strengthened both within Finland and the globalizing operating environment</a:t>
            </a:r>
            <a:br>
              <a:rPr lang="en-US" altLang="zh-CN" sz="2400" dirty="0"/>
            </a:br>
            <a:endParaRPr lang="en-US" sz="2000" dirty="0"/>
          </a:p>
          <a:p>
            <a:r>
              <a:rPr lang="en-US" sz="2400" b="1" dirty="0">
                <a:latin typeface="+mj-lt"/>
              </a:rPr>
              <a:t>Targets:</a:t>
            </a:r>
          </a:p>
          <a:p>
            <a:pPr lvl="1"/>
            <a:r>
              <a:rPr lang="en-US" sz="2400" dirty="0"/>
              <a:t>To promote co-operation within companies and associations in the construction branch</a:t>
            </a:r>
          </a:p>
          <a:p>
            <a:pPr lvl="1"/>
            <a:r>
              <a:rPr lang="en-US" sz="2400" dirty="0"/>
              <a:t>To strengthen trusteeship of construction industries and its influence both in Finland and in the field of international operational environment (globalization)</a:t>
            </a:r>
          </a:p>
          <a:p>
            <a:endParaRPr lang="en-US" sz="2400" dirty="0"/>
          </a:p>
        </p:txBody>
      </p:sp>
      <p:sp>
        <p:nvSpPr>
          <p:cNvPr id="2" name="Dian numeron paikkamerkki 1">
            <a:extLst>
              <a:ext uri="{FF2B5EF4-FFF2-40B4-BE49-F238E27FC236}">
                <a16:creationId xmlns:a16="http://schemas.microsoft.com/office/drawing/2014/main" id="{07E69B13-9B1A-1E45-DF00-7087F951927B}"/>
              </a:ext>
            </a:extLst>
          </p:cNvPr>
          <p:cNvSpPr>
            <a:spLocks noGrp="1"/>
          </p:cNvSpPr>
          <p:nvPr>
            <p:ph type="sldNum" sz="quarter" idx="12"/>
          </p:nvPr>
        </p:nvSpPr>
        <p:spPr/>
        <p:txBody>
          <a:bodyPr/>
          <a:lstStyle/>
          <a:p>
            <a:fld id="{DFD61EF7-2460-4EE9-A031-27FEBC4F9A95}" type="slidenum">
              <a:rPr lang="fi-FI" noProof="0" smtClean="0"/>
              <a:t>3</a:t>
            </a:fld>
            <a:endParaRPr lang="fi-FI" noProof="0"/>
          </a:p>
        </p:txBody>
      </p:sp>
    </p:spTree>
    <p:extLst>
      <p:ext uri="{BB962C8B-B14F-4D97-AF65-F5344CB8AC3E}">
        <p14:creationId xmlns:p14="http://schemas.microsoft.com/office/powerpoint/2010/main" val="12388671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a:extLst>
              <a:ext uri="{FF2B5EF4-FFF2-40B4-BE49-F238E27FC236}">
                <a16:creationId xmlns:a16="http://schemas.microsoft.com/office/drawing/2014/main" id="{579433F0-59E7-43D5-8DC9-9ADD738D63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6625" y="4149080"/>
            <a:ext cx="1656000" cy="111968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a:extLst>
              <a:ext uri="{FF2B5EF4-FFF2-40B4-BE49-F238E27FC236}">
                <a16:creationId xmlns:a16="http://schemas.microsoft.com/office/drawing/2014/main" id="{035DC454-AC24-4EA7-95F5-0997CB380E40}"/>
              </a:ext>
            </a:extLst>
          </p:cNvPr>
          <p:cNvPicPr>
            <a:picLocks noChangeAspect="1" noChangeArrowheads="1"/>
          </p:cNvPicPr>
          <p:nvPr/>
        </p:nvPicPr>
        <p:blipFill>
          <a:blip r:embed="rId4"/>
          <a:srcRect/>
          <a:stretch>
            <a:fillRect/>
          </a:stretch>
        </p:blipFill>
        <p:spPr bwMode="auto">
          <a:xfrm>
            <a:off x="4338295" y="4149080"/>
            <a:ext cx="1637106" cy="111025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Kuva, joka sisältää kohteen ulko, kuljetus, kaivuri, keltainen&#10;&#10;Kuvaus luotu automaattisesti">
            <a:extLst>
              <a:ext uri="{FF2B5EF4-FFF2-40B4-BE49-F238E27FC236}">
                <a16:creationId xmlns:a16="http://schemas.microsoft.com/office/drawing/2014/main" id="{0228A9D2-1DBC-481F-A31F-D8E894EE6675}"/>
              </a:ext>
            </a:extLst>
          </p:cNvPr>
          <p:cNvPicPr>
            <a:picLocks noChangeAspect="1" noChangeArrowheads="1"/>
          </p:cNvPicPr>
          <p:nvPr/>
        </p:nvPicPr>
        <p:blipFill>
          <a:blip r:embed="rId5"/>
          <a:srcRect/>
          <a:stretch>
            <a:fillRect/>
          </a:stretch>
        </p:blipFill>
        <p:spPr bwMode="auto">
          <a:xfrm>
            <a:off x="2462742" y="4149080"/>
            <a:ext cx="1651011" cy="1119686"/>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5">
            <a:extLst>
              <a:ext uri="{FF2B5EF4-FFF2-40B4-BE49-F238E27FC236}">
                <a16:creationId xmlns:a16="http://schemas.microsoft.com/office/drawing/2014/main" id="{944F477D-540A-48C3-89E9-21BF517EEAF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90204" y="4149080"/>
            <a:ext cx="1656000" cy="1110256"/>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6">
            <a:extLst>
              <a:ext uri="{FF2B5EF4-FFF2-40B4-BE49-F238E27FC236}">
                <a16:creationId xmlns:a16="http://schemas.microsoft.com/office/drawing/2014/main" id="{2B997666-F40F-48B5-B0B7-8E350E5B6F6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943088" y="4145693"/>
            <a:ext cx="1656000" cy="110400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7">
            <a:extLst>
              <a:ext uri="{FF2B5EF4-FFF2-40B4-BE49-F238E27FC236}">
                <a16:creationId xmlns:a16="http://schemas.microsoft.com/office/drawing/2014/main" id="{A643BCF2-6F6A-48F3-9451-5D31B4CAE7D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061007" y="4153795"/>
            <a:ext cx="1656000" cy="1110256"/>
          </a:xfrm>
          <a:prstGeom prst="rect">
            <a:avLst/>
          </a:prstGeom>
          <a:noFill/>
          <a:extLst>
            <a:ext uri="{909E8E84-426E-40DD-AFC4-6F175D3DCCD1}">
              <a14:hiddenFill xmlns:a14="http://schemas.microsoft.com/office/drawing/2010/main">
                <a:solidFill>
                  <a:srgbClr val="FFFFFF"/>
                </a:solidFill>
              </a14:hiddenFill>
            </a:ext>
          </a:extLst>
        </p:spPr>
      </p:pic>
      <p:sp>
        <p:nvSpPr>
          <p:cNvPr id="21" name="Tekstiruutu 20">
            <a:extLst>
              <a:ext uri="{FF2B5EF4-FFF2-40B4-BE49-F238E27FC236}">
                <a16:creationId xmlns:a16="http://schemas.microsoft.com/office/drawing/2014/main" id="{500442C4-01F6-41F9-9B7C-2B823979C351}"/>
              </a:ext>
            </a:extLst>
          </p:cNvPr>
          <p:cNvSpPr txBox="1"/>
          <p:nvPr/>
        </p:nvSpPr>
        <p:spPr>
          <a:xfrm>
            <a:off x="567978" y="5549170"/>
            <a:ext cx="11031110" cy="400110"/>
          </a:xfrm>
          <a:prstGeom prst="rect">
            <a:avLst/>
          </a:prstGeom>
          <a:solidFill>
            <a:schemeClr val="accent3"/>
          </a:solidFill>
        </p:spPr>
        <p:txBody>
          <a:bodyPr wrap="square" lIns="91440" tIns="45720" rIns="91440" bIns="45720" anchor="t">
            <a:spAutoFit/>
          </a:bodyPr>
          <a:lstStyle/>
          <a:p>
            <a:pPr algn="ctr" defTabSz="914309">
              <a:defRPr/>
            </a:pPr>
            <a:r>
              <a:rPr lang="en-US" sz="2000">
                <a:solidFill>
                  <a:schemeClr val="accent1"/>
                </a:solidFill>
                <a:latin typeface="+mj-lt"/>
              </a:rPr>
              <a:t>RT's 3,000 member companies represent the industry comprehensively</a:t>
            </a:r>
            <a:endParaRPr lang="fi-FI" sz="2000">
              <a:solidFill>
                <a:schemeClr val="accent1"/>
              </a:solidFill>
              <a:latin typeface="+mj-lt"/>
            </a:endParaRPr>
          </a:p>
        </p:txBody>
      </p:sp>
      <p:sp>
        <p:nvSpPr>
          <p:cNvPr id="22" name="Sisällön paikkamerkki 2">
            <a:extLst>
              <a:ext uri="{FF2B5EF4-FFF2-40B4-BE49-F238E27FC236}">
                <a16:creationId xmlns:a16="http://schemas.microsoft.com/office/drawing/2014/main" id="{3BF865B2-A306-4E1D-B6F5-8797065CE24F}"/>
              </a:ext>
            </a:extLst>
          </p:cNvPr>
          <p:cNvSpPr txBox="1">
            <a:spLocks/>
          </p:cNvSpPr>
          <p:nvPr/>
        </p:nvSpPr>
        <p:spPr>
          <a:xfrm>
            <a:off x="6194474" y="1803436"/>
            <a:ext cx="1656000" cy="2251674"/>
          </a:xfrm>
          <a:prstGeom prst="rect">
            <a:avLst/>
          </a:prstGeom>
          <a:solidFill>
            <a:schemeClr val="accent1"/>
          </a:solidFill>
        </p:spPr>
        <p:txBody>
          <a:bodyPr lIns="91440" tIns="45720" rIns="91440" bIns="45720" anchor="t">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accent2"/>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accent2"/>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accent2"/>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accent2"/>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accent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defRPr/>
            </a:pPr>
            <a:br>
              <a:rPr lang="fi-FI" sz="1200" dirty="0">
                <a:solidFill>
                  <a:srgbClr val="FFFFFF"/>
                </a:solidFill>
              </a:rPr>
            </a:br>
            <a:r>
              <a:rPr lang="fi-FI" sz="1200" dirty="0" err="1">
                <a:solidFill>
                  <a:srgbClr val="FFFFFF"/>
                </a:solidFill>
              </a:rPr>
              <a:t>Are</a:t>
            </a:r>
            <a:r>
              <a:rPr lang="fi-FI" sz="1200" dirty="0">
                <a:solidFill>
                  <a:srgbClr val="FFFFFF"/>
                </a:solidFill>
              </a:rPr>
              <a:t>, </a:t>
            </a:r>
            <a:r>
              <a:rPr lang="fi-FI" sz="1200" dirty="0" err="1">
                <a:solidFill>
                  <a:srgbClr val="FFFFFF"/>
                </a:solidFill>
              </a:rPr>
              <a:t>Bravida</a:t>
            </a:r>
            <a:r>
              <a:rPr lang="fi-FI" sz="1200" dirty="0">
                <a:solidFill>
                  <a:srgbClr val="FFFFFF"/>
                </a:solidFill>
              </a:rPr>
              <a:t>, </a:t>
            </a:r>
            <a:r>
              <a:rPr lang="fi-FI" sz="1200" dirty="0" err="1">
                <a:solidFill>
                  <a:srgbClr val="FFFFFF"/>
                </a:solidFill>
              </a:rPr>
              <a:t>Caverion</a:t>
            </a:r>
            <a:r>
              <a:rPr lang="fi-FI" sz="1200" dirty="0">
                <a:solidFill>
                  <a:srgbClr val="FFFFFF"/>
                </a:solidFill>
              </a:rPr>
              <a:t>, Kemin Vesi-Piste, Keski-Suomen Ilmastointihuolto, KotiSun, </a:t>
            </a:r>
            <a:r>
              <a:rPr lang="fi-FI" sz="1200" dirty="0" err="1">
                <a:solidFill>
                  <a:srgbClr val="FFFFFF"/>
                </a:solidFill>
              </a:rPr>
              <a:t>Nuotek</a:t>
            </a:r>
            <a:r>
              <a:rPr lang="fi-FI" sz="1200" dirty="0">
                <a:solidFill>
                  <a:srgbClr val="FFFFFF"/>
                </a:solidFill>
              </a:rPr>
              <a:t>, </a:t>
            </a:r>
            <a:r>
              <a:rPr lang="fi-FI" sz="1200" dirty="0" err="1">
                <a:solidFill>
                  <a:srgbClr val="FFFFFF"/>
                </a:solidFill>
              </a:rPr>
              <a:t>Quattro</a:t>
            </a:r>
            <a:r>
              <a:rPr lang="fi-FI" sz="1200" dirty="0">
                <a:solidFill>
                  <a:srgbClr val="FFFFFF"/>
                </a:solidFill>
              </a:rPr>
              <a:t> </a:t>
            </a:r>
            <a:r>
              <a:rPr lang="fi-FI" sz="1200" dirty="0" err="1">
                <a:solidFill>
                  <a:srgbClr val="FFFFFF"/>
                </a:solidFill>
              </a:rPr>
              <a:t>Mikenti</a:t>
            </a:r>
            <a:r>
              <a:rPr lang="fi-FI" sz="1200" dirty="0">
                <a:solidFill>
                  <a:srgbClr val="FFFFFF"/>
                </a:solidFill>
              </a:rPr>
              <a:t>, TRP etc.</a:t>
            </a:r>
          </a:p>
        </p:txBody>
      </p:sp>
      <p:sp>
        <p:nvSpPr>
          <p:cNvPr id="23" name="Suorakulmio 22">
            <a:extLst>
              <a:ext uri="{FF2B5EF4-FFF2-40B4-BE49-F238E27FC236}">
                <a16:creationId xmlns:a16="http://schemas.microsoft.com/office/drawing/2014/main" id="{8215066C-688F-4290-93C7-56856DC4BC14}"/>
              </a:ext>
            </a:extLst>
          </p:cNvPr>
          <p:cNvSpPr/>
          <p:nvPr/>
        </p:nvSpPr>
        <p:spPr>
          <a:xfrm>
            <a:off x="9944272" y="1798471"/>
            <a:ext cx="1656000" cy="2256637"/>
          </a:xfrm>
          <a:prstGeom prst="rect">
            <a:avLst/>
          </a:prstGeom>
          <a:solidFill>
            <a:schemeClr val="accent1"/>
          </a:solidFill>
        </p:spPr>
        <p:txBody>
          <a:bodyPr wrap="square" lIns="91440" tIns="45720" rIns="91440" bIns="45720" anchor="t">
            <a:noAutofit/>
          </a:bodyPr>
          <a:lstStyle/>
          <a:p>
            <a:pPr defTabSz="914309">
              <a:defRPr/>
            </a:pPr>
            <a:endParaRPr lang="fi-FI" sz="1200" dirty="0">
              <a:solidFill>
                <a:srgbClr val="FFFFFF"/>
              </a:solidFill>
            </a:endParaRPr>
          </a:p>
          <a:p>
            <a:pPr defTabSz="914309">
              <a:defRPr/>
            </a:pPr>
            <a:r>
              <a:rPr lang="fi-FI" sz="1200" dirty="0" err="1">
                <a:solidFill>
                  <a:srgbClr val="FFFFFF"/>
                </a:solidFill>
              </a:rPr>
              <a:t>Forbo</a:t>
            </a:r>
            <a:r>
              <a:rPr lang="fi-FI" sz="1200" dirty="0">
                <a:solidFill>
                  <a:srgbClr val="FFFFFF"/>
                </a:solidFill>
              </a:rPr>
              <a:t>, Heikkinen Yhtiöt, </a:t>
            </a:r>
            <a:r>
              <a:rPr lang="fi-FI" sz="1200" dirty="0" err="1">
                <a:solidFill>
                  <a:srgbClr val="FFFFFF"/>
                </a:solidFill>
              </a:rPr>
              <a:t>Icopal</a:t>
            </a:r>
            <a:r>
              <a:rPr lang="fi-FI" sz="1200" dirty="0">
                <a:solidFill>
                  <a:srgbClr val="FFFFFF"/>
                </a:solidFill>
              </a:rPr>
              <a:t>, </a:t>
            </a:r>
            <a:r>
              <a:rPr lang="fi-FI" sz="1200" dirty="0" err="1">
                <a:solidFill>
                  <a:srgbClr val="FFFFFF"/>
                </a:solidFill>
              </a:rPr>
              <a:t>Kährs</a:t>
            </a:r>
            <a:r>
              <a:rPr lang="fi-FI" sz="1200" dirty="0">
                <a:solidFill>
                  <a:srgbClr val="FFFFFF"/>
                </a:solidFill>
              </a:rPr>
              <a:t>, </a:t>
            </a:r>
            <a:r>
              <a:rPr lang="fi-FI" sz="1200" dirty="0" err="1">
                <a:solidFill>
                  <a:srgbClr val="FFFFFF"/>
                </a:solidFill>
              </a:rPr>
              <a:t>Katepal</a:t>
            </a:r>
            <a:r>
              <a:rPr lang="fi-FI" sz="1200" dirty="0">
                <a:solidFill>
                  <a:srgbClr val="FFFFFF"/>
                </a:solidFill>
              </a:rPr>
              <a:t>, </a:t>
            </a:r>
            <a:r>
              <a:rPr lang="fi-FI" sz="1200" dirty="0" err="1">
                <a:solidFill>
                  <a:srgbClr val="FFFFFF"/>
                </a:solidFill>
              </a:rPr>
              <a:t>KerabitPro</a:t>
            </a:r>
            <a:r>
              <a:rPr lang="fi-FI" sz="1200" dirty="0">
                <a:solidFill>
                  <a:srgbClr val="FFFFFF"/>
                </a:solidFill>
              </a:rPr>
              <a:t>, Oulun seudun maalaus, Maalausliike Mika Aaltonen etc.</a:t>
            </a:r>
          </a:p>
          <a:p>
            <a:pPr defTabSz="914309">
              <a:defRPr/>
            </a:pPr>
            <a:endParaRPr lang="fi-FI" sz="1200" dirty="0">
              <a:solidFill>
                <a:srgbClr val="FFFFFF"/>
              </a:solidFill>
            </a:endParaRPr>
          </a:p>
          <a:p>
            <a:pPr defTabSz="914309">
              <a:defRPr/>
            </a:pPr>
            <a:endParaRPr lang="fi-FI" sz="1200" dirty="0">
              <a:solidFill>
                <a:srgbClr val="FFFFFF"/>
              </a:solidFill>
            </a:endParaRPr>
          </a:p>
          <a:p>
            <a:pPr defTabSz="914309">
              <a:defRPr/>
            </a:pPr>
            <a:endParaRPr lang="fi-FI" sz="1200" dirty="0">
              <a:solidFill>
                <a:srgbClr val="FFFFFF"/>
              </a:solidFill>
            </a:endParaRPr>
          </a:p>
          <a:p>
            <a:pPr defTabSz="914309">
              <a:defRPr/>
            </a:pPr>
            <a:br>
              <a:rPr lang="fi-FI" sz="1200" dirty="0">
                <a:solidFill>
                  <a:srgbClr val="FFFFFF"/>
                </a:solidFill>
              </a:rPr>
            </a:br>
            <a:endParaRPr lang="fi-FI" sz="1200" dirty="0">
              <a:solidFill>
                <a:srgbClr val="FFFFFF"/>
              </a:solidFill>
            </a:endParaRPr>
          </a:p>
        </p:txBody>
      </p:sp>
      <p:sp>
        <p:nvSpPr>
          <p:cNvPr id="24" name="Suorakulmio 23">
            <a:extLst>
              <a:ext uri="{FF2B5EF4-FFF2-40B4-BE49-F238E27FC236}">
                <a16:creationId xmlns:a16="http://schemas.microsoft.com/office/drawing/2014/main" id="{AE31C4D3-9A42-4566-A47D-57E331942970}"/>
              </a:ext>
            </a:extLst>
          </p:cNvPr>
          <p:cNvSpPr/>
          <p:nvPr/>
        </p:nvSpPr>
        <p:spPr>
          <a:xfrm>
            <a:off x="8063430" y="1807879"/>
            <a:ext cx="1656000" cy="2247230"/>
          </a:xfrm>
          <a:prstGeom prst="rect">
            <a:avLst/>
          </a:prstGeom>
          <a:solidFill>
            <a:schemeClr val="accent1"/>
          </a:solidFill>
        </p:spPr>
        <p:txBody>
          <a:bodyPr wrap="square" lIns="91440" tIns="45720" rIns="91440" bIns="45720" anchor="t">
            <a:noAutofit/>
          </a:bodyPr>
          <a:lstStyle/>
          <a:p>
            <a:pPr defTabSz="914309">
              <a:defRPr/>
            </a:pPr>
            <a:endParaRPr lang="fi-FI" sz="1250" dirty="0">
              <a:solidFill>
                <a:srgbClr val="FFFFFF"/>
              </a:solidFill>
            </a:endParaRPr>
          </a:p>
          <a:p>
            <a:pPr defTabSz="914309">
              <a:defRPr/>
            </a:pPr>
            <a:r>
              <a:rPr lang="fi-FI" sz="1250" dirty="0" err="1">
                <a:solidFill>
                  <a:srgbClr val="FFFFFF"/>
                </a:solidFill>
              </a:rPr>
              <a:t>Allaway</a:t>
            </a:r>
            <a:r>
              <a:rPr lang="fi-FI" sz="1250" dirty="0">
                <a:solidFill>
                  <a:srgbClr val="FFFFFF"/>
                </a:solidFill>
              </a:rPr>
              <a:t>, </a:t>
            </a:r>
            <a:r>
              <a:rPr lang="fi-FI" sz="1250" dirty="0" err="1">
                <a:solidFill>
                  <a:srgbClr val="FFFFFF"/>
                </a:solidFill>
              </a:rPr>
              <a:t>Climecon</a:t>
            </a:r>
            <a:r>
              <a:rPr lang="fi-FI" sz="1250" dirty="0">
                <a:solidFill>
                  <a:srgbClr val="FFFFFF"/>
                </a:solidFill>
              </a:rPr>
              <a:t>, Danfoss, </a:t>
            </a:r>
            <a:r>
              <a:rPr lang="fi-FI" sz="1250" dirty="0" err="1">
                <a:solidFill>
                  <a:srgbClr val="FFFFFF"/>
                </a:solidFill>
              </a:rPr>
              <a:t>Halton</a:t>
            </a:r>
            <a:r>
              <a:rPr lang="fi-FI" sz="1250" dirty="0">
                <a:solidFill>
                  <a:srgbClr val="FFFFFF"/>
                </a:solidFill>
              </a:rPr>
              <a:t>, Onninen, Oras, Rettig Lämpö, Uponor etc.</a:t>
            </a:r>
          </a:p>
          <a:p>
            <a:pPr defTabSz="914309">
              <a:defRPr/>
            </a:pPr>
            <a:endParaRPr lang="fi-FI" sz="1250" dirty="0">
              <a:solidFill>
                <a:srgbClr val="FFFFFF"/>
              </a:solidFill>
            </a:endParaRPr>
          </a:p>
          <a:p>
            <a:pPr defTabSz="914309">
              <a:defRPr/>
            </a:pPr>
            <a:endParaRPr lang="fi-FI" sz="1250" dirty="0">
              <a:solidFill>
                <a:srgbClr val="FFFFFF"/>
              </a:solidFill>
            </a:endParaRPr>
          </a:p>
          <a:p>
            <a:pPr defTabSz="914309">
              <a:defRPr/>
            </a:pPr>
            <a:endParaRPr lang="fi-FI" sz="1250" dirty="0">
              <a:solidFill>
                <a:srgbClr val="FFFFFF"/>
              </a:solidFill>
            </a:endParaRPr>
          </a:p>
          <a:p>
            <a:pPr defTabSz="914309">
              <a:defRPr/>
            </a:pPr>
            <a:br>
              <a:rPr lang="fi-FI" sz="1250" dirty="0">
                <a:solidFill>
                  <a:srgbClr val="FFFFFF"/>
                </a:solidFill>
              </a:rPr>
            </a:br>
            <a:endParaRPr lang="fi-FI" sz="1250" dirty="0">
              <a:solidFill>
                <a:srgbClr val="FFFFFF"/>
              </a:solidFill>
            </a:endParaRPr>
          </a:p>
          <a:p>
            <a:pPr defTabSz="914309">
              <a:defRPr/>
            </a:pPr>
            <a:endParaRPr lang="fi-FI" sz="1250" dirty="0">
              <a:solidFill>
                <a:srgbClr val="FFFFFF"/>
              </a:solidFill>
            </a:endParaRPr>
          </a:p>
        </p:txBody>
      </p:sp>
      <p:sp>
        <p:nvSpPr>
          <p:cNvPr id="25" name="Suorakulmio 24">
            <a:extLst>
              <a:ext uri="{FF2B5EF4-FFF2-40B4-BE49-F238E27FC236}">
                <a16:creationId xmlns:a16="http://schemas.microsoft.com/office/drawing/2014/main" id="{CB151DDE-CF50-4E9E-8115-C178F01FDA62}"/>
              </a:ext>
            </a:extLst>
          </p:cNvPr>
          <p:cNvSpPr/>
          <p:nvPr/>
        </p:nvSpPr>
        <p:spPr>
          <a:xfrm>
            <a:off x="2463851" y="1808367"/>
            <a:ext cx="1656000" cy="2252169"/>
          </a:xfrm>
          <a:prstGeom prst="rect">
            <a:avLst/>
          </a:prstGeom>
          <a:solidFill>
            <a:schemeClr val="accent1"/>
          </a:solidFill>
        </p:spPr>
        <p:txBody>
          <a:bodyPr wrap="square" lIns="91428" tIns="45714" rIns="91428" bIns="45714" anchor="t">
            <a:noAutofit/>
          </a:bodyPr>
          <a:lstStyle/>
          <a:p>
            <a:pPr defTabSz="914309">
              <a:defRPr/>
            </a:pPr>
            <a:endParaRPr lang="fi-FI" sz="1200" dirty="0">
              <a:solidFill>
                <a:srgbClr val="FFFFFF"/>
              </a:solidFill>
            </a:endParaRPr>
          </a:p>
          <a:p>
            <a:pPr defTabSz="914309">
              <a:defRPr/>
            </a:pPr>
            <a:r>
              <a:rPr lang="fi-FI" sz="1200" dirty="0">
                <a:solidFill>
                  <a:srgbClr val="FFFFFF"/>
                </a:solidFill>
              </a:rPr>
              <a:t>Asfalttikallio, </a:t>
            </a:r>
            <a:endParaRPr lang="fi-FI" dirty="0">
              <a:solidFill>
                <a:srgbClr val="000000"/>
              </a:solidFill>
            </a:endParaRPr>
          </a:p>
          <a:p>
            <a:pPr defTabSz="914309">
              <a:defRPr/>
            </a:pPr>
            <a:r>
              <a:rPr lang="fi-FI" sz="1200" dirty="0" err="1">
                <a:solidFill>
                  <a:srgbClr val="FFFFFF"/>
                </a:solidFill>
              </a:rPr>
              <a:t>Boskalis</a:t>
            </a:r>
            <a:r>
              <a:rPr lang="fi-FI" sz="1200" dirty="0">
                <a:solidFill>
                  <a:srgbClr val="FFFFFF"/>
                </a:solidFill>
              </a:rPr>
              <a:t> </a:t>
            </a:r>
            <a:r>
              <a:rPr lang="fi-FI" sz="1200" dirty="0" err="1">
                <a:solidFill>
                  <a:srgbClr val="FFFFFF"/>
                </a:solidFill>
              </a:rPr>
              <a:t>Terramare</a:t>
            </a:r>
            <a:r>
              <a:rPr lang="fi-FI" sz="1200" dirty="0">
                <a:solidFill>
                  <a:srgbClr val="FFFFFF"/>
                </a:solidFill>
              </a:rPr>
              <a:t>, Destia, E. Hartikainen, GRK, </a:t>
            </a:r>
            <a:r>
              <a:rPr lang="fi-FI" sz="1200" dirty="0" err="1">
                <a:solidFill>
                  <a:srgbClr val="FFFFFF"/>
                </a:solidFill>
              </a:rPr>
              <a:t>Havator</a:t>
            </a:r>
            <a:r>
              <a:rPr lang="fi-FI" sz="1200" dirty="0">
                <a:solidFill>
                  <a:srgbClr val="FFFFFF"/>
                </a:solidFill>
              </a:rPr>
              <a:t>, </a:t>
            </a:r>
            <a:r>
              <a:rPr lang="fi-FI" sz="1200" dirty="0" err="1">
                <a:solidFill>
                  <a:srgbClr val="FFFFFF"/>
                </a:solidFill>
              </a:rPr>
              <a:t>Kreate</a:t>
            </a:r>
            <a:r>
              <a:rPr lang="fi-FI" sz="1200" dirty="0">
                <a:solidFill>
                  <a:srgbClr val="FFFFFF"/>
                </a:solidFill>
              </a:rPr>
              <a:t>, MP Logistiikka, NRC Group Finland, Rudus, </a:t>
            </a:r>
            <a:r>
              <a:rPr lang="fi-FI" sz="1200" dirty="0" err="1">
                <a:solidFill>
                  <a:srgbClr val="FFFFFF"/>
                </a:solidFill>
              </a:rPr>
              <a:t>Sparal</a:t>
            </a:r>
            <a:r>
              <a:rPr lang="fi-FI" sz="1200" dirty="0">
                <a:solidFill>
                  <a:srgbClr val="FFFFFF"/>
                </a:solidFill>
              </a:rPr>
              <a:t>, Tallqvist, VRJ Group, YIT etc. </a:t>
            </a:r>
          </a:p>
          <a:p>
            <a:pPr defTabSz="914309">
              <a:defRPr/>
            </a:pPr>
            <a:endParaRPr lang="fi-FI" sz="1200" dirty="0">
              <a:solidFill>
                <a:srgbClr val="FFFFFF"/>
              </a:solidFill>
            </a:endParaRPr>
          </a:p>
          <a:p>
            <a:pPr defTabSz="914309">
              <a:defRPr/>
            </a:pPr>
            <a:endParaRPr lang="fi-FI" sz="1200" dirty="0">
              <a:solidFill>
                <a:srgbClr val="FFFFFF"/>
              </a:solidFill>
            </a:endParaRPr>
          </a:p>
        </p:txBody>
      </p:sp>
      <p:sp>
        <p:nvSpPr>
          <p:cNvPr id="26" name="Suorakulmio 25">
            <a:extLst>
              <a:ext uri="{FF2B5EF4-FFF2-40B4-BE49-F238E27FC236}">
                <a16:creationId xmlns:a16="http://schemas.microsoft.com/office/drawing/2014/main" id="{1758BD29-B6D7-4CCF-AECC-1B599968A64D}"/>
              </a:ext>
            </a:extLst>
          </p:cNvPr>
          <p:cNvSpPr/>
          <p:nvPr/>
        </p:nvSpPr>
        <p:spPr>
          <a:xfrm>
            <a:off x="4333292" y="1802940"/>
            <a:ext cx="1656000" cy="2252169"/>
          </a:xfrm>
          <a:prstGeom prst="rect">
            <a:avLst/>
          </a:prstGeom>
          <a:solidFill>
            <a:schemeClr val="accent1"/>
          </a:solidFill>
        </p:spPr>
        <p:txBody>
          <a:bodyPr wrap="square" lIns="91440" tIns="45720" rIns="91440" bIns="45720" anchor="t">
            <a:noAutofit/>
          </a:bodyPr>
          <a:lstStyle/>
          <a:p>
            <a:pPr defTabSz="914309">
              <a:defRPr/>
            </a:pPr>
            <a:endParaRPr lang="fi-FI" sz="1250" dirty="0">
              <a:solidFill>
                <a:srgbClr val="FFFFFF"/>
              </a:solidFill>
            </a:endParaRPr>
          </a:p>
          <a:p>
            <a:pPr defTabSz="914309">
              <a:defRPr/>
            </a:pPr>
            <a:r>
              <a:rPr lang="fi-FI" sz="1250" dirty="0" err="1">
                <a:solidFill>
                  <a:srgbClr val="FFFFFF"/>
                </a:solidFill>
              </a:rPr>
              <a:t>Betset</a:t>
            </a:r>
            <a:r>
              <a:rPr lang="fi-FI" sz="1250" dirty="0">
                <a:solidFill>
                  <a:srgbClr val="FFFFFF"/>
                </a:solidFill>
              </a:rPr>
              <a:t>, DEN Finland, </a:t>
            </a:r>
            <a:r>
              <a:rPr lang="fi-FI" sz="1250" dirty="0" err="1">
                <a:solidFill>
                  <a:srgbClr val="FFFFFF"/>
                </a:solidFill>
              </a:rPr>
              <a:t>Finnsementti</a:t>
            </a:r>
            <a:r>
              <a:rPr lang="fi-FI" sz="1250" dirty="0">
                <a:solidFill>
                  <a:srgbClr val="FFFFFF"/>
                </a:solidFill>
              </a:rPr>
              <a:t>, Kastelli-talot, Lujabetoni, </a:t>
            </a:r>
            <a:r>
              <a:rPr lang="fi-FI" sz="1250" dirty="0" err="1">
                <a:solidFill>
                  <a:srgbClr val="FFFFFF"/>
                </a:solidFill>
              </a:rPr>
              <a:t>Nordkalk</a:t>
            </a:r>
            <a:r>
              <a:rPr lang="fi-FI" sz="1250" dirty="0">
                <a:solidFill>
                  <a:srgbClr val="FFFFFF"/>
                </a:solidFill>
              </a:rPr>
              <a:t>, Parma, </a:t>
            </a:r>
            <a:r>
              <a:rPr lang="fi-FI" sz="1250" dirty="0" err="1">
                <a:solidFill>
                  <a:srgbClr val="FFFFFF"/>
                </a:solidFill>
              </a:rPr>
              <a:t>Paroc</a:t>
            </a:r>
            <a:r>
              <a:rPr lang="fi-FI" sz="1250" dirty="0">
                <a:solidFill>
                  <a:srgbClr val="FFFFFF"/>
                </a:solidFill>
              </a:rPr>
              <a:t>, Rudus, Saint-Gobain etc.</a:t>
            </a:r>
          </a:p>
          <a:p>
            <a:pPr defTabSz="914309">
              <a:defRPr/>
            </a:pPr>
            <a:endParaRPr lang="fi-FI" sz="1200" dirty="0">
              <a:solidFill>
                <a:srgbClr val="FFFFFF"/>
              </a:solidFill>
            </a:endParaRPr>
          </a:p>
          <a:p>
            <a:pPr defTabSz="914309">
              <a:defRPr/>
            </a:pPr>
            <a:endParaRPr lang="fi-FI" sz="1200" dirty="0">
              <a:solidFill>
                <a:srgbClr val="FFFFFF"/>
              </a:solidFill>
            </a:endParaRPr>
          </a:p>
          <a:p>
            <a:pPr defTabSz="914309">
              <a:defRPr/>
            </a:pPr>
            <a:endParaRPr lang="fi-FI" sz="1200" dirty="0">
              <a:solidFill>
                <a:srgbClr val="FFFFFF"/>
              </a:solidFill>
            </a:endParaRPr>
          </a:p>
          <a:p>
            <a:pPr defTabSz="914309">
              <a:defRPr/>
            </a:pPr>
            <a:endParaRPr lang="fi-FI" sz="1200" dirty="0">
              <a:solidFill>
                <a:srgbClr val="FFFFFF"/>
              </a:solidFill>
            </a:endParaRPr>
          </a:p>
        </p:txBody>
      </p:sp>
      <p:sp>
        <p:nvSpPr>
          <p:cNvPr id="27" name="Suorakulmio 26">
            <a:extLst>
              <a:ext uri="{FF2B5EF4-FFF2-40B4-BE49-F238E27FC236}">
                <a16:creationId xmlns:a16="http://schemas.microsoft.com/office/drawing/2014/main" id="{89F0CE01-C842-40A3-9DA0-6AD6E5EE4A47}"/>
              </a:ext>
            </a:extLst>
          </p:cNvPr>
          <p:cNvSpPr/>
          <p:nvPr/>
        </p:nvSpPr>
        <p:spPr>
          <a:xfrm>
            <a:off x="568865" y="1808857"/>
            <a:ext cx="1646593" cy="2256637"/>
          </a:xfrm>
          <a:prstGeom prst="rect">
            <a:avLst/>
          </a:prstGeom>
          <a:solidFill>
            <a:schemeClr val="accent1"/>
          </a:solidFill>
        </p:spPr>
        <p:txBody>
          <a:bodyPr wrap="square" lIns="91440" tIns="45720" rIns="91440" bIns="45720" anchor="t">
            <a:noAutofit/>
          </a:bodyPr>
          <a:lstStyle/>
          <a:p>
            <a:pPr defTabSz="914309">
              <a:defRPr/>
            </a:pPr>
            <a:endParaRPr lang="fi-FI" sz="1200" dirty="0">
              <a:solidFill>
                <a:srgbClr val="FFFFFF"/>
              </a:solidFill>
            </a:endParaRPr>
          </a:p>
          <a:p>
            <a:pPr defTabSz="914309">
              <a:defRPr/>
            </a:pPr>
            <a:r>
              <a:rPr lang="fi-FI" sz="1200" dirty="0" err="1">
                <a:solidFill>
                  <a:srgbClr val="FFFFFF"/>
                </a:solidFill>
              </a:rPr>
              <a:t>Arkta</a:t>
            </a:r>
            <a:r>
              <a:rPr lang="fi-FI" sz="1200" dirty="0">
                <a:solidFill>
                  <a:srgbClr val="FFFFFF"/>
                </a:solidFill>
              </a:rPr>
              <a:t>, </a:t>
            </a:r>
            <a:r>
              <a:rPr lang="fi-FI" sz="1200" dirty="0" err="1">
                <a:solidFill>
                  <a:srgbClr val="FFFFFF"/>
                </a:solidFill>
              </a:rPr>
              <a:t>Bonava</a:t>
            </a:r>
            <a:r>
              <a:rPr lang="fi-FI" sz="1200" dirty="0">
                <a:solidFill>
                  <a:srgbClr val="FFFFFF"/>
                </a:solidFill>
              </a:rPr>
              <a:t>, </a:t>
            </a:r>
            <a:r>
              <a:rPr lang="fi-FI" sz="1200" dirty="0" err="1">
                <a:solidFill>
                  <a:srgbClr val="FFFFFF"/>
                </a:solidFill>
              </a:rPr>
              <a:t>Consti</a:t>
            </a:r>
            <a:r>
              <a:rPr lang="fi-FI" sz="1200" dirty="0">
                <a:solidFill>
                  <a:srgbClr val="FFFFFF"/>
                </a:solidFill>
              </a:rPr>
              <a:t>, </a:t>
            </a:r>
            <a:r>
              <a:rPr lang="fi-FI" sz="1200" dirty="0" err="1">
                <a:solidFill>
                  <a:srgbClr val="FFFFFF"/>
                </a:solidFill>
              </a:rPr>
              <a:t>Cramo</a:t>
            </a:r>
            <a:r>
              <a:rPr lang="fi-FI" sz="1200" dirty="0">
                <a:solidFill>
                  <a:srgbClr val="FFFFFF"/>
                </a:solidFill>
              </a:rPr>
              <a:t>, </a:t>
            </a:r>
            <a:r>
              <a:rPr lang="fi-FI" sz="1200" dirty="0" err="1">
                <a:solidFill>
                  <a:srgbClr val="FFFFFF"/>
                </a:solidFill>
              </a:rPr>
              <a:t>Fira</a:t>
            </a:r>
            <a:r>
              <a:rPr lang="fi-FI" sz="1200" dirty="0">
                <a:solidFill>
                  <a:srgbClr val="FFFFFF"/>
                </a:solidFill>
              </a:rPr>
              <a:t>, </a:t>
            </a:r>
            <a:r>
              <a:rPr lang="fi-FI" sz="1200" dirty="0" err="1">
                <a:solidFill>
                  <a:srgbClr val="FFFFFF"/>
                </a:solidFill>
              </a:rPr>
              <a:t>Hartela</a:t>
            </a:r>
            <a:r>
              <a:rPr lang="fi-FI" sz="1200" dirty="0">
                <a:solidFill>
                  <a:srgbClr val="FFFFFF"/>
                </a:solidFill>
              </a:rPr>
              <a:t>, Jatke, Kymppi Group, Lujatalo, NCC, Pallas Rakennus, Peab, Pohjola Rakennus, Ramirent, Skanska, SRV, Varte, YIT, Lehto Group etc.</a:t>
            </a:r>
          </a:p>
          <a:p>
            <a:pPr defTabSz="914309">
              <a:defRPr/>
            </a:pPr>
            <a:endParaRPr lang="fi-FI" sz="1200" dirty="0">
              <a:solidFill>
                <a:srgbClr val="FFFFFF"/>
              </a:solidFill>
            </a:endParaRPr>
          </a:p>
          <a:p>
            <a:pPr defTabSz="914309">
              <a:defRPr/>
            </a:pPr>
            <a:endParaRPr lang="fi-FI" sz="1200" dirty="0">
              <a:solidFill>
                <a:srgbClr val="FFFFFF"/>
              </a:solidFill>
            </a:endParaRPr>
          </a:p>
          <a:p>
            <a:pPr defTabSz="914309">
              <a:defRPr/>
            </a:pPr>
            <a:endParaRPr lang="fi-FI" sz="1200" dirty="0">
              <a:solidFill>
                <a:srgbClr val="FFFFFF"/>
              </a:solidFill>
            </a:endParaRPr>
          </a:p>
        </p:txBody>
      </p:sp>
      <p:sp>
        <p:nvSpPr>
          <p:cNvPr id="28" name="Tekstiruutu 27">
            <a:extLst>
              <a:ext uri="{FF2B5EF4-FFF2-40B4-BE49-F238E27FC236}">
                <a16:creationId xmlns:a16="http://schemas.microsoft.com/office/drawing/2014/main" id="{7AD53992-1749-44A0-A2F4-7AF332394766}"/>
              </a:ext>
            </a:extLst>
          </p:cNvPr>
          <p:cNvSpPr txBox="1"/>
          <p:nvPr/>
        </p:nvSpPr>
        <p:spPr>
          <a:xfrm>
            <a:off x="464590" y="1274621"/>
            <a:ext cx="1925342" cy="492443"/>
          </a:xfrm>
          <a:prstGeom prst="rect">
            <a:avLst/>
          </a:prstGeom>
          <a:noFill/>
        </p:spPr>
        <p:txBody>
          <a:bodyPr wrap="square">
            <a:spAutoFit/>
          </a:bodyPr>
          <a:lstStyle/>
          <a:p>
            <a:pPr algn="ctr" defTabSz="914309">
              <a:defRPr/>
            </a:pPr>
            <a:r>
              <a:rPr lang="fi-FI" sz="1300" b="1">
                <a:solidFill>
                  <a:schemeClr val="accent1"/>
                </a:solidFill>
                <a:latin typeface="+mj-lt"/>
              </a:rPr>
              <a:t>Building Construction</a:t>
            </a:r>
            <a:br>
              <a:rPr lang="fi-FI" sz="1300" b="1">
                <a:solidFill>
                  <a:schemeClr val="accent1"/>
                </a:solidFill>
                <a:latin typeface="+mj-lt"/>
              </a:rPr>
            </a:br>
            <a:endParaRPr lang="fi-FI" sz="1300">
              <a:solidFill>
                <a:schemeClr val="accent1"/>
              </a:solidFill>
              <a:latin typeface="+mj-lt"/>
            </a:endParaRPr>
          </a:p>
        </p:txBody>
      </p:sp>
      <p:sp>
        <p:nvSpPr>
          <p:cNvPr id="29" name="Tekstiruutu 28">
            <a:extLst>
              <a:ext uri="{FF2B5EF4-FFF2-40B4-BE49-F238E27FC236}">
                <a16:creationId xmlns:a16="http://schemas.microsoft.com/office/drawing/2014/main" id="{1E22D054-D2B4-429F-BC22-57C730F44B63}"/>
              </a:ext>
            </a:extLst>
          </p:cNvPr>
          <p:cNvSpPr txBox="1"/>
          <p:nvPr/>
        </p:nvSpPr>
        <p:spPr>
          <a:xfrm>
            <a:off x="4206786" y="1118347"/>
            <a:ext cx="2025052" cy="830997"/>
          </a:xfrm>
          <a:prstGeom prst="rect">
            <a:avLst/>
          </a:prstGeom>
          <a:noFill/>
        </p:spPr>
        <p:txBody>
          <a:bodyPr wrap="square">
            <a:spAutoFit/>
          </a:bodyPr>
          <a:lstStyle/>
          <a:p>
            <a:pPr algn="ctr" defTabSz="914309">
              <a:defRPr/>
            </a:pPr>
            <a:r>
              <a:rPr lang="en-US" sz="1200" b="1">
                <a:solidFill>
                  <a:schemeClr val="accent1"/>
                </a:solidFill>
                <a:latin typeface="+mj-lt"/>
              </a:rPr>
              <a:t>Finnish Association of Construction Product Industries</a:t>
            </a:r>
            <a:br>
              <a:rPr lang="en-US" sz="1200" b="1">
                <a:solidFill>
                  <a:schemeClr val="accent1"/>
                </a:solidFill>
                <a:latin typeface="+mj-lt"/>
              </a:rPr>
            </a:br>
            <a:endParaRPr lang="fi-FI" sz="1200">
              <a:solidFill>
                <a:schemeClr val="accent1"/>
              </a:solidFill>
              <a:latin typeface="+mj-lt"/>
            </a:endParaRPr>
          </a:p>
        </p:txBody>
      </p:sp>
      <p:sp>
        <p:nvSpPr>
          <p:cNvPr id="30" name="Tekstiruutu 29">
            <a:extLst>
              <a:ext uri="{FF2B5EF4-FFF2-40B4-BE49-F238E27FC236}">
                <a16:creationId xmlns:a16="http://schemas.microsoft.com/office/drawing/2014/main" id="{8F7C5472-3528-492F-A864-0813FBC94FFE}"/>
              </a:ext>
            </a:extLst>
          </p:cNvPr>
          <p:cNvSpPr txBox="1"/>
          <p:nvPr/>
        </p:nvSpPr>
        <p:spPr>
          <a:xfrm>
            <a:off x="2412447" y="1272235"/>
            <a:ext cx="1818564" cy="292388"/>
          </a:xfrm>
          <a:prstGeom prst="rect">
            <a:avLst/>
          </a:prstGeom>
          <a:noFill/>
        </p:spPr>
        <p:txBody>
          <a:bodyPr wrap="square">
            <a:spAutoFit/>
          </a:bodyPr>
          <a:lstStyle/>
          <a:p>
            <a:pPr algn="ctr" defTabSz="914309">
              <a:defRPr/>
            </a:pPr>
            <a:r>
              <a:rPr lang="fi-FI" sz="1300" b="1">
                <a:solidFill>
                  <a:schemeClr val="accent1"/>
                </a:solidFill>
                <a:latin typeface="+mj-lt"/>
              </a:rPr>
              <a:t>Infra </a:t>
            </a:r>
            <a:r>
              <a:rPr lang="fi-FI" sz="1300" b="1" err="1">
                <a:solidFill>
                  <a:schemeClr val="accent1"/>
                </a:solidFill>
                <a:latin typeface="+mj-lt"/>
              </a:rPr>
              <a:t>Contractors</a:t>
            </a:r>
            <a:endParaRPr lang="fi-FI" sz="1300">
              <a:solidFill>
                <a:schemeClr val="accent1"/>
              </a:solidFill>
              <a:latin typeface="+mj-lt"/>
            </a:endParaRPr>
          </a:p>
        </p:txBody>
      </p:sp>
      <p:sp>
        <p:nvSpPr>
          <p:cNvPr id="31" name="Tekstiruutu 30">
            <a:extLst>
              <a:ext uri="{FF2B5EF4-FFF2-40B4-BE49-F238E27FC236}">
                <a16:creationId xmlns:a16="http://schemas.microsoft.com/office/drawing/2014/main" id="{B43E93D4-DE38-4C83-B11E-C907358C887A}"/>
              </a:ext>
            </a:extLst>
          </p:cNvPr>
          <p:cNvSpPr txBox="1"/>
          <p:nvPr/>
        </p:nvSpPr>
        <p:spPr>
          <a:xfrm>
            <a:off x="7883865" y="1202120"/>
            <a:ext cx="2025052" cy="461665"/>
          </a:xfrm>
          <a:prstGeom prst="rect">
            <a:avLst/>
          </a:prstGeom>
          <a:noFill/>
        </p:spPr>
        <p:txBody>
          <a:bodyPr wrap="square">
            <a:spAutoFit/>
          </a:bodyPr>
          <a:lstStyle/>
          <a:p>
            <a:pPr algn="ctr" defTabSz="914309">
              <a:defRPr/>
            </a:pPr>
            <a:r>
              <a:rPr lang="en-US" sz="1200" b="1">
                <a:solidFill>
                  <a:srgbClr val="002565"/>
                </a:solidFill>
                <a:latin typeface="+mj-lt"/>
              </a:rPr>
              <a:t>Building Services Industry and Trade</a:t>
            </a:r>
            <a:endParaRPr lang="fi-FI" sz="1200">
              <a:solidFill>
                <a:schemeClr val="accent1"/>
              </a:solidFill>
              <a:latin typeface="+mj-lt"/>
            </a:endParaRPr>
          </a:p>
        </p:txBody>
      </p:sp>
      <p:sp>
        <p:nvSpPr>
          <p:cNvPr id="33" name="Tekstiruutu 32">
            <a:extLst>
              <a:ext uri="{FF2B5EF4-FFF2-40B4-BE49-F238E27FC236}">
                <a16:creationId xmlns:a16="http://schemas.microsoft.com/office/drawing/2014/main" id="{3739FE49-C57C-4FCD-BAA3-3BAA6D1CEDD6}"/>
              </a:ext>
            </a:extLst>
          </p:cNvPr>
          <p:cNvSpPr txBox="1"/>
          <p:nvPr/>
        </p:nvSpPr>
        <p:spPr>
          <a:xfrm>
            <a:off x="9966985" y="1115864"/>
            <a:ext cx="1608205" cy="461665"/>
          </a:xfrm>
          <a:prstGeom prst="rect">
            <a:avLst/>
          </a:prstGeom>
          <a:noFill/>
        </p:spPr>
        <p:txBody>
          <a:bodyPr wrap="square">
            <a:spAutoFit/>
          </a:bodyPr>
          <a:lstStyle/>
          <a:p>
            <a:pPr algn="ctr" defTabSz="914309">
              <a:defRPr/>
            </a:pPr>
            <a:r>
              <a:rPr lang="fi-FI" sz="1200" b="1">
                <a:solidFill>
                  <a:srgbClr val="002565"/>
                </a:solidFill>
                <a:latin typeface="+mj-lt"/>
              </a:rPr>
              <a:t>Federation of Surface </a:t>
            </a:r>
            <a:r>
              <a:rPr lang="fi-FI" sz="1200" b="1" err="1">
                <a:solidFill>
                  <a:srgbClr val="002565"/>
                </a:solidFill>
                <a:latin typeface="+mj-lt"/>
              </a:rPr>
              <a:t>Contractors</a:t>
            </a:r>
            <a:r>
              <a:rPr kumimoji="0" lang="fi-FI" sz="1200" b="1" i="0" u="none" strike="noStrike" kern="1200" cap="none" spc="0" normalizeH="0" baseline="0" noProof="0">
                <a:ln>
                  <a:noFill/>
                </a:ln>
                <a:solidFill>
                  <a:srgbClr val="002565"/>
                </a:solidFill>
                <a:effectLst/>
                <a:uLnTx/>
                <a:uFillTx/>
                <a:latin typeface="+mj-lt"/>
                <a:ea typeface="+mn-ea"/>
                <a:cs typeface="+mn-cs"/>
              </a:rPr>
              <a:t> </a:t>
            </a:r>
            <a:endParaRPr lang="fi-FI" sz="1200">
              <a:solidFill>
                <a:schemeClr val="accent1"/>
              </a:solidFill>
              <a:latin typeface="+mj-lt"/>
            </a:endParaRPr>
          </a:p>
        </p:txBody>
      </p:sp>
      <p:sp>
        <p:nvSpPr>
          <p:cNvPr id="35" name="Tekstiruutu 34">
            <a:extLst>
              <a:ext uri="{FF2B5EF4-FFF2-40B4-BE49-F238E27FC236}">
                <a16:creationId xmlns:a16="http://schemas.microsoft.com/office/drawing/2014/main" id="{E9EC90E8-E6FB-44F8-B92E-9274E24493AA}"/>
              </a:ext>
            </a:extLst>
          </p:cNvPr>
          <p:cNvSpPr txBox="1"/>
          <p:nvPr/>
        </p:nvSpPr>
        <p:spPr>
          <a:xfrm>
            <a:off x="6197325" y="1272235"/>
            <a:ext cx="1651147" cy="307777"/>
          </a:xfrm>
          <a:prstGeom prst="rect">
            <a:avLst/>
          </a:prstGeom>
          <a:noFill/>
        </p:spPr>
        <p:txBody>
          <a:bodyPr wrap="square">
            <a:spAutoFit/>
          </a:bodyPr>
          <a:lstStyle/>
          <a:p>
            <a:pPr algn="ctr" defTabSz="914309">
              <a:defRPr/>
            </a:pPr>
            <a:r>
              <a:rPr lang="fi-FI" sz="1400" b="1">
                <a:solidFill>
                  <a:srgbClr val="002565"/>
                </a:solidFill>
                <a:latin typeface="+mj-lt"/>
              </a:rPr>
              <a:t>HPAC </a:t>
            </a:r>
            <a:r>
              <a:rPr lang="fi-FI" sz="1400" b="1" err="1">
                <a:solidFill>
                  <a:srgbClr val="002565"/>
                </a:solidFill>
                <a:latin typeface="+mj-lt"/>
              </a:rPr>
              <a:t>Contractors</a:t>
            </a:r>
            <a:endParaRPr lang="fi-FI" sz="1400">
              <a:solidFill>
                <a:schemeClr val="accent1"/>
              </a:solidFill>
              <a:latin typeface="+mj-lt"/>
            </a:endParaRPr>
          </a:p>
        </p:txBody>
      </p:sp>
      <p:sp>
        <p:nvSpPr>
          <p:cNvPr id="36" name="Tekstiruutu 35">
            <a:extLst>
              <a:ext uri="{FF2B5EF4-FFF2-40B4-BE49-F238E27FC236}">
                <a16:creationId xmlns:a16="http://schemas.microsoft.com/office/drawing/2014/main" id="{3D35A43E-B2E6-4BFC-A615-A8434AAB1540}"/>
              </a:ext>
            </a:extLst>
          </p:cNvPr>
          <p:cNvSpPr txBox="1"/>
          <p:nvPr/>
        </p:nvSpPr>
        <p:spPr>
          <a:xfrm>
            <a:off x="407988" y="301653"/>
            <a:ext cx="11041006" cy="553998"/>
          </a:xfrm>
          <a:prstGeom prst="rect">
            <a:avLst/>
          </a:prstGeom>
          <a:noFill/>
        </p:spPr>
        <p:txBody>
          <a:bodyPr wrap="square">
            <a:spAutoFit/>
          </a:bodyPr>
          <a:lstStyle/>
          <a:p>
            <a:pPr defTabSz="914309">
              <a:defRPr/>
            </a:pPr>
            <a:r>
              <a:rPr lang="en-US" sz="3000">
                <a:solidFill>
                  <a:schemeClr val="accent1"/>
                </a:solidFill>
                <a:latin typeface="+mj-lt"/>
              </a:rPr>
              <a:t>Confederation of Finnish Construction Industries RT (CFCI) </a:t>
            </a:r>
            <a:endParaRPr lang="fi-FI" sz="3000">
              <a:solidFill>
                <a:schemeClr val="accent1"/>
              </a:solidFill>
              <a:latin typeface="+mj-lt"/>
            </a:endParaRPr>
          </a:p>
        </p:txBody>
      </p:sp>
      <p:sp>
        <p:nvSpPr>
          <p:cNvPr id="3" name="Footer Placeholder 5">
            <a:extLst>
              <a:ext uri="{FF2B5EF4-FFF2-40B4-BE49-F238E27FC236}">
                <a16:creationId xmlns:a16="http://schemas.microsoft.com/office/drawing/2014/main" id="{F73332B8-4E2C-96B6-51EC-3B13F84814B6}"/>
              </a:ext>
            </a:extLst>
          </p:cNvPr>
          <p:cNvSpPr>
            <a:spLocks noGrp="1"/>
          </p:cNvSpPr>
          <p:nvPr>
            <p:ph type="ftr" sz="quarter" idx="11"/>
          </p:nvPr>
        </p:nvSpPr>
        <p:spPr>
          <a:xfrm>
            <a:off x="2063552" y="6381328"/>
            <a:ext cx="8928992" cy="143296"/>
          </a:xfrm>
        </p:spPr>
        <p:txBody>
          <a:bodyPr/>
          <a:lstStyle/>
          <a:p>
            <a:r>
              <a:rPr lang="en-US"/>
              <a:t>© Confederation of Finnish Construction Industries RT</a:t>
            </a:r>
            <a:endParaRPr lang="en-GB"/>
          </a:p>
        </p:txBody>
      </p:sp>
      <p:sp>
        <p:nvSpPr>
          <p:cNvPr id="5" name="Päivämäärän paikkamerkki 4">
            <a:extLst>
              <a:ext uri="{FF2B5EF4-FFF2-40B4-BE49-F238E27FC236}">
                <a16:creationId xmlns:a16="http://schemas.microsoft.com/office/drawing/2014/main" id="{7D65A070-0C11-A281-D431-B2C832DB0B80}"/>
              </a:ext>
            </a:extLst>
          </p:cNvPr>
          <p:cNvSpPr>
            <a:spLocks noGrp="1"/>
          </p:cNvSpPr>
          <p:nvPr>
            <p:ph type="dt" sz="half" idx="10"/>
          </p:nvPr>
        </p:nvSpPr>
        <p:spPr/>
        <p:txBody>
          <a:bodyPr/>
          <a:lstStyle/>
          <a:p>
            <a:fld id="{20ADBEE3-17C6-41AB-BAA7-447D829FFA18}" type="datetime1">
              <a:rPr lang="fi-FI" noProof="0" smtClean="0"/>
              <a:t>16.8.2024</a:t>
            </a:fld>
            <a:endParaRPr lang="fi-FI" noProof="0"/>
          </a:p>
        </p:txBody>
      </p:sp>
      <p:sp>
        <p:nvSpPr>
          <p:cNvPr id="6" name="Dian numeron paikkamerkki 5">
            <a:extLst>
              <a:ext uri="{FF2B5EF4-FFF2-40B4-BE49-F238E27FC236}">
                <a16:creationId xmlns:a16="http://schemas.microsoft.com/office/drawing/2014/main" id="{450C21F9-BA58-BFCC-C946-615C9BD296F7}"/>
              </a:ext>
            </a:extLst>
          </p:cNvPr>
          <p:cNvSpPr>
            <a:spLocks noGrp="1"/>
          </p:cNvSpPr>
          <p:nvPr>
            <p:ph type="sldNum" sz="quarter" idx="12"/>
          </p:nvPr>
        </p:nvSpPr>
        <p:spPr/>
        <p:txBody>
          <a:bodyPr/>
          <a:lstStyle/>
          <a:p>
            <a:fld id="{DFD61EF7-2460-4EE9-A031-27FEBC4F9A95}" type="slidenum">
              <a:rPr lang="fi-FI" noProof="0" smtClean="0"/>
              <a:t>4</a:t>
            </a:fld>
            <a:endParaRPr lang="fi-FI" noProof="0"/>
          </a:p>
        </p:txBody>
      </p:sp>
    </p:spTree>
    <p:extLst>
      <p:ext uri="{BB962C8B-B14F-4D97-AF65-F5344CB8AC3E}">
        <p14:creationId xmlns:p14="http://schemas.microsoft.com/office/powerpoint/2010/main" val="42437973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6" name="Title 11"/>
          <p:cNvSpPr>
            <a:spLocks noGrp="1"/>
          </p:cNvSpPr>
          <p:nvPr>
            <p:ph type="title"/>
          </p:nvPr>
        </p:nvSpPr>
        <p:spPr/>
        <p:txBody>
          <a:bodyPr/>
          <a:lstStyle/>
          <a:p>
            <a:pPr eaLnBrk="1" hangingPunct="1"/>
            <a:r>
              <a:rPr lang="en-US"/>
              <a:t>Confederation of Finnish Construction Industries</a:t>
            </a:r>
            <a:endParaRPr lang="fi-FI"/>
          </a:p>
        </p:txBody>
      </p:sp>
      <p:sp>
        <p:nvSpPr>
          <p:cNvPr id="6" name="Sisällön paikkamerkki 5">
            <a:extLst>
              <a:ext uri="{FF2B5EF4-FFF2-40B4-BE49-F238E27FC236}">
                <a16:creationId xmlns:a16="http://schemas.microsoft.com/office/drawing/2014/main" id="{5EA79178-BE07-C844-F9CA-0AE1C802DC80}"/>
              </a:ext>
            </a:extLst>
          </p:cNvPr>
          <p:cNvSpPr>
            <a:spLocks noGrp="1"/>
          </p:cNvSpPr>
          <p:nvPr>
            <p:ph idx="1"/>
          </p:nvPr>
        </p:nvSpPr>
        <p:spPr/>
        <p:txBody>
          <a:bodyPr/>
          <a:lstStyle/>
          <a:p>
            <a:endParaRPr lang="fi-FI"/>
          </a:p>
        </p:txBody>
      </p:sp>
      <p:sp>
        <p:nvSpPr>
          <p:cNvPr id="9" name="Alatunnisteen paikkamerkki 8">
            <a:extLst>
              <a:ext uri="{FF2B5EF4-FFF2-40B4-BE49-F238E27FC236}">
                <a16:creationId xmlns:a16="http://schemas.microsoft.com/office/drawing/2014/main" id="{1ACDDC58-1E16-4462-8D6D-C2B6644D5422}"/>
              </a:ext>
            </a:extLst>
          </p:cNvPr>
          <p:cNvSpPr>
            <a:spLocks noGrp="1"/>
          </p:cNvSpPr>
          <p:nvPr>
            <p:ph type="ftr" sz="quarter" idx="11"/>
          </p:nvPr>
        </p:nvSpPr>
        <p:spPr/>
        <p:txBody>
          <a:bodyPr/>
          <a:lstStyle/>
          <a:p>
            <a:pPr defTabSz="914309"/>
            <a:r>
              <a:rPr lang="en-US">
                <a:solidFill>
                  <a:srgbClr val="002565"/>
                </a:solidFill>
              </a:rPr>
              <a:t>© Confederation of Finnish Construction Industries RT</a:t>
            </a:r>
            <a:endParaRPr lang="fi-FI">
              <a:solidFill>
                <a:srgbClr val="002565"/>
              </a:solidFill>
            </a:endParaRPr>
          </a:p>
        </p:txBody>
      </p:sp>
      <p:grpSp>
        <p:nvGrpSpPr>
          <p:cNvPr id="12" name="Ryhmä 11">
            <a:extLst>
              <a:ext uri="{FF2B5EF4-FFF2-40B4-BE49-F238E27FC236}">
                <a16:creationId xmlns:a16="http://schemas.microsoft.com/office/drawing/2014/main" id="{0125D1E3-C70D-FE4E-5DC9-BE7F665572D2}"/>
              </a:ext>
            </a:extLst>
          </p:cNvPr>
          <p:cNvGrpSpPr/>
          <p:nvPr/>
        </p:nvGrpSpPr>
        <p:grpSpPr>
          <a:xfrm>
            <a:off x="4294752" y="3130337"/>
            <a:ext cx="1867810" cy="2975167"/>
            <a:chOff x="3195884" y="3117657"/>
            <a:chExt cx="1255439" cy="2975167"/>
          </a:xfrm>
        </p:grpSpPr>
        <p:sp>
          <p:nvSpPr>
            <p:cNvPr id="76" name="Rectangle 61"/>
            <p:cNvSpPr>
              <a:spLocks noChangeArrowheads="1"/>
            </p:cNvSpPr>
            <p:nvPr/>
          </p:nvSpPr>
          <p:spPr bwMode="auto">
            <a:xfrm flipV="1">
              <a:off x="3195884" y="4018159"/>
              <a:ext cx="1190441" cy="2074665"/>
            </a:xfrm>
            <a:prstGeom prst="rect">
              <a:avLst/>
            </a:prstGeom>
            <a:solidFill>
              <a:schemeClr val="bg1">
                <a:lumMod val="95000"/>
              </a:schemeClr>
            </a:solidFill>
            <a:ln>
              <a:noFill/>
            </a:ln>
            <a:effectLst/>
          </p:spPr>
          <p:txBody>
            <a:bodyPr rot="10800000" wrap="none" lIns="91440" tIns="45720" rIns="91440" bIns="45720" anchor="ctr"/>
            <a:lstStyle/>
            <a:p>
              <a:pPr algn="ctr" defTabSz="914309">
                <a:defRPr/>
              </a:pPr>
              <a:endParaRPr lang="fi-FI" sz="1400" kern="0">
                <a:solidFill>
                  <a:srgbClr val="0F4BB4"/>
                </a:solidFill>
                <a:latin typeface="Avenir Next LT Pro Demi"/>
              </a:endParaRPr>
            </a:p>
          </p:txBody>
        </p:sp>
        <p:sp>
          <p:nvSpPr>
            <p:cNvPr id="21512" name="Rectangle 61"/>
            <p:cNvSpPr>
              <a:spLocks noChangeArrowheads="1"/>
            </p:cNvSpPr>
            <p:nvPr/>
          </p:nvSpPr>
          <p:spPr bwMode="auto">
            <a:xfrm flipV="1">
              <a:off x="3200660" y="3117657"/>
              <a:ext cx="1192637" cy="1053071"/>
            </a:xfrm>
            <a:prstGeom prst="rect">
              <a:avLst/>
            </a:prstGeom>
            <a:solidFill>
              <a:schemeClr val="accent2"/>
            </a:solidFill>
            <a:ln>
              <a:noFill/>
            </a:ln>
          </p:spPr>
          <p:txBody>
            <a:bodyPr rot="10800000" wrap="none" lIns="91440" tIns="45720" rIns="91440" bIns="45720" anchor="ctr"/>
            <a:lstStyle/>
            <a:p>
              <a:pPr algn="ctr" defTabSz="914309">
                <a:defRPr/>
              </a:pPr>
              <a:endParaRPr lang="fi-FI" sz="1400" kern="0">
                <a:solidFill>
                  <a:srgbClr val="FFFFFF"/>
                </a:solidFill>
                <a:latin typeface="Avenir Next LT Pro Demi"/>
              </a:endParaRPr>
            </a:p>
          </p:txBody>
        </p:sp>
        <p:sp>
          <p:nvSpPr>
            <p:cNvPr id="22" name="Text Box 46"/>
            <p:cNvSpPr txBox="1">
              <a:spLocks noChangeArrowheads="1"/>
            </p:cNvSpPr>
            <p:nvPr/>
          </p:nvSpPr>
          <p:spPr bwMode="auto">
            <a:xfrm>
              <a:off x="3202247" y="4264887"/>
              <a:ext cx="1249076"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1440" tIns="45720" rIns="91440" bIns="45720" anchor="t">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fontAlgn="base">
                <a:spcBef>
                  <a:spcPct val="0"/>
                </a:spcBef>
                <a:spcAft>
                  <a:spcPct val="0"/>
                </a:spcAft>
                <a:defRPr>
                  <a:solidFill>
                    <a:schemeClr val="tx1"/>
                  </a:solidFill>
                  <a:latin typeface="Calibri" pitchFamily="34" charset="0"/>
                  <a:ea typeface="MS PGothic" pitchFamily="34" charset="-128"/>
                </a:defRPr>
              </a:lvl6pPr>
              <a:lvl7pPr marL="2971800" indent="-228600" fontAlgn="base">
                <a:spcBef>
                  <a:spcPct val="0"/>
                </a:spcBef>
                <a:spcAft>
                  <a:spcPct val="0"/>
                </a:spcAft>
                <a:defRPr>
                  <a:solidFill>
                    <a:schemeClr val="tx1"/>
                  </a:solidFill>
                  <a:latin typeface="Calibri" pitchFamily="34" charset="0"/>
                  <a:ea typeface="MS PGothic" pitchFamily="34" charset="-128"/>
                </a:defRPr>
              </a:lvl7pPr>
              <a:lvl8pPr marL="3429000" indent="-228600" fontAlgn="base">
                <a:spcBef>
                  <a:spcPct val="0"/>
                </a:spcBef>
                <a:spcAft>
                  <a:spcPct val="0"/>
                </a:spcAft>
                <a:defRPr>
                  <a:solidFill>
                    <a:schemeClr val="tx1"/>
                  </a:solidFill>
                  <a:latin typeface="Calibri" pitchFamily="34" charset="0"/>
                  <a:ea typeface="MS PGothic" pitchFamily="34" charset="-128"/>
                </a:defRPr>
              </a:lvl8pPr>
              <a:lvl9pPr marL="3886200" indent="-228600" fontAlgn="base">
                <a:spcBef>
                  <a:spcPct val="0"/>
                </a:spcBef>
                <a:spcAft>
                  <a:spcPct val="0"/>
                </a:spcAft>
                <a:defRPr>
                  <a:solidFill>
                    <a:schemeClr val="tx1"/>
                  </a:solidFill>
                  <a:latin typeface="Calibri" pitchFamily="34" charset="0"/>
                  <a:ea typeface="MS PGothic" pitchFamily="34" charset="-128"/>
                </a:defRPr>
              </a:lvl9pPr>
            </a:lstStyle>
            <a:p>
              <a:pPr marL="0" marR="0" lvl="0" indent="0" algn="l" defTabSz="914309" rtl="0" eaLnBrk="1" fontAlgn="auto" latinLnBrk="0" hangingPunct="1">
                <a:lnSpc>
                  <a:spcPct val="100000"/>
                </a:lnSpc>
                <a:spcBef>
                  <a:spcPts val="0"/>
                </a:spcBef>
                <a:spcAft>
                  <a:spcPts val="0"/>
                </a:spcAft>
                <a:buClrTx/>
                <a:buSzTx/>
                <a:buFontTx/>
                <a:buNone/>
                <a:tabLst/>
                <a:defRPr/>
              </a:pPr>
              <a:r>
                <a:rPr kumimoji="0" lang="fi-FI" sz="1000" b="1" u="none" strike="noStrike" kern="0" cap="none" spc="0" normalizeH="0" baseline="0" noProof="0" dirty="0">
                  <a:ln>
                    <a:noFill/>
                  </a:ln>
                  <a:solidFill>
                    <a:srgbClr val="000000"/>
                  </a:solidFill>
                  <a:effectLst/>
                  <a:uLnTx/>
                  <a:uFillTx/>
                  <a:latin typeface="+mn-lt"/>
                </a:rPr>
                <a:t>4 </a:t>
              </a:r>
              <a:r>
                <a:rPr kumimoji="0" lang="fi-FI" sz="1000" b="1" u="none" strike="noStrike" kern="0" cap="none" spc="0" normalizeH="0" baseline="0" noProof="0" dirty="0" err="1">
                  <a:ln>
                    <a:noFill/>
                  </a:ln>
                  <a:solidFill>
                    <a:srgbClr val="000000"/>
                  </a:solidFill>
                  <a:effectLst/>
                  <a:uLnTx/>
                  <a:uFillTx/>
                  <a:latin typeface="+mn-lt"/>
                </a:rPr>
                <a:t>sections</a:t>
              </a:r>
              <a:endParaRPr kumimoji="0" lang="fi-FI" sz="1000" b="1" u="none" strike="noStrike" kern="0" cap="none" spc="0" normalizeH="0" baseline="0" noProof="0" dirty="0">
                <a:ln>
                  <a:noFill/>
                </a:ln>
                <a:solidFill>
                  <a:srgbClr val="000000"/>
                </a:solidFill>
                <a:effectLst/>
                <a:uLnTx/>
                <a:uFillTx/>
                <a:latin typeface="+mn-lt"/>
              </a:endParaRPr>
            </a:p>
            <a:p>
              <a:pPr marL="0" marR="0" lvl="0" indent="0" algn="l" defTabSz="914309" rtl="0" eaLnBrk="1" fontAlgn="auto" latinLnBrk="0" hangingPunct="1">
                <a:lnSpc>
                  <a:spcPct val="100000"/>
                </a:lnSpc>
                <a:spcBef>
                  <a:spcPts val="0"/>
                </a:spcBef>
                <a:spcAft>
                  <a:spcPts val="0"/>
                </a:spcAft>
                <a:buClrTx/>
                <a:buSzTx/>
                <a:buFont typeface="Wingdings" pitchFamily="2" charset="2"/>
                <a:buChar char="§"/>
                <a:tabLst/>
                <a:defRPr/>
              </a:pPr>
              <a:endParaRPr kumimoji="0" lang="fi-FI" sz="1000" b="0" u="none" strike="noStrike" kern="0" cap="none" spc="0" normalizeH="0" baseline="0" noProof="0" dirty="0">
                <a:ln>
                  <a:noFill/>
                </a:ln>
                <a:solidFill>
                  <a:srgbClr val="000000"/>
                </a:solidFill>
                <a:effectLst/>
                <a:uLnTx/>
                <a:uFillTx/>
                <a:latin typeface="+mn-lt"/>
              </a:endParaRPr>
            </a:p>
            <a:p>
              <a:pPr marL="0" marR="0" lvl="0" indent="0" algn="l" defTabSz="914309" rtl="0" eaLnBrk="1" fontAlgn="auto" latinLnBrk="0" hangingPunct="1">
                <a:lnSpc>
                  <a:spcPct val="100000"/>
                </a:lnSpc>
                <a:spcBef>
                  <a:spcPts val="0"/>
                </a:spcBef>
                <a:spcAft>
                  <a:spcPts val="0"/>
                </a:spcAft>
                <a:buClrTx/>
                <a:buSzTx/>
                <a:buFontTx/>
                <a:buNone/>
                <a:tabLst/>
                <a:defRPr/>
              </a:pPr>
              <a:endParaRPr kumimoji="0" lang="fi-FI" sz="1000" b="0" u="none" strike="noStrike" kern="0" cap="none" spc="0" normalizeH="0" baseline="0" noProof="0" dirty="0">
                <a:ln>
                  <a:noFill/>
                </a:ln>
                <a:solidFill>
                  <a:srgbClr val="000000"/>
                </a:solidFill>
                <a:effectLst/>
                <a:uLnTx/>
                <a:uFillTx/>
                <a:latin typeface="+mn-lt"/>
              </a:endParaRPr>
            </a:p>
            <a:p>
              <a:pPr marL="0" marR="0" lvl="0" indent="0" algn="l" defTabSz="914309" rtl="0" eaLnBrk="1" fontAlgn="auto" latinLnBrk="0" hangingPunct="1">
                <a:lnSpc>
                  <a:spcPct val="100000"/>
                </a:lnSpc>
                <a:spcBef>
                  <a:spcPts val="0"/>
                </a:spcBef>
                <a:spcAft>
                  <a:spcPts val="0"/>
                </a:spcAft>
                <a:buClrTx/>
                <a:buSzTx/>
                <a:buFontTx/>
                <a:buNone/>
                <a:tabLst/>
                <a:defRPr/>
              </a:pPr>
              <a:endParaRPr kumimoji="0" lang="fi-FI" sz="1000" b="0" u="none" strike="noStrike" kern="0" cap="none" spc="0" normalizeH="0" baseline="0" noProof="0" dirty="0">
                <a:ln>
                  <a:noFill/>
                </a:ln>
                <a:solidFill>
                  <a:srgbClr val="000000"/>
                </a:solidFill>
                <a:effectLst/>
                <a:uLnTx/>
                <a:uFillTx/>
                <a:latin typeface="+mn-lt"/>
              </a:endParaRPr>
            </a:p>
            <a:p>
              <a:pPr defTabSz="914309">
                <a:defRPr/>
              </a:pPr>
              <a:endParaRPr lang="fi-FI" sz="1000" kern="0" dirty="0">
                <a:solidFill>
                  <a:srgbClr val="000000"/>
                </a:solidFill>
                <a:latin typeface="+mn-lt"/>
                <a:ea typeface="MS PGothic"/>
                <a:cs typeface="Calibri"/>
              </a:endParaRPr>
            </a:p>
            <a:p>
              <a:pPr defTabSz="914309">
                <a:defRPr/>
              </a:pPr>
              <a:endParaRPr lang="fi-FI" sz="1000" kern="0" dirty="0">
                <a:solidFill>
                  <a:srgbClr val="000000"/>
                </a:solidFill>
                <a:latin typeface="+mn-lt"/>
                <a:ea typeface="MS PGothic"/>
                <a:cs typeface="Calibri"/>
              </a:endParaRPr>
            </a:p>
            <a:p>
              <a:pPr defTabSz="914309">
                <a:defRPr/>
              </a:pPr>
              <a:endParaRPr lang="fi-FI" sz="1000" kern="0" dirty="0">
                <a:solidFill>
                  <a:srgbClr val="000000"/>
                </a:solidFill>
                <a:latin typeface="+mn-lt"/>
                <a:ea typeface="MS PGothic"/>
                <a:cs typeface="Calibri"/>
              </a:endParaRPr>
            </a:p>
            <a:p>
              <a:pPr defTabSz="914309">
                <a:defRPr/>
              </a:pPr>
              <a:endParaRPr lang="fi-FI" sz="1000" kern="0" dirty="0">
                <a:solidFill>
                  <a:srgbClr val="000000"/>
                </a:solidFill>
                <a:latin typeface="+mn-lt"/>
                <a:ea typeface="MS PGothic"/>
                <a:cs typeface="Calibri"/>
              </a:endParaRPr>
            </a:p>
            <a:p>
              <a:pPr defTabSz="914309">
                <a:defRPr/>
              </a:pPr>
              <a:r>
                <a:rPr lang="fi-FI" sz="1000" kern="0" dirty="0">
                  <a:solidFill>
                    <a:srgbClr val="000000"/>
                  </a:solidFill>
                  <a:latin typeface="+mn-lt"/>
                  <a:ea typeface="MS PGothic"/>
                  <a:cs typeface="Calibri"/>
                </a:rPr>
                <a:t>105 </a:t>
              </a:r>
              <a:r>
                <a:rPr kumimoji="0" lang="fi-FI" sz="1000" b="0" u="none" strike="noStrike" kern="0" cap="none" spc="0" normalizeH="0" baseline="0" noProof="0" dirty="0" err="1">
                  <a:ln>
                    <a:noFill/>
                  </a:ln>
                  <a:solidFill>
                    <a:srgbClr val="000000"/>
                  </a:solidFill>
                  <a:effectLst/>
                  <a:uLnTx/>
                  <a:uFillTx/>
                  <a:latin typeface="+mn-lt"/>
                  <a:ea typeface="MS PGothic"/>
                  <a:cs typeface="Calibri"/>
                </a:rPr>
                <a:t>member</a:t>
              </a:r>
              <a:r>
                <a:rPr lang="fi-FI" sz="1000" kern="0" dirty="0">
                  <a:solidFill>
                    <a:srgbClr val="000000"/>
                  </a:solidFill>
                  <a:latin typeface="+mn-lt"/>
                  <a:ea typeface="MS PGothic"/>
                  <a:cs typeface="Calibri"/>
                </a:rPr>
                <a:t> </a:t>
              </a:r>
              <a:r>
                <a:rPr kumimoji="0" lang="fi-FI" sz="1000" b="0" u="none" strike="noStrike" kern="0" cap="none" spc="0" normalizeH="0" baseline="0" noProof="0" dirty="0" err="1">
                  <a:ln>
                    <a:noFill/>
                  </a:ln>
                  <a:solidFill>
                    <a:srgbClr val="000000"/>
                  </a:solidFill>
                  <a:effectLst/>
                  <a:uLnTx/>
                  <a:uFillTx/>
                  <a:latin typeface="+mn-lt"/>
                  <a:ea typeface="MS PGothic"/>
                  <a:cs typeface="Calibri"/>
                </a:rPr>
                <a:t>companies</a:t>
              </a:r>
              <a:r>
                <a:rPr kumimoji="0" lang="fi-FI" sz="1000" b="0" u="none" strike="noStrike" kern="0" cap="none" spc="0" normalizeH="0" baseline="0" noProof="0" dirty="0">
                  <a:ln>
                    <a:noFill/>
                  </a:ln>
                  <a:solidFill>
                    <a:srgbClr val="000000"/>
                  </a:solidFill>
                  <a:effectLst/>
                  <a:uLnTx/>
                  <a:uFillTx/>
                  <a:latin typeface="+mn-lt"/>
                  <a:ea typeface="MS PGothic"/>
                  <a:cs typeface="Calibri"/>
                </a:rPr>
                <a:t> (</a:t>
              </a:r>
              <a:r>
                <a:rPr lang="fi-FI" sz="1000" kern="0" dirty="0">
                  <a:solidFill>
                    <a:srgbClr val="000000"/>
                  </a:solidFill>
                  <a:latin typeface="+mn-lt"/>
                  <a:ea typeface="MS PGothic"/>
                  <a:cs typeface="Calibri"/>
                </a:rPr>
                <a:t>31.12.2022)</a:t>
              </a:r>
              <a:endParaRPr kumimoji="0" lang="fi-FI" sz="1000" b="0" u="none" strike="noStrike" kern="1200" cap="none" spc="0" normalizeH="0" baseline="0" noProof="0" dirty="0">
                <a:ln>
                  <a:noFill/>
                </a:ln>
                <a:solidFill>
                  <a:srgbClr val="FFFFFF"/>
                </a:solidFill>
                <a:effectLst/>
                <a:uLnTx/>
                <a:uFillTx/>
                <a:latin typeface="+mn-lt"/>
                <a:ea typeface="MS PGothic"/>
                <a:cs typeface="Calibri"/>
              </a:endParaRPr>
            </a:p>
          </p:txBody>
        </p:sp>
        <p:sp>
          <p:nvSpPr>
            <p:cNvPr id="27" name="Rectangle 37"/>
            <p:cNvSpPr>
              <a:spLocks noChangeArrowheads="1"/>
            </p:cNvSpPr>
            <p:nvPr/>
          </p:nvSpPr>
          <p:spPr bwMode="auto">
            <a:xfrm>
              <a:off x="3213633" y="3211061"/>
              <a:ext cx="1133296"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1440" tIns="45720" rIns="91440" bIns="45720" anchor="t">
              <a:spAutoFit/>
            </a:bodyPr>
            <a:lstStyle/>
            <a:p>
              <a:pPr algn="ctr" defTabSz="914309">
                <a:defRPr/>
              </a:pPr>
              <a:r>
                <a:rPr lang="en-US" sz="1400" kern="0">
                  <a:solidFill>
                    <a:srgbClr val="FFFFFF"/>
                  </a:solidFill>
                  <a:latin typeface="Avenir Next LT Pro Demi"/>
                </a:rPr>
                <a:t>Finnish Association of Construction Product Industries</a:t>
              </a:r>
              <a:br>
                <a:rPr lang="en-US" sz="1400" kern="0">
                  <a:solidFill>
                    <a:srgbClr val="FFFFFF"/>
                  </a:solidFill>
                  <a:latin typeface="Avenir Next LT Pro Demi"/>
                </a:rPr>
              </a:br>
              <a:endParaRPr lang="en-US" sz="1400" kern="0">
                <a:solidFill>
                  <a:srgbClr val="FFFFFF"/>
                </a:solidFill>
                <a:latin typeface="Avenir Next LT Pro Demi"/>
              </a:endParaRPr>
            </a:p>
          </p:txBody>
        </p:sp>
      </p:grpSp>
      <p:grpSp>
        <p:nvGrpSpPr>
          <p:cNvPr id="10" name="Ryhmä 9">
            <a:extLst>
              <a:ext uri="{FF2B5EF4-FFF2-40B4-BE49-F238E27FC236}">
                <a16:creationId xmlns:a16="http://schemas.microsoft.com/office/drawing/2014/main" id="{5B22B684-B313-DFCD-EDD4-A75F8B886C00}"/>
              </a:ext>
            </a:extLst>
          </p:cNvPr>
          <p:cNvGrpSpPr/>
          <p:nvPr/>
        </p:nvGrpSpPr>
        <p:grpSpPr>
          <a:xfrm>
            <a:off x="2260940" y="3138756"/>
            <a:ext cx="1916532" cy="2960975"/>
            <a:chOff x="1687017" y="3131847"/>
            <a:chExt cx="1479315" cy="2960975"/>
          </a:xfrm>
        </p:grpSpPr>
        <p:sp>
          <p:nvSpPr>
            <p:cNvPr id="77" name="Rectangle 61"/>
            <p:cNvSpPr>
              <a:spLocks noChangeArrowheads="1"/>
            </p:cNvSpPr>
            <p:nvPr/>
          </p:nvSpPr>
          <p:spPr bwMode="auto">
            <a:xfrm flipV="1">
              <a:off x="1799265" y="3980996"/>
              <a:ext cx="1366917" cy="2111826"/>
            </a:xfrm>
            <a:prstGeom prst="rect">
              <a:avLst/>
            </a:prstGeom>
            <a:solidFill>
              <a:schemeClr val="bg1">
                <a:lumMod val="95000"/>
              </a:schemeClr>
            </a:solidFill>
            <a:ln>
              <a:noFill/>
            </a:ln>
            <a:effectLst/>
          </p:spPr>
          <p:txBody>
            <a:bodyPr rot="10800000" wrap="none" lIns="91440" tIns="45720" rIns="91440" bIns="45720" anchor="ctr"/>
            <a:lstStyle/>
            <a:p>
              <a:pPr algn="ctr" defTabSz="914309">
                <a:defRPr/>
              </a:pPr>
              <a:endParaRPr lang="fi-FI" sz="1400" kern="0">
                <a:solidFill>
                  <a:srgbClr val="0F4BB4"/>
                </a:solidFill>
                <a:latin typeface="Avenir Next LT Pro Demi"/>
              </a:endParaRPr>
            </a:p>
          </p:txBody>
        </p:sp>
        <p:grpSp>
          <p:nvGrpSpPr>
            <p:cNvPr id="2" name="Ryhmä 1">
              <a:extLst>
                <a:ext uri="{FF2B5EF4-FFF2-40B4-BE49-F238E27FC236}">
                  <a16:creationId xmlns:a16="http://schemas.microsoft.com/office/drawing/2014/main" id="{2D96E2D3-EFCA-48BC-9951-14F59E4BDD59}"/>
                </a:ext>
              </a:extLst>
            </p:cNvPr>
            <p:cNvGrpSpPr/>
            <p:nvPr/>
          </p:nvGrpSpPr>
          <p:grpSpPr>
            <a:xfrm>
              <a:off x="1687017" y="3131847"/>
              <a:ext cx="1479315" cy="2744264"/>
              <a:chOff x="3103117" y="2753839"/>
              <a:chExt cx="1479508" cy="2744622"/>
            </a:xfrm>
          </p:grpSpPr>
          <p:sp>
            <p:nvSpPr>
              <p:cNvPr id="21513" name="Rectangle 61"/>
              <p:cNvSpPr>
                <a:spLocks noChangeArrowheads="1"/>
              </p:cNvSpPr>
              <p:nvPr/>
            </p:nvSpPr>
            <p:spPr bwMode="auto">
              <a:xfrm flipV="1">
                <a:off x="3215380" y="2753839"/>
                <a:ext cx="1367245" cy="1034469"/>
              </a:xfrm>
              <a:prstGeom prst="rect">
                <a:avLst/>
              </a:prstGeom>
              <a:solidFill>
                <a:schemeClr val="accent2"/>
              </a:solidFill>
              <a:ln>
                <a:noFill/>
              </a:ln>
            </p:spPr>
            <p:txBody>
              <a:bodyPr rot="10800000" wrap="none" lIns="91440" tIns="45720" rIns="91440" bIns="45720" anchor="ctr"/>
              <a:lstStyle/>
              <a:p>
                <a:pPr algn="ctr" defTabSz="914309">
                  <a:defRPr/>
                </a:pPr>
                <a:endParaRPr lang="fi-FI" sz="1000" kern="0">
                  <a:solidFill>
                    <a:srgbClr val="FFFFFF"/>
                  </a:solidFill>
                </a:endParaRPr>
              </a:p>
            </p:txBody>
          </p:sp>
          <p:sp>
            <p:nvSpPr>
              <p:cNvPr id="23" name="Text Box 48"/>
              <p:cNvSpPr txBox="1">
                <a:spLocks noChangeArrowheads="1"/>
              </p:cNvSpPr>
              <p:nvPr/>
            </p:nvSpPr>
            <p:spPr bwMode="auto">
              <a:xfrm>
                <a:off x="3251080" y="3867032"/>
                <a:ext cx="1292484" cy="1631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1440" tIns="45720" rIns="91440" bIns="45720" anchor="t">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fontAlgn="base">
                  <a:spcBef>
                    <a:spcPct val="0"/>
                  </a:spcBef>
                  <a:spcAft>
                    <a:spcPct val="0"/>
                  </a:spcAft>
                  <a:defRPr>
                    <a:solidFill>
                      <a:schemeClr val="tx1"/>
                    </a:solidFill>
                    <a:latin typeface="Calibri" pitchFamily="34" charset="0"/>
                    <a:ea typeface="MS PGothic" pitchFamily="34" charset="-128"/>
                  </a:defRPr>
                </a:lvl6pPr>
                <a:lvl7pPr marL="2971800" indent="-228600" fontAlgn="base">
                  <a:spcBef>
                    <a:spcPct val="0"/>
                  </a:spcBef>
                  <a:spcAft>
                    <a:spcPct val="0"/>
                  </a:spcAft>
                  <a:defRPr>
                    <a:solidFill>
                      <a:schemeClr val="tx1"/>
                    </a:solidFill>
                    <a:latin typeface="Calibri" pitchFamily="34" charset="0"/>
                    <a:ea typeface="MS PGothic" pitchFamily="34" charset="-128"/>
                  </a:defRPr>
                </a:lvl7pPr>
                <a:lvl8pPr marL="3429000" indent="-228600" fontAlgn="base">
                  <a:spcBef>
                    <a:spcPct val="0"/>
                  </a:spcBef>
                  <a:spcAft>
                    <a:spcPct val="0"/>
                  </a:spcAft>
                  <a:defRPr>
                    <a:solidFill>
                      <a:schemeClr val="tx1"/>
                    </a:solidFill>
                    <a:latin typeface="Calibri" pitchFamily="34" charset="0"/>
                    <a:ea typeface="MS PGothic" pitchFamily="34" charset="-128"/>
                  </a:defRPr>
                </a:lvl8pPr>
                <a:lvl9pPr marL="3886200" indent="-228600" fontAlgn="base">
                  <a:spcBef>
                    <a:spcPct val="0"/>
                  </a:spcBef>
                  <a:spcAft>
                    <a:spcPct val="0"/>
                  </a:spcAft>
                  <a:defRPr>
                    <a:solidFill>
                      <a:schemeClr val="tx1"/>
                    </a:solidFill>
                    <a:latin typeface="Calibri" pitchFamily="34" charset="0"/>
                    <a:ea typeface="MS PGothic" pitchFamily="34" charset="-128"/>
                  </a:defRPr>
                </a:lvl9pPr>
              </a:lstStyle>
              <a:p>
                <a:pPr marL="0" marR="0" lvl="0" indent="0" algn="l" defTabSz="914309" rtl="0" eaLnBrk="1" fontAlgn="auto" latinLnBrk="0" hangingPunct="1">
                  <a:lnSpc>
                    <a:spcPct val="100000"/>
                  </a:lnSpc>
                  <a:spcBef>
                    <a:spcPts val="0"/>
                  </a:spcBef>
                  <a:spcAft>
                    <a:spcPts val="0"/>
                  </a:spcAft>
                  <a:buClrTx/>
                  <a:buSzTx/>
                  <a:buFontTx/>
                  <a:buNone/>
                  <a:tabLst/>
                  <a:defRPr/>
                </a:pPr>
                <a:r>
                  <a:rPr kumimoji="0" lang="fi-FI" sz="1000" b="1" u="none" strike="noStrike" kern="0" cap="none" spc="0" normalizeH="0" baseline="0" noProof="0" dirty="0">
                    <a:ln>
                      <a:noFill/>
                    </a:ln>
                    <a:solidFill>
                      <a:srgbClr val="000000"/>
                    </a:solidFill>
                    <a:effectLst/>
                    <a:uLnTx/>
                    <a:uFillTx/>
                    <a:latin typeface="+mn-lt"/>
                  </a:rPr>
                  <a:t>7 </a:t>
                </a:r>
                <a:r>
                  <a:rPr kumimoji="0" lang="fi-FI" sz="1000" b="1" u="none" strike="noStrike" kern="0" cap="none" spc="0" normalizeH="0" baseline="0" noProof="0" dirty="0" err="1">
                    <a:ln>
                      <a:noFill/>
                    </a:ln>
                    <a:solidFill>
                      <a:srgbClr val="000000"/>
                    </a:solidFill>
                    <a:effectLst/>
                    <a:uLnTx/>
                    <a:uFillTx/>
                    <a:latin typeface="+mn-lt"/>
                  </a:rPr>
                  <a:t>regional</a:t>
                </a:r>
                <a:r>
                  <a:rPr kumimoji="0" lang="fi-FI" sz="1000" b="1" u="none" strike="noStrike" kern="0" cap="none" spc="0" normalizeH="0" baseline="0" noProof="0" dirty="0">
                    <a:ln>
                      <a:noFill/>
                    </a:ln>
                    <a:solidFill>
                      <a:srgbClr val="000000"/>
                    </a:solidFill>
                    <a:effectLst/>
                    <a:uLnTx/>
                    <a:uFillTx/>
                    <a:latin typeface="+mn-lt"/>
                  </a:rPr>
                  <a:t> </a:t>
                </a:r>
                <a:r>
                  <a:rPr kumimoji="0" lang="fi-FI" sz="1000" b="1" u="none" strike="noStrike" kern="0" cap="none" spc="0" normalizeH="0" baseline="0" noProof="0" dirty="0" err="1">
                    <a:ln>
                      <a:noFill/>
                    </a:ln>
                    <a:solidFill>
                      <a:srgbClr val="000000"/>
                    </a:solidFill>
                    <a:effectLst/>
                    <a:uLnTx/>
                    <a:uFillTx/>
                    <a:latin typeface="+mn-lt"/>
                  </a:rPr>
                  <a:t>offices</a:t>
                </a:r>
                <a:br>
                  <a:rPr kumimoji="0" lang="fi-FI" sz="1000" b="1" u="none" strike="noStrike" kern="0" cap="none" spc="0" normalizeH="0" baseline="0" noProof="0" dirty="0">
                    <a:ln>
                      <a:noFill/>
                    </a:ln>
                    <a:solidFill>
                      <a:srgbClr val="000000"/>
                    </a:solidFill>
                    <a:effectLst/>
                    <a:uLnTx/>
                    <a:uFillTx/>
                    <a:latin typeface="+mn-lt"/>
                  </a:rPr>
                </a:br>
                <a:r>
                  <a:rPr kumimoji="0" lang="fi-FI" sz="1000" b="1" u="none" strike="noStrike" kern="0" cap="none" spc="0" normalizeH="0" baseline="0" noProof="0" dirty="0">
                    <a:ln>
                      <a:noFill/>
                    </a:ln>
                    <a:solidFill>
                      <a:srgbClr val="000000"/>
                    </a:solidFill>
                    <a:effectLst/>
                    <a:uLnTx/>
                    <a:uFillTx/>
                    <a:latin typeface="+mn-lt"/>
                  </a:rPr>
                  <a:t>(9 </a:t>
                </a:r>
                <a:r>
                  <a:rPr kumimoji="0" lang="fi-FI" sz="1000" b="1" u="none" strike="noStrike" kern="0" cap="none" spc="0" normalizeH="0" baseline="0" noProof="0" dirty="0" err="1">
                    <a:ln>
                      <a:noFill/>
                    </a:ln>
                    <a:solidFill>
                      <a:srgbClr val="000000"/>
                    </a:solidFill>
                    <a:effectLst/>
                    <a:uLnTx/>
                    <a:uFillTx/>
                    <a:latin typeface="+mn-lt"/>
                  </a:rPr>
                  <a:t>district</a:t>
                </a:r>
                <a:r>
                  <a:rPr kumimoji="0" lang="fi-FI" sz="1000" b="1" u="none" strike="noStrike" kern="0" cap="none" spc="0" normalizeH="0" baseline="0" noProof="0" dirty="0">
                    <a:ln>
                      <a:noFill/>
                    </a:ln>
                    <a:solidFill>
                      <a:srgbClr val="000000"/>
                    </a:solidFill>
                    <a:effectLst/>
                    <a:uLnTx/>
                    <a:uFillTx/>
                    <a:latin typeface="+mn-lt"/>
                  </a:rPr>
                  <a:t> </a:t>
                </a:r>
                <a:r>
                  <a:rPr kumimoji="0" lang="fi-FI" sz="1000" b="1" u="none" strike="noStrike" kern="0" cap="none" spc="0" normalizeH="0" baseline="0" noProof="0" dirty="0" err="1">
                    <a:ln>
                      <a:noFill/>
                    </a:ln>
                    <a:solidFill>
                      <a:srgbClr val="000000"/>
                    </a:solidFill>
                    <a:effectLst/>
                    <a:uLnTx/>
                    <a:uFillTx/>
                    <a:latin typeface="+mn-lt"/>
                  </a:rPr>
                  <a:t>associations</a:t>
                </a:r>
                <a:r>
                  <a:rPr kumimoji="0" lang="fi-FI" sz="1000" b="1" u="none" strike="noStrike" kern="0" cap="none" spc="0" normalizeH="0" baseline="0" noProof="0" dirty="0">
                    <a:ln>
                      <a:noFill/>
                    </a:ln>
                    <a:solidFill>
                      <a:srgbClr val="000000"/>
                    </a:solidFill>
                    <a:effectLst/>
                    <a:uLnTx/>
                    <a:uFillTx/>
                    <a:latin typeface="+mn-lt"/>
                  </a:rPr>
                  <a:t>)</a:t>
                </a:r>
              </a:p>
              <a:p>
                <a:pPr marL="0" marR="0" lvl="0" indent="0" algn="l" defTabSz="914309" rtl="0" eaLnBrk="1" fontAlgn="auto" latinLnBrk="0" hangingPunct="1">
                  <a:lnSpc>
                    <a:spcPct val="100000"/>
                  </a:lnSpc>
                  <a:spcBef>
                    <a:spcPts val="0"/>
                  </a:spcBef>
                  <a:spcAft>
                    <a:spcPts val="0"/>
                  </a:spcAft>
                  <a:buClrTx/>
                  <a:buSzTx/>
                  <a:buFont typeface="Arial" pitchFamily="34" charset="0"/>
                  <a:buChar char="•"/>
                  <a:tabLst/>
                  <a:defRPr/>
                </a:pPr>
                <a:endParaRPr kumimoji="0" lang="fi-FI" sz="1000" b="0" u="none" strike="noStrike" kern="0" cap="none" spc="0" normalizeH="0" baseline="0" noProof="0" dirty="0">
                  <a:ln>
                    <a:noFill/>
                  </a:ln>
                  <a:solidFill>
                    <a:srgbClr val="000000"/>
                  </a:solidFill>
                  <a:effectLst/>
                  <a:uLnTx/>
                  <a:uFillTx/>
                  <a:latin typeface="+mn-lt"/>
                </a:endParaRPr>
              </a:p>
              <a:p>
                <a:pPr marL="0" marR="0" lvl="0" indent="0" algn="l" defTabSz="914309" rtl="0" eaLnBrk="1" fontAlgn="auto" latinLnBrk="0" hangingPunct="1">
                  <a:lnSpc>
                    <a:spcPct val="100000"/>
                  </a:lnSpc>
                  <a:spcBef>
                    <a:spcPts val="0"/>
                  </a:spcBef>
                  <a:spcAft>
                    <a:spcPts val="0"/>
                  </a:spcAft>
                  <a:buClrTx/>
                  <a:buSzTx/>
                  <a:tabLst/>
                  <a:defRPr/>
                </a:pPr>
                <a:endParaRPr kumimoji="0" lang="fi-FI" sz="1000" b="0" u="none" strike="noStrike" kern="0" cap="none" spc="0" normalizeH="0" baseline="0" noProof="0" dirty="0">
                  <a:ln>
                    <a:noFill/>
                  </a:ln>
                  <a:solidFill>
                    <a:srgbClr val="000000"/>
                  </a:solidFill>
                  <a:effectLst/>
                  <a:uLnTx/>
                  <a:uFillTx/>
                  <a:latin typeface="+mn-lt"/>
                </a:endParaRPr>
              </a:p>
              <a:p>
                <a:pPr marL="0" marR="0" lvl="0" indent="0" algn="l" defTabSz="914309" rtl="0" eaLnBrk="1" fontAlgn="auto" latinLnBrk="0" hangingPunct="1">
                  <a:lnSpc>
                    <a:spcPct val="100000"/>
                  </a:lnSpc>
                  <a:spcBef>
                    <a:spcPts val="0"/>
                  </a:spcBef>
                  <a:spcAft>
                    <a:spcPts val="0"/>
                  </a:spcAft>
                  <a:buClrTx/>
                  <a:buSzTx/>
                  <a:buFontTx/>
                  <a:buNone/>
                  <a:tabLst/>
                  <a:defRPr/>
                </a:pPr>
                <a:r>
                  <a:rPr kumimoji="0" lang="fi-FI" sz="1000" b="0" u="none" strike="noStrike" kern="0" cap="none" spc="0" normalizeH="0" baseline="0" noProof="0" dirty="0">
                    <a:ln>
                      <a:noFill/>
                    </a:ln>
                    <a:solidFill>
                      <a:srgbClr val="000000"/>
                    </a:solidFill>
                    <a:effectLst/>
                    <a:uLnTx/>
                    <a:uFillTx/>
                    <a:latin typeface="+mn-lt"/>
                  </a:rPr>
                  <a:t>  </a:t>
                </a:r>
              </a:p>
              <a:p>
                <a:pPr defTabSz="914309">
                  <a:defRPr/>
                </a:pPr>
                <a:endParaRPr kumimoji="0" lang="fi-FI" sz="1000" b="0" u="none" strike="noStrike" kern="0" cap="none" spc="0" normalizeH="0" baseline="0" noProof="0" dirty="0">
                  <a:ln>
                    <a:noFill/>
                  </a:ln>
                  <a:solidFill>
                    <a:srgbClr val="000000"/>
                  </a:solidFill>
                  <a:effectLst/>
                  <a:uLnTx/>
                  <a:uFillTx/>
                  <a:latin typeface="+mn-lt"/>
                  <a:ea typeface="MS PGothic"/>
                  <a:cs typeface="Calibri"/>
                </a:endParaRPr>
              </a:p>
              <a:p>
                <a:pPr defTabSz="914309">
                  <a:defRPr/>
                </a:pPr>
                <a:endParaRPr lang="fi-FI" sz="1000" kern="0" dirty="0">
                  <a:solidFill>
                    <a:srgbClr val="000000"/>
                  </a:solidFill>
                  <a:latin typeface="+mn-lt"/>
                  <a:ea typeface="MS PGothic"/>
                  <a:cs typeface="Calibri"/>
                </a:endParaRPr>
              </a:p>
              <a:p>
                <a:pPr defTabSz="914309">
                  <a:defRPr/>
                </a:pPr>
                <a:endParaRPr kumimoji="0" lang="fi-FI" sz="1000" b="0" u="none" strike="noStrike" kern="0" cap="none" spc="0" normalizeH="0" baseline="0" noProof="0" dirty="0">
                  <a:ln>
                    <a:noFill/>
                  </a:ln>
                  <a:solidFill>
                    <a:srgbClr val="000000"/>
                  </a:solidFill>
                  <a:effectLst/>
                  <a:uLnTx/>
                  <a:uFillTx/>
                  <a:latin typeface="+mn-lt"/>
                  <a:ea typeface="MS PGothic"/>
                  <a:cs typeface="Calibri"/>
                </a:endParaRPr>
              </a:p>
              <a:p>
                <a:pPr defTabSz="914309">
                  <a:defRPr/>
                </a:pPr>
                <a:r>
                  <a:rPr kumimoji="0" lang="fi-FI" sz="1000" b="0" u="none" strike="noStrike" kern="0" cap="none" spc="0" normalizeH="0" baseline="0" noProof="0" dirty="0">
                    <a:ln>
                      <a:noFill/>
                    </a:ln>
                    <a:solidFill>
                      <a:srgbClr val="000000"/>
                    </a:solidFill>
                    <a:effectLst/>
                    <a:uLnTx/>
                    <a:uFillTx/>
                    <a:latin typeface="+mn-lt"/>
                    <a:ea typeface="MS PGothic"/>
                    <a:cs typeface="Calibri"/>
                  </a:rPr>
                  <a:t>1 590</a:t>
                </a:r>
                <a:r>
                  <a:rPr lang="fi-FI" sz="1000" kern="0" dirty="0">
                    <a:solidFill>
                      <a:srgbClr val="000000"/>
                    </a:solidFill>
                    <a:latin typeface="+mn-lt"/>
                    <a:ea typeface="MS PGothic"/>
                    <a:cs typeface="Calibri"/>
                  </a:rPr>
                  <a:t> </a:t>
                </a:r>
                <a:r>
                  <a:rPr kumimoji="0" lang="fi-FI" sz="1000" b="0" u="none" strike="noStrike" kern="0" cap="none" spc="0" normalizeH="0" baseline="0" noProof="0" dirty="0" err="1">
                    <a:ln>
                      <a:noFill/>
                    </a:ln>
                    <a:solidFill>
                      <a:srgbClr val="000000"/>
                    </a:solidFill>
                    <a:effectLst/>
                    <a:uLnTx/>
                    <a:uFillTx/>
                    <a:latin typeface="+mn-lt"/>
                    <a:ea typeface="MS PGothic"/>
                    <a:cs typeface="Calibri"/>
                  </a:rPr>
                  <a:t>member</a:t>
                </a:r>
                <a:r>
                  <a:rPr lang="fi-FI" sz="1000" kern="0" dirty="0">
                    <a:solidFill>
                      <a:srgbClr val="000000"/>
                    </a:solidFill>
                    <a:latin typeface="+mn-lt"/>
                    <a:ea typeface="MS PGothic"/>
                    <a:cs typeface="Calibri"/>
                  </a:rPr>
                  <a:t> </a:t>
                </a:r>
                <a:r>
                  <a:rPr kumimoji="0" lang="fi-FI" sz="1000" b="0" u="none" strike="noStrike" kern="0" cap="none" spc="0" normalizeH="0" baseline="0" noProof="0" dirty="0" err="1">
                    <a:ln>
                      <a:noFill/>
                    </a:ln>
                    <a:solidFill>
                      <a:srgbClr val="000000"/>
                    </a:solidFill>
                    <a:effectLst/>
                    <a:uLnTx/>
                    <a:uFillTx/>
                    <a:latin typeface="+mn-lt"/>
                    <a:ea typeface="MS PGothic"/>
                    <a:cs typeface="Calibri"/>
                  </a:rPr>
                  <a:t>companies</a:t>
                </a:r>
                <a:r>
                  <a:rPr lang="fi-FI" sz="1000" kern="0" dirty="0">
                    <a:solidFill>
                      <a:srgbClr val="000000"/>
                    </a:solidFill>
                    <a:latin typeface="+mn-lt"/>
                    <a:ea typeface="MS PGothic"/>
                    <a:cs typeface="Calibri"/>
                  </a:rPr>
                  <a:t> </a:t>
                </a:r>
                <a:r>
                  <a:rPr kumimoji="0" lang="fi-FI" sz="1000" b="0" u="none" strike="noStrike" kern="0" cap="none" spc="0" normalizeH="0" baseline="0" noProof="0" dirty="0">
                    <a:ln>
                      <a:noFill/>
                    </a:ln>
                    <a:solidFill>
                      <a:srgbClr val="000000"/>
                    </a:solidFill>
                    <a:effectLst/>
                    <a:uLnTx/>
                    <a:uFillTx/>
                    <a:latin typeface="+mn-lt"/>
                    <a:ea typeface="+mn-ea"/>
                  </a:rPr>
                  <a:t>(</a:t>
                </a:r>
                <a:r>
                  <a:rPr lang="fi-FI" sz="1000" kern="0" dirty="0">
                    <a:solidFill>
                      <a:srgbClr val="000000"/>
                    </a:solidFill>
                    <a:latin typeface="+mn-lt"/>
                  </a:rPr>
                  <a:t>31.12.2022</a:t>
                </a:r>
                <a:r>
                  <a:rPr kumimoji="0" lang="fi-FI" sz="1000" b="0" u="none" strike="noStrike" kern="0" cap="none" spc="0" normalizeH="0" baseline="0" noProof="0" dirty="0">
                    <a:ln>
                      <a:noFill/>
                    </a:ln>
                    <a:solidFill>
                      <a:srgbClr val="000000"/>
                    </a:solidFill>
                    <a:effectLst/>
                    <a:uLnTx/>
                    <a:uFillTx/>
                    <a:latin typeface="+mn-lt"/>
                    <a:ea typeface="+mn-ea"/>
                  </a:rPr>
                  <a:t>)</a:t>
                </a:r>
                <a:endParaRPr kumimoji="0" lang="fi-FI" sz="1000" b="0" u="none" strike="noStrike" kern="1200" cap="none" spc="0" normalizeH="0" baseline="0" noProof="0" dirty="0">
                  <a:ln>
                    <a:noFill/>
                  </a:ln>
                  <a:solidFill>
                    <a:srgbClr val="000000"/>
                  </a:solidFill>
                  <a:effectLst/>
                  <a:uLnTx/>
                  <a:uFillTx/>
                  <a:latin typeface="+mn-lt"/>
                  <a:ea typeface="+mn-ea"/>
                </a:endParaRPr>
              </a:p>
            </p:txBody>
          </p:sp>
          <p:sp>
            <p:nvSpPr>
              <p:cNvPr id="28" name="Rectangle 38"/>
              <p:cNvSpPr>
                <a:spLocks noChangeArrowheads="1"/>
              </p:cNvSpPr>
              <p:nvPr/>
            </p:nvSpPr>
            <p:spPr bwMode="auto">
              <a:xfrm>
                <a:off x="3103117" y="3002759"/>
                <a:ext cx="1441896" cy="5848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1440" tIns="45720" rIns="91440" bIns="45720" anchor="t">
                <a:spAutoFit/>
              </a:bodyPr>
              <a:lstStyle/>
              <a:p>
                <a:pPr algn="ctr" defTabSz="914309">
                  <a:defRPr/>
                </a:pPr>
                <a:r>
                  <a:rPr lang="fi-FI" sz="1600" kern="0">
                    <a:solidFill>
                      <a:srgbClr val="FFFFFF"/>
                    </a:solidFill>
                    <a:latin typeface="+mj-lt"/>
                  </a:rPr>
                  <a:t>Infra </a:t>
                </a:r>
              </a:p>
              <a:p>
                <a:pPr algn="ctr" defTabSz="914309">
                  <a:defRPr/>
                </a:pPr>
                <a:r>
                  <a:rPr lang="fi-FI" sz="1600" kern="0" err="1">
                    <a:solidFill>
                      <a:srgbClr val="FFFFFF"/>
                    </a:solidFill>
                    <a:latin typeface="+mj-lt"/>
                  </a:rPr>
                  <a:t>Contractors</a:t>
                </a:r>
                <a:endParaRPr lang="fi-FI" sz="1600" kern="0">
                  <a:solidFill>
                    <a:srgbClr val="FFFFFF"/>
                  </a:solidFill>
                  <a:latin typeface="+mj-lt"/>
                </a:endParaRPr>
              </a:p>
            </p:txBody>
          </p:sp>
        </p:grpSp>
      </p:grpSp>
      <p:sp>
        <p:nvSpPr>
          <p:cNvPr id="33" name="Rectangle 41"/>
          <p:cNvSpPr>
            <a:spLocks noChangeArrowheads="1"/>
          </p:cNvSpPr>
          <p:nvPr/>
        </p:nvSpPr>
        <p:spPr bwMode="auto">
          <a:xfrm flipH="1">
            <a:off x="427878" y="1627387"/>
            <a:ext cx="11355511" cy="426080"/>
          </a:xfrm>
          <a:prstGeom prst="rect">
            <a:avLst/>
          </a:prstGeom>
          <a:solidFill>
            <a:schemeClr val="accent1"/>
          </a:solidFill>
          <a:ln>
            <a:noFill/>
          </a:ln>
        </p:spPr>
        <p:style>
          <a:lnRef idx="2">
            <a:schemeClr val="accent5"/>
          </a:lnRef>
          <a:fillRef idx="1">
            <a:schemeClr val="lt1"/>
          </a:fillRef>
          <a:effectRef idx="0">
            <a:schemeClr val="accent5"/>
          </a:effectRef>
          <a:fontRef idx="minor">
            <a:schemeClr val="dk1"/>
          </a:fontRef>
        </p:style>
        <p:txBody>
          <a:bodyPr wrap="none" lIns="91440" tIns="45720" rIns="91440" bIns="45720" anchor="ctr"/>
          <a:lstStyle/>
          <a:p>
            <a:pPr algn="ctr" defTabSz="914309">
              <a:defRPr/>
            </a:pPr>
            <a:endParaRPr lang="fi-FI" sz="1400" kern="0">
              <a:solidFill>
                <a:srgbClr val="0F4BB4"/>
              </a:solidFill>
              <a:latin typeface="Avenir Next LT Pro Demi"/>
            </a:endParaRPr>
          </a:p>
        </p:txBody>
      </p:sp>
      <p:grpSp>
        <p:nvGrpSpPr>
          <p:cNvPr id="8" name="Ryhmä 7">
            <a:extLst>
              <a:ext uri="{FF2B5EF4-FFF2-40B4-BE49-F238E27FC236}">
                <a16:creationId xmlns:a16="http://schemas.microsoft.com/office/drawing/2014/main" id="{87DDC6FA-BE50-6915-6A3F-C2E46F7BA30E}"/>
              </a:ext>
            </a:extLst>
          </p:cNvPr>
          <p:cNvGrpSpPr/>
          <p:nvPr/>
        </p:nvGrpSpPr>
        <p:grpSpPr>
          <a:xfrm>
            <a:off x="376382" y="3133716"/>
            <a:ext cx="1903616" cy="2966618"/>
            <a:chOff x="407987" y="3126203"/>
            <a:chExt cx="1280343" cy="2966618"/>
          </a:xfrm>
        </p:grpSpPr>
        <p:sp>
          <p:nvSpPr>
            <p:cNvPr id="75" name="Rectangle 61"/>
            <p:cNvSpPr>
              <a:spLocks noChangeArrowheads="1"/>
            </p:cNvSpPr>
            <p:nvPr/>
          </p:nvSpPr>
          <p:spPr bwMode="auto">
            <a:xfrm flipV="1">
              <a:off x="435816" y="3980996"/>
              <a:ext cx="1219065" cy="2111825"/>
            </a:xfrm>
            <a:prstGeom prst="rect">
              <a:avLst/>
            </a:prstGeom>
            <a:solidFill>
              <a:schemeClr val="bg1">
                <a:lumMod val="95000"/>
              </a:schemeClr>
            </a:solidFill>
            <a:ln>
              <a:noFill/>
            </a:ln>
            <a:effectLst/>
          </p:spPr>
          <p:txBody>
            <a:bodyPr rot="10800000" wrap="none" lIns="91440" tIns="45720" rIns="91440" bIns="45720" anchor="ctr"/>
            <a:lstStyle/>
            <a:p>
              <a:pPr algn="ctr" defTabSz="914309">
                <a:defRPr/>
              </a:pPr>
              <a:endParaRPr lang="fi-FI" sz="1400" kern="0">
                <a:solidFill>
                  <a:srgbClr val="0F4BB4"/>
                </a:solidFill>
                <a:latin typeface="Avenir Next LT Pro Demi"/>
              </a:endParaRPr>
            </a:p>
          </p:txBody>
        </p:sp>
        <p:sp>
          <p:nvSpPr>
            <p:cNvPr id="21511" name="Rectangle 61"/>
            <p:cNvSpPr>
              <a:spLocks noChangeArrowheads="1"/>
            </p:cNvSpPr>
            <p:nvPr/>
          </p:nvSpPr>
          <p:spPr bwMode="auto">
            <a:xfrm flipV="1">
              <a:off x="427879" y="3126203"/>
              <a:ext cx="1260451" cy="1034336"/>
            </a:xfrm>
            <a:prstGeom prst="rect">
              <a:avLst/>
            </a:prstGeom>
            <a:solidFill>
              <a:schemeClr val="accent2"/>
            </a:solidFill>
            <a:ln>
              <a:noFill/>
            </a:ln>
          </p:spPr>
          <p:txBody>
            <a:bodyPr rot="10800000" wrap="none" lIns="91440" tIns="45720" rIns="91440" bIns="45720" anchor="ctr"/>
            <a:lstStyle/>
            <a:p>
              <a:pPr algn="ctr" defTabSz="914309">
                <a:defRPr/>
              </a:pPr>
              <a:endParaRPr lang="fi-FI" sz="1400" kern="0">
                <a:solidFill>
                  <a:srgbClr val="FFFFFF"/>
                </a:solidFill>
                <a:latin typeface="Avenir Next LT Pro Demi"/>
              </a:endParaRPr>
            </a:p>
          </p:txBody>
        </p:sp>
        <p:sp>
          <p:nvSpPr>
            <p:cNvPr id="21" name="Text Box 45"/>
            <p:cNvSpPr txBox="1">
              <a:spLocks noChangeArrowheads="1"/>
            </p:cNvSpPr>
            <p:nvPr/>
          </p:nvSpPr>
          <p:spPr bwMode="auto">
            <a:xfrm>
              <a:off x="427881" y="4248157"/>
              <a:ext cx="1130857"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1440" tIns="45720" rIns="91440" bIns="45720" anchor="t">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fontAlgn="base">
                <a:spcBef>
                  <a:spcPct val="0"/>
                </a:spcBef>
                <a:spcAft>
                  <a:spcPct val="0"/>
                </a:spcAft>
                <a:defRPr>
                  <a:solidFill>
                    <a:schemeClr val="tx1"/>
                  </a:solidFill>
                  <a:latin typeface="Calibri" pitchFamily="34" charset="0"/>
                  <a:ea typeface="MS PGothic" pitchFamily="34" charset="-128"/>
                </a:defRPr>
              </a:lvl6pPr>
              <a:lvl7pPr marL="2971800" indent="-228600" fontAlgn="base">
                <a:spcBef>
                  <a:spcPct val="0"/>
                </a:spcBef>
                <a:spcAft>
                  <a:spcPct val="0"/>
                </a:spcAft>
                <a:defRPr>
                  <a:solidFill>
                    <a:schemeClr val="tx1"/>
                  </a:solidFill>
                  <a:latin typeface="Calibri" pitchFamily="34" charset="0"/>
                  <a:ea typeface="MS PGothic" pitchFamily="34" charset="-128"/>
                </a:defRPr>
              </a:lvl7pPr>
              <a:lvl8pPr marL="3429000" indent="-228600" fontAlgn="base">
                <a:spcBef>
                  <a:spcPct val="0"/>
                </a:spcBef>
                <a:spcAft>
                  <a:spcPct val="0"/>
                </a:spcAft>
                <a:defRPr>
                  <a:solidFill>
                    <a:schemeClr val="tx1"/>
                  </a:solidFill>
                  <a:latin typeface="Calibri" pitchFamily="34" charset="0"/>
                  <a:ea typeface="MS PGothic" pitchFamily="34" charset="-128"/>
                </a:defRPr>
              </a:lvl8pPr>
              <a:lvl9pPr marL="3886200" indent="-228600" fontAlgn="base">
                <a:spcBef>
                  <a:spcPct val="0"/>
                </a:spcBef>
                <a:spcAft>
                  <a:spcPct val="0"/>
                </a:spcAft>
                <a:defRPr>
                  <a:solidFill>
                    <a:schemeClr val="tx1"/>
                  </a:solidFill>
                  <a:latin typeface="Calibri" pitchFamily="34" charset="0"/>
                  <a:ea typeface="MS PGothic" pitchFamily="34" charset="-128"/>
                </a:defRPr>
              </a:lvl9pPr>
            </a:lstStyle>
            <a:p>
              <a:pPr defTabSz="914309">
                <a:defRPr/>
              </a:pPr>
              <a:r>
                <a:rPr lang="en-US" sz="1000" b="1" kern="0" dirty="0">
                  <a:solidFill>
                    <a:srgbClr val="000000"/>
                  </a:solidFill>
                  <a:latin typeface="+mn-lt"/>
                  <a:ea typeface="MS PGothic"/>
                </a:rPr>
                <a:t>6 regional offices</a:t>
              </a:r>
              <a:br>
                <a:rPr lang="en-US" sz="1000" b="1" kern="0" dirty="0">
                  <a:solidFill>
                    <a:srgbClr val="000000"/>
                  </a:solidFill>
                  <a:latin typeface="+mn-lt"/>
                  <a:ea typeface="MS PGothic"/>
                </a:rPr>
              </a:br>
              <a:r>
                <a:rPr lang="en-US" sz="1000" b="1" kern="0" dirty="0">
                  <a:solidFill>
                    <a:srgbClr val="000000"/>
                  </a:solidFill>
                  <a:latin typeface="+mn-lt"/>
                  <a:ea typeface="MS PGothic"/>
                </a:rPr>
                <a:t>(9 district associations)</a:t>
              </a:r>
            </a:p>
            <a:p>
              <a:pPr defTabSz="914309">
                <a:defRPr/>
              </a:pPr>
              <a:endParaRPr lang="en-US" sz="1000" b="1" kern="0" dirty="0">
                <a:solidFill>
                  <a:srgbClr val="000000"/>
                </a:solidFill>
                <a:latin typeface="+mn-lt"/>
                <a:ea typeface="MS PGothic"/>
              </a:endParaRPr>
            </a:p>
            <a:p>
              <a:pPr defTabSz="914309">
                <a:defRPr/>
              </a:pPr>
              <a:endParaRPr lang="en-US" sz="1000" b="1" kern="0" dirty="0">
                <a:solidFill>
                  <a:srgbClr val="000000"/>
                </a:solidFill>
                <a:latin typeface="+mn-lt"/>
                <a:ea typeface="MS PGothic"/>
              </a:endParaRPr>
            </a:p>
            <a:p>
              <a:pPr defTabSz="914309">
                <a:defRPr/>
              </a:pPr>
              <a:endParaRPr lang="en-US" sz="1000" b="1" kern="0" dirty="0">
                <a:solidFill>
                  <a:srgbClr val="000000"/>
                </a:solidFill>
                <a:latin typeface="+mn-lt"/>
                <a:ea typeface="MS PGothic"/>
              </a:endParaRPr>
            </a:p>
            <a:p>
              <a:pPr defTabSz="914309">
                <a:defRPr/>
              </a:pPr>
              <a:endParaRPr lang="en-US" sz="1000" kern="0" dirty="0">
                <a:solidFill>
                  <a:srgbClr val="000000"/>
                </a:solidFill>
                <a:latin typeface="+mn-lt"/>
                <a:ea typeface="MS PGothic"/>
              </a:endParaRPr>
            </a:p>
            <a:p>
              <a:pPr defTabSz="914309">
                <a:defRPr/>
              </a:pPr>
              <a:endParaRPr lang="en-US" sz="1000" kern="0" dirty="0">
                <a:solidFill>
                  <a:srgbClr val="000000"/>
                </a:solidFill>
                <a:latin typeface="+mn-lt"/>
                <a:ea typeface="MS PGothic"/>
              </a:endParaRPr>
            </a:p>
            <a:p>
              <a:pPr defTabSz="914309">
                <a:defRPr/>
              </a:pPr>
              <a:endParaRPr lang="en-US" sz="1000" kern="0" dirty="0">
                <a:solidFill>
                  <a:srgbClr val="000000"/>
                </a:solidFill>
                <a:latin typeface="+mn-lt"/>
                <a:ea typeface="MS PGothic"/>
              </a:endParaRPr>
            </a:p>
            <a:p>
              <a:pPr defTabSz="914309">
                <a:defRPr/>
              </a:pPr>
              <a:r>
                <a:rPr lang="en-US" sz="1000" kern="0" dirty="0">
                  <a:solidFill>
                    <a:srgbClr val="000000"/>
                  </a:solidFill>
                  <a:latin typeface="+mn-lt"/>
                  <a:ea typeface="MS PGothic"/>
                </a:rPr>
                <a:t>571 member companies (31.12.2022)</a:t>
              </a:r>
            </a:p>
          </p:txBody>
        </p:sp>
        <p:sp>
          <p:nvSpPr>
            <p:cNvPr id="26" name="Rectangle 30"/>
            <p:cNvSpPr>
              <a:spLocks noChangeArrowheads="1"/>
            </p:cNvSpPr>
            <p:nvPr/>
          </p:nvSpPr>
          <p:spPr bwMode="auto">
            <a:xfrm>
              <a:off x="407987" y="3386138"/>
              <a:ext cx="1256261"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1440" tIns="45720" rIns="91440" bIns="45720" anchor="t">
              <a:spAutoFit/>
            </a:bodyPr>
            <a:lstStyle/>
            <a:p>
              <a:pPr algn="ctr" defTabSz="914309">
                <a:defRPr/>
              </a:pPr>
              <a:r>
                <a:rPr lang="fi-FI" sz="1600" kern="0">
                  <a:solidFill>
                    <a:srgbClr val="FFFFFF"/>
                  </a:solidFill>
                  <a:latin typeface="Avenir Next LT Pro Demi"/>
                </a:rPr>
                <a:t>Building Construction</a:t>
              </a:r>
              <a:br>
                <a:rPr lang="fi-FI" sz="1600" kern="0">
                  <a:solidFill>
                    <a:srgbClr val="FFFFFF"/>
                  </a:solidFill>
                  <a:latin typeface="Avenir Next LT Pro Demi"/>
                </a:rPr>
              </a:br>
              <a:endParaRPr lang="fi-FI" sz="1600" kern="0">
                <a:solidFill>
                  <a:srgbClr val="FFFFFF"/>
                </a:solidFill>
                <a:latin typeface="Avenir Next LT Pro Demi"/>
              </a:endParaRPr>
            </a:p>
          </p:txBody>
        </p:sp>
      </p:grpSp>
      <p:grpSp>
        <p:nvGrpSpPr>
          <p:cNvPr id="16" name="Ryhmä 15">
            <a:extLst>
              <a:ext uri="{FF2B5EF4-FFF2-40B4-BE49-F238E27FC236}">
                <a16:creationId xmlns:a16="http://schemas.microsoft.com/office/drawing/2014/main" id="{6F98D0C3-B59B-E42A-3D30-83F6F12C7718}"/>
              </a:ext>
            </a:extLst>
          </p:cNvPr>
          <p:cNvGrpSpPr/>
          <p:nvPr/>
        </p:nvGrpSpPr>
        <p:grpSpPr>
          <a:xfrm>
            <a:off x="6151643" y="3138756"/>
            <a:ext cx="1855953" cy="2966623"/>
            <a:chOff x="4467899" y="3126201"/>
            <a:chExt cx="1373690" cy="2966623"/>
          </a:xfrm>
        </p:grpSpPr>
        <p:sp>
          <p:nvSpPr>
            <p:cNvPr id="78" name="Rectangle 61"/>
            <p:cNvSpPr>
              <a:spLocks noChangeArrowheads="1"/>
            </p:cNvSpPr>
            <p:nvPr/>
          </p:nvSpPr>
          <p:spPr bwMode="auto">
            <a:xfrm flipV="1">
              <a:off x="4528663" y="3930550"/>
              <a:ext cx="1309514" cy="2162274"/>
            </a:xfrm>
            <a:prstGeom prst="rect">
              <a:avLst/>
            </a:prstGeom>
            <a:solidFill>
              <a:schemeClr val="bg1">
                <a:lumMod val="95000"/>
              </a:schemeClr>
            </a:solidFill>
            <a:ln>
              <a:noFill/>
            </a:ln>
            <a:effectLst/>
          </p:spPr>
          <p:txBody>
            <a:bodyPr rot="10800000" wrap="none" lIns="91440" tIns="45720" rIns="91440" bIns="45720" anchor="ctr"/>
            <a:lstStyle/>
            <a:p>
              <a:pPr marL="0" marR="0" lvl="0" indent="0" algn="l" defTabSz="914309" rtl="0" eaLnBrk="1" fontAlgn="auto" latinLnBrk="0" hangingPunct="1">
                <a:lnSpc>
                  <a:spcPct val="100000"/>
                </a:lnSpc>
                <a:spcBef>
                  <a:spcPts val="0"/>
                </a:spcBef>
                <a:spcAft>
                  <a:spcPts val="0"/>
                </a:spcAft>
                <a:buClrTx/>
                <a:buSzTx/>
                <a:buFontTx/>
                <a:buNone/>
                <a:tabLst/>
                <a:defRPr/>
              </a:pPr>
              <a:endParaRPr kumimoji="0" lang="fi-FI" sz="1000" b="0" u="none" strike="noStrike" kern="0" cap="none" spc="0" normalizeH="0" baseline="0" noProof="0" dirty="0">
                <a:ln>
                  <a:noFill/>
                </a:ln>
                <a:solidFill>
                  <a:srgbClr val="000000"/>
                </a:solidFill>
                <a:effectLst/>
                <a:uLnTx/>
                <a:uFillTx/>
                <a:ea typeface="MS PGothic" pitchFamily="34" charset="-128"/>
              </a:endParaRPr>
            </a:p>
            <a:p>
              <a:pPr marL="0" marR="0" lvl="0" indent="0" algn="l" defTabSz="914309" rtl="0" eaLnBrk="1" fontAlgn="auto" latinLnBrk="0" hangingPunct="1">
                <a:lnSpc>
                  <a:spcPct val="100000"/>
                </a:lnSpc>
                <a:spcBef>
                  <a:spcPts val="0"/>
                </a:spcBef>
                <a:spcAft>
                  <a:spcPts val="0"/>
                </a:spcAft>
                <a:buClrTx/>
                <a:buSzTx/>
                <a:buFontTx/>
                <a:buNone/>
                <a:tabLst/>
                <a:defRPr/>
              </a:pPr>
              <a:endParaRPr kumimoji="0" lang="fi-FI" sz="1000" b="0" u="none" strike="noStrike" kern="0" cap="none" spc="0" normalizeH="0" baseline="0" noProof="0" dirty="0">
                <a:ln>
                  <a:noFill/>
                </a:ln>
                <a:solidFill>
                  <a:srgbClr val="000000"/>
                </a:solidFill>
                <a:effectLst/>
                <a:uLnTx/>
                <a:uFillTx/>
                <a:ea typeface="MS PGothic" pitchFamily="34" charset="-128"/>
              </a:endParaRPr>
            </a:p>
            <a:p>
              <a:pPr marL="0" marR="0" lvl="0" indent="0" algn="l" defTabSz="914309" rtl="0" eaLnBrk="1" fontAlgn="auto" latinLnBrk="0" hangingPunct="1">
                <a:lnSpc>
                  <a:spcPct val="100000"/>
                </a:lnSpc>
                <a:spcBef>
                  <a:spcPts val="0"/>
                </a:spcBef>
                <a:spcAft>
                  <a:spcPts val="0"/>
                </a:spcAft>
                <a:buClrTx/>
                <a:buSzTx/>
                <a:buFontTx/>
                <a:buNone/>
                <a:tabLst/>
                <a:defRPr/>
              </a:pPr>
              <a:endParaRPr kumimoji="0" lang="fi-FI" sz="1000" b="0" u="none" strike="noStrike" kern="0" cap="none" spc="0" normalizeH="0" baseline="0" noProof="0" dirty="0">
                <a:ln>
                  <a:noFill/>
                </a:ln>
                <a:solidFill>
                  <a:srgbClr val="000000"/>
                </a:solidFill>
                <a:effectLst/>
                <a:uLnTx/>
                <a:uFillTx/>
                <a:ea typeface="MS PGothic" pitchFamily="34" charset="-128"/>
              </a:endParaRPr>
            </a:p>
            <a:p>
              <a:pPr marL="0" marR="0" lvl="0" indent="0" algn="l" defTabSz="914309" rtl="0" eaLnBrk="1" fontAlgn="auto" latinLnBrk="0" hangingPunct="1">
                <a:lnSpc>
                  <a:spcPct val="100000"/>
                </a:lnSpc>
                <a:spcBef>
                  <a:spcPts val="0"/>
                </a:spcBef>
                <a:spcAft>
                  <a:spcPts val="0"/>
                </a:spcAft>
                <a:buClrTx/>
                <a:buSzTx/>
                <a:buFontTx/>
                <a:buNone/>
                <a:tabLst/>
                <a:defRPr/>
              </a:pPr>
              <a:endParaRPr kumimoji="0" lang="fi-FI" sz="1000" b="0" u="none" strike="noStrike" kern="0" cap="none" spc="0" normalizeH="0" baseline="0" noProof="0" dirty="0">
                <a:ln>
                  <a:noFill/>
                </a:ln>
                <a:solidFill>
                  <a:srgbClr val="000000"/>
                </a:solidFill>
                <a:effectLst/>
                <a:uLnTx/>
                <a:uFillTx/>
                <a:ea typeface="MS PGothic" pitchFamily="34" charset="-128"/>
              </a:endParaRPr>
            </a:p>
            <a:p>
              <a:pPr defTabSz="914309">
                <a:defRPr/>
              </a:pPr>
              <a:endParaRPr lang="fi-FI" sz="1000" kern="0" dirty="0">
                <a:solidFill>
                  <a:srgbClr val="000000"/>
                </a:solidFill>
                <a:ea typeface="MS PGothic"/>
                <a:cs typeface="Calibri"/>
              </a:endParaRPr>
            </a:p>
            <a:p>
              <a:pPr defTabSz="914309">
                <a:defRPr/>
              </a:pPr>
              <a:endParaRPr lang="fi-FI" sz="1000" kern="0" dirty="0">
                <a:solidFill>
                  <a:srgbClr val="000000"/>
                </a:solidFill>
                <a:ea typeface="MS PGothic"/>
                <a:cs typeface="Calibri"/>
              </a:endParaRPr>
            </a:p>
            <a:p>
              <a:pPr defTabSz="914309">
                <a:defRPr/>
              </a:pPr>
              <a:endParaRPr lang="fi-FI" sz="1000" kern="0" dirty="0">
                <a:solidFill>
                  <a:srgbClr val="000000"/>
                </a:solidFill>
                <a:ea typeface="MS PGothic"/>
                <a:cs typeface="Calibri"/>
              </a:endParaRPr>
            </a:p>
            <a:p>
              <a:pPr defTabSz="914309">
                <a:defRPr/>
              </a:pPr>
              <a:endParaRPr lang="fi-FI" sz="1000" kern="0" dirty="0">
                <a:solidFill>
                  <a:srgbClr val="000000"/>
                </a:solidFill>
                <a:ea typeface="MS PGothic"/>
                <a:cs typeface="Calibri"/>
              </a:endParaRPr>
            </a:p>
            <a:p>
              <a:pPr defTabSz="914309">
                <a:defRPr/>
              </a:pPr>
              <a:endParaRPr lang="fi-FI" sz="1000" kern="0" dirty="0">
                <a:solidFill>
                  <a:srgbClr val="000000"/>
                </a:solidFill>
                <a:ea typeface="MS PGothic"/>
                <a:cs typeface="Calibri"/>
              </a:endParaRPr>
            </a:p>
            <a:p>
              <a:pPr defTabSz="914309">
                <a:defRPr/>
              </a:pPr>
              <a:r>
                <a:rPr lang="fi-FI" sz="1000" kern="0" dirty="0">
                  <a:solidFill>
                    <a:srgbClr val="000000"/>
                  </a:solidFill>
                  <a:ea typeface="MS PGothic"/>
                  <a:cs typeface="Calibri"/>
                </a:rPr>
                <a:t>327 </a:t>
              </a:r>
              <a:r>
                <a:rPr lang="fi-FI" sz="1000" kern="0" dirty="0" err="1">
                  <a:solidFill>
                    <a:srgbClr val="000000"/>
                  </a:solidFill>
                  <a:ea typeface="MS PGothic"/>
                  <a:cs typeface="Calibri"/>
                </a:rPr>
                <a:t>member</a:t>
              </a:r>
              <a:r>
                <a:rPr lang="fi-FI" sz="1000" kern="0" dirty="0">
                  <a:solidFill>
                    <a:srgbClr val="000000"/>
                  </a:solidFill>
                  <a:ea typeface="MS PGothic"/>
                  <a:cs typeface="Calibri"/>
                </a:rPr>
                <a:t> </a:t>
              </a:r>
              <a:r>
                <a:rPr kumimoji="0" lang="fi-FI" sz="1000" b="0" u="none" strike="noStrike" kern="0" cap="none" spc="0" normalizeH="0" baseline="0" noProof="0" dirty="0" err="1">
                  <a:ln>
                    <a:noFill/>
                  </a:ln>
                  <a:solidFill>
                    <a:srgbClr val="000000"/>
                  </a:solidFill>
                  <a:effectLst/>
                  <a:uLnTx/>
                  <a:uFillTx/>
                  <a:ea typeface="MS PGothic"/>
                  <a:cs typeface="Calibri"/>
                </a:rPr>
                <a:t>companies</a:t>
              </a:r>
              <a:endParaRPr kumimoji="0" lang="fi-FI" sz="1000" b="0" u="none" strike="noStrike" kern="0" cap="none" spc="0" normalizeH="0" baseline="0" noProof="0" dirty="0">
                <a:ln>
                  <a:noFill/>
                </a:ln>
                <a:solidFill>
                  <a:srgbClr val="000000"/>
                </a:solidFill>
                <a:effectLst/>
                <a:uLnTx/>
                <a:uFillTx/>
                <a:ea typeface="MS PGothic"/>
                <a:cs typeface="Calibri"/>
              </a:endParaRPr>
            </a:p>
            <a:p>
              <a:pPr marL="0" marR="0" lvl="0" indent="0" algn="l" defTabSz="1219139" rtl="0" eaLnBrk="1" fontAlgn="auto" latinLnBrk="0" hangingPunct="1">
                <a:lnSpc>
                  <a:spcPct val="100000"/>
                </a:lnSpc>
                <a:spcBef>
                  <a:spcPts val="0"/>
                </a:spcBef>
                <a:spcAft>
                  <a:spcPts val="0"/>
                </a:spcAft>
                <a:buClrTx/>
                <a:buSzTx/>
                <a:buFontTx/>
                <a:buNone/>
                <a:tabLst/>
                <a:defRPr/>
              </a:pPr>
              <a:r>
                <a:rPr kumimoji="0" lang="fi-FI" sz="1000" b="0" u="none" strike="noStrike" kern="0" cap="none" spc="0" normalizeH="0" baseline="0" noProof="0" dirty="0">
                  <a:ln>
                    <a:noFill/>
                  </a:ln>
                  <a:solidFill>
                    <a:srgbClr val="000000"/>
                  </a:solidFill>
                  <a:effectLst/>
                  <a:uLnTx/>
                  <a:uFillTx/>
                </a:rPr>
                <a:t>(</a:t>
              </a:r>
              <a:r>
                <a:rPr lang="fi-FI" sz="1000" kern="0" dirty="0">
                  <a:solidFill>
                    <a:srgbClr val="000000"/>
                  </a:solidFill>
                </a:rPr>
                <a:t>31.12.2022</a:t>
              </a:r>
              <a:r>
                <a:rPr kumimoji="0" lang="fi-FI" sz="1000" b="0" u="none" strike="noStrike" kern="0" cap="none" spc="0" normalizeH="0" baseline="0" noProof="0" dirty="0">
                  <a:ln>
                    <a:noFill/>
                  </a:ln>
                  <a:solidFill>
                    <a:srgbClr val="000000"/>
                  </a:solidFill>
                  <a:effectLst/>
                  <a:uLnTx/>
                  <a:uFillTx/>
                </a:rPr>
                <a:t>)</a:t>
              </a:r>
              <a:endParaRPr lang="fi-FI" sz="1000" b="0" u="none" strike="noStrike" kern="0" cap="none" spc="0" normalizeH="0" baseline="0" noProof="0" dirty="0">
                <a:ln>
                  <a:noFill/>
                </a:ln>
                <a:solidFill>
                  <a:srgbClr val="000000"/>
                </a:solidFill>
                <a:effectLst/>
                <a:uLnTx/>
                <a:uFillTx/>
                <a:cs typeface="Calibri"/>
              </a:endParaRPr>
            </a:p>
            <a:p>
              <a:pPr marL="0" marR="0" lvl="0" indent="0" algn="ctr" defTabSz="1219139" rtl="0" eaLnBrk="1" fontAlgn="auto" latinLnBrk="0" hangingPunct="1">
                <a:lnSpc>
                  <a:spcPct val="100000"/>
                </a:lnSpc>
                <a:spcBef>
                  <a:spcPts val="0"/>
                </a:spcBef>
                <a:spcAft>
                  <a:spcPts val="0"/>
                </a:spcAft>
                <a:buClrTx/>
                <a:buSzTx/>
                <a:buFontTx/>
                <a:buNone/>
                <a:tabLst/>
                <a:defRPr/>
              </a:pPr>
              <a:endParaRPr kumimoji="0" lang="fi-FI" sz="1000" b="0" u="none" strike="noStrike" kern="1200" cap="none" spc="0" normalizeH="0" baseline="0" noProof="0" dirty="0">
                <a:ln>
                  <a:noFill/>
                </a:ln>
                <a:solidFill>
                  <a:srgbClr val="000000"/>
                </a:solidFill>
                <a:effectLst/>
                <a:uLnTx/>
                <a:uFillTx/>
              </a:endParaRPr>
            </a:p>
          </p:txBody>
        </p:sp>
        <p:sp>
          <p:nvSpPr>
            <p:cNvPr id="21514" name="Rectangle 61"/>
            <p:cNvSpPr>
              <a:spLocks noChangeArrowheads="1"/>
            </p:cNvSpPr>
            <p:nvPr/>
          </p:nvSpPr>
          <p:spPr bwMode="auto">
            <a:xfrm flipV="1">
              <a:off x="4532075" y="3126201"/>
              <a:ext cx="1309514" cy="1044691"/>
            </a:xfrm>
            <a:prstGeom prst="rect">
              <a:avLst/>
            </a:prstGeom>
            <a:solidFill>
              <a:schemeClr val="accent2"/>
            </a:solidFill>
            <a:ln>
              <a:noFill/>
            </a:ln>
          </p:spPr>
          <p:txBody>
            <a:bodyPr rot="10800000" wrap="none" lIns="91440" tIns="45720" rIns="91440" bIns="45720" anchor="ctr"/>
            <a:lstStyle/>
            <a:p>
              <a:pPr algn="ctr" defTabSz="914309">
                <a:defRPr/>
              </a:pPr>
              <a:endParaRPr lang="fi-FI" sz="1400" kern="0">
                <a:solidFill>
                  <a:srgbClr val="FFFFFF"/>
                </a:solidFill>
                <a:latin typeface="Avenir Next LT Pro Demi"/>
              </a:endParaRPr>
            </a:p>
          </p:txBody>
        </p:sp>
        <p:sp>
          <p:nvSpPr>
            <p:cNvPr id="29" name="Rectangle 39"/>
            <p:cNvSpPr>
              <a:spLocks noChangeArrowheads="1"/>
            </p:cNvSpPr>
            <p:nvPr/>
          </p:nvSpPr>
          <p:spPr bwMode="auto">
            <a:xfrm>
              <a:off x="4467899" y="3373169"/>
              <a:ext cx="131089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1440" tIns="45720" rIns="91440" bIns="45720" anchor="t">
              <a:spAutoFit/>
            </a:bodyPr>
            <a:lstStyle/>
            <a:p>
              <a:pPr algn="ctr" defTabSz="914309">
                <a:defRPr/>
              </a:pPr>
              <a:r>
                <a:rPr lang="fi-FI" sz="1600" kern="0">
                  <a:solidFill>
                    <a:srgbClr val="FFFFFF"/>
                  </a:solidFill>
                  <a:latin typeface="Avenir Next LT Pro Demi"/>
                </a:rPr>
                <a:t>HPAC </a:t>
              </a:r>
              <a:r>
                <a:rPr lang="fi-FI" sz="1600" kern="0" err="1">
                  <a:solidFill>
                    <a:srgbClr val="FFFFFF"/>
                  </a:solidFill>
                  <a:latin typeface="Avenir Next LT Pro Demi"/>
                </a:rPr>
                <a:t>Contractors</a:t>
              </a:r>
              <a:endParaRPr lang="fi-FI" sz="1600" kern="0">
                <a:solidFill>
                  <a:srgbClr val="FFFFFF"/>
                </a:solidFill>
                <a:latin typeface="Avenir Next LT Pro Demi"/>
              </a:endParaRPr>
            </a:p>
          </p:txBody>
        </p:sp>
      </p:grpSp>
      <p:grpSp>
        <p:nvGrpSpPr>
          <p:cNvPr id="18" name="Ryhmä 17">
            <a:extLst>
              <a:ext uri="{FF2B5EF4-FFF2-40B4-BE49-F238E27FC236}">
                <a16:creationId xmlns:a16="http://schemas.microsoft.com/office/drawing/2014/main" id="{38A7DAB9-EBAC-8126-DCB7-CAF348608838}"/>
              </a:ext>
            </a:extLst>
          </p:cNvPr>
          <p:cNvGrpSpPr/>
          <p:nvPr/>
        </p:nvGrpSpPr>
        <p:grpSpPr>
          <a:xfrm>
            <a:off x="10074263" y="3133113"/>
            <a:ext cx="1749638" cy="2966618"/>
            <a:chOff x="7295881" y="3126203"/>
            <a:chExt cx="1380046" cy="2966618"/>
          </a:xfrm>
        </p:grpSpPr>
        <p:sp>
          <p:nvSpPr>
            <p:cNvPr id="37" name="Rectangle 61">
              <a:extLst>
                <a:ext uri="{FF2B5EF4-FFF2-40B4-BE49-F238E27FC236}">
                  <a16:creationId xmlns:a16="http://schemas.microsoft.com/office/drawing/2014/main" id="{A03947EA-03BC-4087-9D8D-C8DF309E5810}"/>
                </a:ext>
              </a:extLst>
            </p:cNvPr>
            <p:cNvSpPr>
              <a:spLocks noChangeArrowheads="1"/>
            </p:cNvSpPr>
            <p:nvPr/>
          </p:nvSpPr>
          <p:spPr bwMode="auto">
            <a:xfrm flipV="1">
              <a:off x="7295881" y="3972257"/>
              <a:ext cx="1380046" cy="2120564"/>
            </a:xfrm>
            <a:prstGeom prst="rect">
              <a:avLst/>
            </a:prstGeom>
            <a:solidFill>
              <a:schemeClr val="bg1">
                <a:lumMod val="95000"/>
              </a:schemeClr>
            </a:solidFill>
            <a:ln>
              <a:noFill/>
            </a:ln>
            <a:effectLst/>
          </p:spPr>
          <p:txBody>
            <a:bodyPr rot="10800000" wrap="none" lIns="91440" tIns="45720" rIns="91440" bIns="45720" anchor="ctr"/>
            <a:lstStyle/>
            <a:p>
              <a:pPr algn="ctr" defTabSz="914309">
                <a:defRPr/>
              </a:pPr>
              <a:endParaRPr lang="fi-FI" sz="1400" kern="0">
                <a:solidFill>
                  <a:srgbClr val="0F4BB4"/>
                </a:solidFill>
                <a:latin typeface="Avenir Next LT Pro Demi"/>
              </a:endParaRPr>
            </a:p>
          </p:txBody>
        </p:sp>
        <p:sp>
          <p:nvSpPr>
            <p:cNvPr id="38" name="Text Box 50">
              <a:extLst>
                <a:ext uri="{FF2B5EF4-FFF2-40B4-BE49-F238E27FC236}">
                  <a16:creationId xmlns:a16="http://schemas.microsoft.com/office/drawing/2014/main" id="{05A61321-B5EA-4CF3-9F8B-92F2D34813B7}"/>
                </a:ext>
              </a:extLst>
            </p:cNvPr>
            <p:cNvSpPr txBox="1">
              <a:spLocks noChangeArrowheads="1"/>
            </p:cNvSpPr>
            <p:nvPr/>
          </p:nvSpPr>
          <p:spPr bwMode="auto">
            <a:xfrm>
              <a:off x="7324912" y="4263738"/>
              <a:ext cx="1311846"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1440" tIns="45720" rIns="91440" bIns="45720" anchor="t">
              <a:spAutoFit/>
            </a:bodyPr>
            <a:lstStyle>
              <a:lvl1pPr eaLnBrk="0" hangingPunct="0">
                <a:defRPr sz="2400">
                  <a:solidFill>
                    <a:schemeClr val="tx1"/>
                  </a:solidFill>
                  <a:latin typeface="Arial" charset="0"/>
                  <a:ea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1219139" rtl="0" eaLnBrk="0" fontAlgn="auto" latinLnBrk="0" hangingPunct="0">
                <a:lnSpc>
                  <a:spcPct val="100000"/>
                </a:lnSpc>
                <a:spcBef>
                  <a:spcPts val="0"/>
                </a:spcBef>
                <a:spcAft>
                  <a:spcPts val="0"/>
                </a:spcAft>
                <a:buClrTx/>
                <a:buSzTx/>
                <a:buFontTx/>
                <a:buNone/>
                <a:tabLst/>
                <a:defRPr/>
              </a:pPr>
              <a:r>
                <a:rPr kumimoji="0" lang="fi-FI" sz="1000" b="1" u="none" strike="noStrike" kern="0" cap="none" spc="0" normalizeH="0" baseline="0" noProof="0" dirty="0">
                  <a:ln>
                    <a:noFill/>
                  </a:ln>
                  <a:solidFill>
                    <a:srgbClr val="000000"/>
                  </a:solidFill>
                  <a:effectLst/>
                  <a:uLnTx/>
                  <a:uFillTx/>
                  <a:latin typeface="+mn-lt"/>
                  <a:ea typeface="MS PGothic" pitchFamily="34" charset="-128"/>
                </a:rPr>
                <a:t>LVI-Numero Oy</a:t>
              </a:r>
            </a:p>
            <a:p>
              <a:pPr marL="0" marR="0" lvl="0" indent="0" algn="l" defTabSz="1219139" rtl="0" eaLnBrk="0" fontAlgn="auto" latinLnBrk="0" hangingPunct="0">
                <a:lnSpc>
                  <a:spcPct val="100000"/>
                </a:lnSpc>
                <a:spcBef>
                  <a:spcPts val="0"/>
                </a:spcBef>
                <a:spcAft>
                  <a:spcPts val="0"/>
                </a:spcAft>
                <a:buClrTx/>
                <a:buSzTx/>
                <a:buFontTx/>
                <a:buNone/>
                <a:tabLst/>
                <a:defRPr/>
              </a:pPr>
              <a:endParaRPr lang="fi-FI" sz="1000" b="1" kern="0" dirty="0">
                <a:solidFill>
                  <a:srgbClr val="000000"/>
                </a:solidFill>
                <a:latin typeface="+mn-lt"/>
                <a:ea typeface="MS PGothic" pitchFamily="34" charset="-128"/>
              </a:endParaRPr>
            </a:p>
            <a:p>
              <a:pPr marL="0" marR="0" lvl="0" indent="0" algn="l" defTabSz="1219139" rtl="0" eaLnBrk="0" fontAlgn="auto" latinLnBrk="0" hangingPunct="0">
                <a:lnSpc>
                  <a:spcPct val="100000"/>
                </a:lnSpc>
                <a:spcBef>
                  <a:spcPts val="0"/>
                </a:spcBef>
                <a:spcAft>
                  <a:spcPts val="0"/>
                </a:spcAft>
                <a:buClrTx/>
                <a:buSzTx/>
                <a:buFontTx/>
                <a:buNone/>
                <a:tabLst/>
                <a:defRPr/>
              </a:pPr>
              <a:endParaRPr kumimoji="0" lang="fi-FI" sz="1000" b="1" u="none" strike="noStrike" kern="0" cap="none" spc="0" normalizeH="0" baseline="0" noProof="0" dirty="0">
                <a:ln>
                  <a:noFill/>
                </a:ln>
                <a:solidFill>
                  <a:srgbClr val="000000"/>
                </a:solidFill>
                <a:effectLst/>
                <a:uLnTx/>
                <a:uFillTx/>
                <a:latin typeface="+mn-lt"/>
                <a:ea typeface="MS PGothic" pitchFamily="34" charset="-128"/>
              </a:endParaRPr>
            </a:p>
            <a:p>
              <a:pPr marL="0" marR="0" lvl="0" indent="0" algn="l" defTabSz="1219139" rtl="0" eaLnBrk="0" fontAlgn="auto" latinLnBrk="0" hangingPunct="0">
                <a:lnSpc>
                  <a:spcPct val="100000"/>
                </a:lnSpc>
                <a:spcBef>
                  <a:spcPts val="0"/>
                </a:spcBef>
                <a:spcAft>
                  <a:spcPts val="0"/>
                </a:spcAft>
                <a:buClrTx/>
                <a:buSzTx/>
                <a:buFontTx/>
                <a:buNone/>
                <a:tabLst/>
                <a:defRPr/>
              </a:pPr>
              <a:endParaRPr kumimoji="0" lang="fi-FI" sz="1000" b="1" u="none" strike="noStrike" kern="0" cap="none" spc="0" normalizeH="0" baseline="0" noProof="0" dirty="0">
                <a:ln>
                  <a:noFill/>
                </a:ln>
                <a:solidFill>
                  <a:srgbClr val="000000"/>
                </a:solidFill>
                <a:effectLst/>
                <a:uLnTx/>
                <a:uFillTx/>
                <a:latin typeface="+mn-lt"/>
                <a:ea typeface="MS PGothic" pitchFamily="34" charset="-128"/>
              </a:endParaRPr>
            </a:p>
            <a:p>
              <a:pPr marL="0" marR="0" lvl="0" indent="0" algn="l" defTabSz="1219139" rtl="0" eaLnBrk="0" fontAlgn="auto" latinLnBrk="0" hangingPunct="0">
                <a:lnSpc>
                  <a:spcPct val="100000"/>
                </a:lnSpc>
                <a:spcBef>
                  <a:spcPts val="0"/>
                </a:spcBef>
                <a:spcAft>
                  <a:spcPts val="0"/>
                </a:spcAft>
                <a:buClrTx/>
                <a:buSzTx/>
                <a:buFontTx/>
                <a:buNone/>
                <a:tabLst/>
                <a:defRPr/>
              </a:pPr>
              <a:endParaRPr kumimoji="0" lang="fi-FI" sz="1000" b="0" u="none" strike="noStrike" kern="0" cap="none" spc="0" normalizeH="0" baseline="0" noProof="0" dirty="0">
                <a:ln>
                  <a:noFill/>
                </a:ln>
                <a:solidFill>
                  <a:srgbClr val="000000"/>
                </a:solidFill>
                <a:effectLst/>
                <a:uLnTx/>
                <a:uFillTx/>
                <a:latin typeface="+mn-lt"/>
                <a:ea typeface="MS PGothic" pitchFamily="34" charset="-128"/>
              </a:endParaRPr>
            </a:p>
            <a:p>
              <a:pPr marL="0" marR="0" lvl="0" indent="0" algn="l" defTabSz="1219139" rtl="0" eaLnBrk="0" fontAlgn="auto" latinLnBrk="0" hangingPunct="0">
                <a:lnSpc>
                  <a:spcPct val="100000"/>
                </a:lnSpc>
                <a:spcBef>
                  <a:spcPts val="0"/>
                </a:spcBef>
                <a:spcAft>
                  <a:spcPts val="0"/>
                </a:spcAft>
                <a:buClrTx/>
                <a:buSzTx/>
                <a:buFontTx/>
                <a:buNone/>
                <a:tabLst/>
                <a:defRPr/>
              </a:pPr>
              <a:endParaRPr lang="fi-FI" sz="1000" kern="0" dirty="0">
                <a:solidFill>
                  <a:srgbClr val="000000"/>
                </a:solidFill>
                <a:latin typeface="+mn-lt"/>
                <a:ea typeface="MS PGothic" pitchFamily="34" charset="-128"/>
              </a:endParaRPr>
            </a:p>
            <a:p>
              <a:pPr marL="0" marR="0" lvl="0" indent="0" algn="l" defTabSz="1219139" rtl="0" eaLnBrk="0" fontAlgn="auto" latinLnBrk="0" hangingPunct="0">
                <a:lnSpc>
                  <a:spcPct val="100000"/>
                </a:lnSpc>
                <a:spcBef>
                  <a:spcPts val="0"/>
                </a:spcBef>
                <a:spcAft>
                  <a:spcPts val="0"/>
                </a:spcAft>
                <a:buClrTx/>
                <a:buSzTx/>
                <a:buFontTx/>
                <a:buNone/>
                <a:tabLst/>
                <a:defRPr/>
              </a:pPr>
              <a:endParaRPr lang="fi-FI" sz="1000" kern="0" dirty="0">
                <a:solidFill>
                  <a:srgbClr val="000000"/>
                </a:solidFill>
                <a:latin typeface="+mn-lt"/>
                <a:ea typeface="MS PGothic" pitchFamily="34" charset="-128"/>
              </a:endParaRPr>
            </a:p>
            <a:p>
              <a:pPr marL="0" marR="0" lvl="0" indent="0" algn="l" defTabSz="1219139" rtl="0" eaLnBrk="0" fontAlgn="auto" latinLnBrk="0" hangingPunct="0">
                <a:lnSpc>
                  <a:spcPct val="100000"/>
                </a:lnSpc>
                <a:spcBef>
                  <a:spcPts val="0"/>
                </a:spcBef>
                <a:spcAft>
                  <a:spcPts val="0"/>
                </a:spcAft>
                <a:buClrTx/>
                <a:buSzTx/>
                <a:buFontTx/>
                <a:buNone/>
                <a:tabLst/>
                <a:defRPr/>
              </a:pPr>
              <a:r>
                <a:rPr lang="fi-FI" sz="1000" kern="0" dirty="0">
                  <a:solidFill>
                    <a:srgbClr val="000000"/>
                  </a:solidFill>
                  <a:latin typeface="+mn-lt"/>
                  <a:ea typeface="MS PGothic" pitchFamily="34" charset="-128"/>
                </a:rPr>
                <a:t>51</a:t>
              </a:r>
              <a:r>
                <a:rPr kumimoji="0" lang="fi-FI" sz="1000" b="0" u="none" strike="noStrike" kern="0" cap="none" spc="0" normalizeH="0" baseline="0" noProof="0" dirty="0">
                  <a:ln>
                    <a:noFill/>
                  </a:ln>
                  <a:solidFill>
                    <a:srgbClr val="000000"/>
                  </a:solidFill>
                  <a:effectLst/>
                  <a:uLnTx/>
                  <a:uFillTx/>
                  <a:latin typeface="+mn-lt"/>
                  <a:ea typeface="MS PGothic" pitchFamily="34" charset="-128"/>
                </a:rPr>
                <a:t> </a:t>
              </a:r>
              <a:r>
                <a:rPr kumimoji="0" lang="fi-FI" sz="1000" b="0" u="none" strike="noStrike" kern="0" cap="none" spc="0" normalizeH="0" baseline="0" noProof="0" dirty="0" err="1">
                  <a:ln>
                    <a:noFill/>
                  </a:ln>
                  <a:solidFill>
                    <a:srgbClr val="000000"/>
                  </a:solidFill>
                  <a:effectLst/>
                  <a:uLnTx/>
                  <a:uFillTx/>
                  <a:latin typeface="+mn-lt"/>
                  <a:ea typeface="MS PGothic" pitchFamily="34" charset="-128"/>
                </a:rPr>
                <a:t>member</a:t>
              </a:r>
              <a:r>
                <a:rPr lang="fi-FI" sz="1000" kern="0" dirty="0">
                  <a:solidFill>
                    <a:srgbClr val="000000"/>
                  </a:solidFill>
                  <a:latin typeface="+mn-lt"/>
                  <a:ea typeface="MS PGothic" pitchFamily="34" charset="-128"/>
                </a:rPr>
                <a:t> </a:t>
              </a:r>
              <a:r>
                <a:rPr kumimoji="0" lang="fi-FI" sz="1000" b="0" u="none" strike="noStrike" kern="0" cap="none" spc="0" normalizeH="0" baseline="0" noProof="0" dirty="0" err="1">
                  <a:ln>
                    <a:noFill/>
                  </a:ln>
                  <a:solidFill>
                    <a:srgbClr val="000000"/>
                  </a:solidFill>
                  <a:effectLst/>
                  <a:uLnTx/>
                  <a:uFillTx/>
                  <a:latin typeface="+mn-lt"/>
                  <a:ea typeface="MS PGothic" pitchFamily="34" charset="-128"/>
                </a:rPr>
                <a:t>companies</a:t>
              </a:r>
              <a:endParaRPr kumimoji="0" lang="fi-FI" sz="1000" b="0" u="none" strike="noStrike" kern="0" cap="none" spc="0" normalizeH="0" baseline="0" noProof="0" dirty="0">
                <a:ln>
                  <a:noFill/>
                </a:ln>
                <a:solidFill>
                  <a:srgbClr val="000000"/>
                </a:solidFill>
                <a:effectLst/>
                <a:uLnTx/>
                <a:uFillTx/>
                <a:latin typeface="+mn-lt"/>
                <a:ea typeface="MS PGothic" pitchFamily="34" charset="-128"/>
              </a:endParaRPr>
            </a:p>
            <a:p>
              <a:pPr marL="0" marR="0" lvl="0" indent="0" algn="l" defTabSz="1219139" rtl="0" eaLnBrk="1" fontAlgn="auto" latinLnBrk="0" hangingPunct="1">
                <a:lnSpc>
                  <a:spcPct val="100000"/>
                </a:lnSpc>
                <a:spcBef>
                  <a:spcPts val="0"/>
                </a:spcBef>
                <a:spcAft>
                  <a:spcPts val="0"/>
                </a:spcAft>
                <a:buClrTx/>
                <a:buSzTx/>
                <a:buFontTx/>
                <a:buNone/>
                <a:tabLst/>
                <a:defRPr/>
              </a:pPr>
              <a:r>
                <a:rPr kumimoji="0" lang="fi-FI" sz="1000" b="0" u="none" strike="noStrike" kern="0" cap="none" spc="0" normalizeH="0" baseline="0" noProof="0" dirty="0">
                  <a:ln>
                    <a:noFill/>
                  </a:ln>
                  <a:solidFill>
                    <a:srgbClr val="000000"/>
                  </a:solidFill>
                  <a:effectLst/>
                  <a:uLnTx/>
                  <a:uFillTx/>
                  <a:latin typeface="+mn-lt"/>
                  <a:ea typeface="MS PGothic"/>
                  <a:cs typeface="Calibri"/>
                </a:rPr>
                <a:t>(</a:t>
              </a:r>
              <a:r>
                <a:rPr lang="fi-FI" sz="1000" kern="0" dirty="0">
                  <a:solidFill>
                    <a:srgbClr val="000000"/>
                  </a:solidFill>
                  <a:latin typeface="+mn-lt"/>
                  <a:ea typeface="MS PGothic"/>
                  <a:cs typeface="Calibri"/>
                </a:rPr>
                <a:t>31.12.2022</a:t>
              </a:r>
              <a:r>
                <a:rPr kumimoji="0" lang="fi-FI" sz="1000" b="0" u="none" strike="noStrike" kern="0" cap="none" spc="0" normalizeH="0" baseline="0" noProof="0" dirty="0">
                  <a:ln>
                    <a:noFill/>
                  </a:ln>
                  <a:solidFill>
                    <a:srgbClr val="000000"/>
                  </a:solidFill>
                  <a:effectLst/>
                  <a:uLnTx/>
                  <a:uFillTx/>
                  <a:latin typeface="+mn-lt"/>
                  <a:ea typeface="MS PGothic"/>
                  <a:cs typeface="Calibri"/>
                </a:rPr>
                <a:t>)</a:t>
              </a:r>
              <a:endParaRPr kumimoji="0" lang="fi-FI" sz="1000" b="0" u="none" strike="noStrike" kern="1200" cap="none" spc="0" normalizeH="0" baseline="0" noProof="0" dirty="0">
                <a:ln>
                  <a:noFill/>
                </a:ln>
                <a:solidFill>
                  <a:srgbClr val="000000"/>
                </a:solidFill>
                <a:effectLst/>
                <a:uLnTx/>
                <a:uFillTx/>
                <a:latin typeface="+mn-lt"/>
                <a:ea typeface="MS PGothic"/>
                <a:cs typeface="Calibri"/>
              </a:endParaRPr>
            </a:p>
          </p:txBody>
        </p:sp>
        <p:sp>
          <p:nvSpPr>
            <p:cNvPr id="44" name="Rectangle 61">
              <a:extLst>
                <a:ext uri="{FF2B5EF4-FFF2-40B4-BE49-F238E27FC236}">
                  <a16:creationId xmlns:a16="http://schemas.microsoft.com/office/drawing/2014/main" id="{CE325771-0E72-41B0-8D7F-C027EBAFC59B}"/>
                </a:ext>
              </a:extLst>
            </p:cNvPr>
            <p:cNvSpPr>
              <a:spLocks noChangeArrowheads="1"/>
            </p:cNvSpPr>
            <p:nvPr/>
          </p:nvSpPr>
          <p:spPr bwMode="auto">
            <a:xfrm flipV="1">
              <a:off x="7295881" y="3126203"/>
              <a:ext cx="1375133" cy="1053070"/>
            </a:xfrm>
            <a:prstGeom prst="rect">
              <a:avLst/>
            </a:prstGeom>
            <a:solidFill>
              <a:schemeClr val="accent2"/>
            </a:solidFill>
            <a:ln>
              <a:noFill/>
            </a:ln>
          </p:spPr>
          <p:txBody>
            <a:bodyPr rot="10800000" wrap="none" lIns="91440" tIns="45720" rIns="91440" bIns="45720" anchor="ctr"/>
            <a:lstStyle/>
            <a:p>
              <a:pPr algn="ctr" defTabSz="914309">
                <a:defRPr/>
              </a:pPr>
              <a:endParaRPr lang="fi-FI" sz="1400" kern="0">
                <a:solidFill>
                  <a:srgbClr val="FFFFFF"/>
                </a:solidFill>
                <a:latin typeface="Avenir Next LT Pro Demi"/>
              </a:endParaRPr>
            </a:p>
          </p:txBody>
        </p:sp>
        <p:sp>
          <p:nvSpPr>
            <p:cNvPr id="30" name="Rectangle 40"/>
            <p:cNvSpPr>
              <a:spLocks noChangeArrowheads="1"/>
            </p:cNvSpPr>
            <p:nvPr/>
          </p:nvSpPr>
          <p:spPr bwMode="auto">
            <a:xfrm>
              <a:off x="7504286" y="3210668"/>
              <a:ext cx="95832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1440" tIns="45720" rIns="91440" bIns="45720" anchor="t">
              <a:spAutoFit/>
            </a:bodyPr>
            <a:lstStyle/>
            <a:p>
              <a:pPr algn="ctr" defTabSz="914309">
                <a:defRPr/>
              </a:pPr>
              <a:r>
                <a:rPr lang="en-US" sz="1400" kern="0">
                  <a:solidFill>
                    <a:srgbClr val="FFFFFF"/>
                  </a:solidFill>
                  <a:latin typeface="Avenir Next LT Pro Demi"/>
                </a:rPr>
                <a:t>Building Services Industry and Trade</a:t>
              </a:r>
            </a:p>
          </p:txBody>
        </p:sp>
      </p:grpSp>
      <p:sp>
        <p:nvSpPr>
          <p:cNvPr id="34" name="Rectangle 25"/>
          <p:cNvSpPr>
            <a:spLocks noChangeArrowheads="1"/>
          </p:cNvSpPr>
          <p:nvPr/>
        </p:nvSpPr>
        <p:spPr bwMode="auto">
          <a:xfrm>
            <a:off x="4006874" y="1687337"/>
            <a:ext cx="4177008" cy="3385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1440" tIns="45720" rIns="91440" bIns="45720" anchor="t">
            <a:spAutoFit/>
          </a:bodyPr>
          <a:lstStyle/>
          <a:p>
            <a:pPr algn="ctr" defTabSz="914309">
              <a:defRPr/>
            </a:pPr>
            <a:r>
              <a:rPr lang="en-US" sz="1600" b="1" kern="0">
                <a:solidFill>
                  <a:srgbClr val="FFFFFF"/>
                </a:solidFill>
                <a:latin typeface="Avenir Next LT Pro Demi"/>
              </a:rPr>
              <a:t>Confederation of Finnish Industries (EK)</a:t>
            </a:r>
          </a:p>
        </p:txBody>
      </p:sp>
      <p:grpSp>
        <p:nvGrpSpPr>
          <p:cNvPr id="17" name="Ryhmä 16">
            <a:extLst>
              <a:ext uri="{FF2B5EF4-FFF2-40B4-BE49-F238E27FC236}">
                <a16:creationId xmlns:a16="http://schemas.microsoft.com/office/drawing/2014/main" id="{736567CA-DC56-FE82-7EB1-9061EF83BDAB}"/>
              </a:ext>
            </a:extLst>
          </p:cNvPr>
          <p:cNvGrpSpPr/>
          <p:nvPr/>
        </p:nvGrpSpPr>
        <p:grpSpPr>
          <a:xfrm>
            <a:off x="8166066" y="3149836"/>
            <a:ext cx="1764995" cy="2966619"/>
            <a:chOff x="5859949" y="3126201"/>
            <a:chExt cx="1523311" cy="2966619"/>
          </a:xfrm>
        </p:grpSpPr>
        <p:sp>
          <p:nvSpPr>
            <p:cNvPr id="79" name="Rectangle 61"/>
            <p:cNvSpPr>
              <a:spLocks noChangeArrowheads="1"/>
            </p:cNvSpPr>
            <p:nvPr/>
          </p:nvSpPr>
          <p:spPr bwMode="auto">
            <a:xfrm flipV="1">
              <a:off x="5859949" y="3961963"/>
              <a:ext cx="1523308" cy="2130857"/>
            </a:xfrm>
            <a:prstGeom prst="rect">
              <a:avLst/>
            </a:prstGeom>
            <a:solidFill>
              <a:schemeClr val="bg1">
                <a:lumMod val="95000"/>
              </a:schemeClr>
            </a:solidFill>
            <a:ln>
              <a:noFill/>
            </a:ln>
            <a:effectLst/>
          </p:spPr>
          <p:txBody>
            <a:bodyPr rot="10800000" wrap="none" lIns="91440" tIns="45720" rIns="91440" bIns="45720" anchor="ctr"/>
            <a:lstStyle/>
            <a:p>
              <a:pPr algn="ctr" defTabSz="914309">
                <a:defRPr/>
              </a:pPr>
              <a:endParaRPr lang="fi-FI" sz="1400" kern="0">
                <a:solidFill>
                  <a:srgbClr val="0F4BB4"/>
                </a:solidFill>
                <a:latin typeface="Avenir Next LT Pro Demi"/>
              </a:endParaRPr>
            </a:p>
          </p:txBody>
        </p:sp>
        <p:sp>
          <p:nvSpPr>
            <p:cNvPr id="21515" name="Rectangle 61"/>
            <p:cNvSpPr>
              <a:spLocks noChangeArrowheads="1"/>
            </p:cNvSpPr>
            <p:nvPr/>
          </p:nvSpPr>
          <p:spPr bwMode="auto">
            <a:xfrm flipV="1">
              <a:off x="5859951" y="3126201"/>
              <a:ext cx="1523309" cy="1034333"/>
            </a:xfrm>
            <a:prstGeom prst="rect">
              <a:avLst/>
            </a:prstGeom>
            <a:solidFill>
              <a:schemeClr val="accent2"/>
            </a:solidFill>
            <a:ln>
              <a:noFill/>
            </a:ln>
          </p:spPr>
          <p:txBody>
            <a:bodyPr rot="10800000" wrap="none" lIns="91440" tIns="45720" rIns="91440" bIns="45720" anchor="ctr"/>
            <a:lstStyle/>
            <a:p>
              <a:pPr algn="ctr" defTabSz="914309">
                <a:defRPr/>
              </a:pPr>
              <a:endParaRPr lang="fi-FI" sz="1400" kern="0">
                <a:solidFill>
                  <a:srgbClr val="FFFFFF"/>
                </a:solidFill>
                <a:latin typeface="Avenir Next LT Pro Demi"/>
              </a:endParaRPr>
            </a:p>
          </p:txBody>
        </p:sp>
        <p:sp>
          <p:nvSpPr>
            <p:cNvPr id="25" name="Text Box 50"/>
            <p:cNvSpPr txBox="1">
              <a:spLocks noChangeArrowheads="1"/>
            </p:cNvSpPr>
            <p:nvPr/>
          </p:nvSpPr>
          <p:spPr bwMode="auto">
            <a:xfrm>
              <a:off x="5925213" y="4249552"/>
              <a:ext cx="1400571"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1440" tIns="45720" rIns="91440" bIns="45720" anchor="t">
              <a:spAutoFit/>
            </a:bodyPr>
            <a:lstStyle>
              <a:lvl1pPr eaLnBrk="0" hangingPunct="0">
                <a:defRPr sz="2400">
                  <a:solidFill>
                    <a:schemeClr val="tx1"/>
                  </a:solidFill>
                  <a:latin typeface="Arial" charset="0"/>
                  <a:ea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309" rtl="0" eaLnBrk="0" fontAlgn="auto" latinLnBrk="0" hangingPunct="0">
                <a:lnSpc>
                  <a:spcPct val="100000"/>
                </a:lnSpc>
                <a:spcBef>
                  <a:spcPts val="0"/>
                </a:spcBef>
                <a:spcAft>
                  <a:spcPts val="0"/>
                </a:spcAft>
                <a:buClrTx/>
                <a:buSzTx/>
                <a:buFontTx/>
                <a:buNone/>
                <a:tabLst/>
                <a:defRPr/>
              </a:pPr>
              <a:endParaRPr kumimoji="0" lang="fi-FI" sz="1000" b="0" u="none" strike="noStrike" kern="0" cap="none" spc="0" normalizeH="0" baseline="0" noProof="0" dirty="0">
                <a:ln>
                  <a:noFill/>
                </a:ln>
                <a:solidFill>
                  <a:srgbClr val="000000"/>
                </a:solidFill>
                <a:effectLst/>
                <a:uLnTx/>
                <a:uFillTx/>
                <a:latin typeface="+mn-lt"/>
                <a:ea typeface="MS PGothic" pitchFamily="34" charset="-128"/>
              </a:endParaRPr>
            </a:p>
            <a:p>
              <a:pPr marL="0" marR="0" lvl="0" indent="0" algn="l" defTabSz="914309" rtl="0" eaLnBrk="0" fontAlgn="auto" latinLnBrk="0" hangingPunct="0">
                <a:lnSpc>
                  <a:spcPct val="100000"/>
                </a:lnSpc>
                <a:spcBef>
                  <a:spcPts val="0"/>
                </a:spcBef>
                <a:spcAft>
                  <a:spcPts val="0"/>
                </a:spcAft>
                <a:buClrTx/>
                <a:buSzTx/>
                <a:buFontTx/>
                <a:buNone/>
                <a:tabLst/>
                <a:defRPr/>
              </a:pPr>
              <a:endParaRPr kumimoji="0" lang="fi-FI" sz="1000" b="0" u="none" strike="noStrike" kern="0" cap="none" spc="0" normalizeH="0" baseline="0" noProof="0" dirty="0">
                <a:ln>
                  <a:noFill/>
                </a:ln>
                <a:solidFill>
                  <a:srgbClr val="000000"/>
                </a:solidFill>
                <a:effectLst/>
                <a:uLnTx/>
                <a:uFillTx/>
                <a:latin typeface="+mn-lt"/>
                <a:ea typeface="MS PGothic" pitchFamily="34" charset="-128"/>
              </a:endParaRPr>
            </a:p>
            <a:p>
              <a:pPr marL="0" marR="0" lvl="0" indent="0" algn="l" defTabSz="914309" rtl="0" eaLnBrk="0" fontAlgn="auto" latinLnBrk="0" hangingPunct="0">
                <a:lnSpc>
                  <a:spcPct val="100000"/>
                </a:lnSpc>
                <a:spcBef>
                  <a:spcPts val="0"/>
                </a:spcBef>
                <a:spcAft>
                  <a:spcPts val="0"/>
                </a:spcAft>
                <a:buClrTx/>
                <a:buSzTx/>
                <a:buFontTx/>
                <a:buNone/>
                <a:tabLst/>
                <a:defRPr/>
              </a:pPr>
              <a:endParaRPr kumimoji="0" lang="fi-FI" sz="1000" b="0" u="none" strike="noStrike" kern="0" cap="none" spc="0" normalizeH="0" baseline="0" noProof="0" dirty="0">
                <a:ln>
                  <a:noFill/>
                </a:ln>
                <a:solidFill>
                  <a:srgbClr val="000000"/>
                </a:solidFill>
                <a:effectLst/>
                <a:uLnTx/>
                <a:uFillTx/>
                <a:latin typeface="+mn-lt"/>
                <a:ea typeface="MS PGothic" pitchFamily="34" charset="-128"/>
              </a:endParaRPr>
            </a:p>
            <a:p>
              <a:pPr marL="0" marR="0" lvl="0" indent="0" algn="l" defTabSz="914309" rtl="0" eaLnBrk="0" fontAlgn="auto" latinLnBrk="0" hangingPunct="0">
                <a:lnSpc>
                  <a:spcPct val="100000"/>
                </a:lnSpc>
                <a:spcBef>
                  <a:spcPts val="0"/>
                </a:spcBef>
                <a:spcAft>
                  <a:spcPts val="0"/>
                </a:spcAft>
                <a:buClrTx/>
                <a:buSzTx/>
                <a:buFontTx/>
                <a:buNone/>
                <a:tabLst/>
                <a:defRPr/>
              </a:pPr>
              <a:endParaRPr kumimoji="0" lang="fi-FI" sz="1000" b="0" u="none" strike="noStrike" kern="0" cap="none" spc="0" normalizeH="0" baseline="0" noProof="0" dirty="0">
                <a:ln>
                  <a:noFill/>
                </a:ln>
                <a:solidFill>
                  <a:srgbClr val="000000"/>
                </a:solidFill>
                <a:effectLst/>
                <a:uLnTx/>
                <a:uFillTx/>
                <a:latin typeface="+mn-lt"/>
                <a:ea typeface="MS PGothic" pitchFamily="34" charset="-128"/>
              </a:endParaRPr>
            </a:p>
            <a:p>
              <a:pPr marL="0" marR="0" lvl="0" indent="0" algn="l" defTabSz="914309" rtl="0" eaLnBrk="0" fontAlgn="auto" latinLnBrk="0" hangingPunct="0">
                <a:lnSpc>
                  <a:spcPct val="100000"/>
                </a:lnSpc>
                <a:spcBef>
                  <a:spcPts val="0"/>
                </a:spcBef>
                <a:spcAft>
                  <a:spcPts val="0"/>
                </a:spcAft>
                <a:buClrTx/>
                <a:buSzTx/>
                <a:buFontTx/>
                <a:buNone/>
                <a:tabLst/>
                <a:defRPr/>
              </a:pPr>
              <a:endParaRPr kumimoji="0" lang="fi-FI" sz="1000" b="0" u="none" strike="noStrike" kern="0" cap="none" spc="0" normalizeH="0" baseline="0" noProof="0" dirty="0">
                <a:ln>
                  <a:noFill/>
                </a:ln>
                <a:solidFill>
                  <a:srgbClr val="000000"/>
                </a:solidFill>
                <a:effectLst/>
                <a:uLnTx/>
                <a:uFillTx/>
                <a:latin typeface="+mn-lt"/>
                <a:ea typeface="MS PGothic" pitchFamily="34" charset="-128"/>
              </a:endParaRPr>
            </a:p>
            <a:p>
              <a:pPr marL="0" marR="0" lvl="0" indent="0" algn="l" defTabSz="914309" rtl="0" eaLnBrk="0" fontAlgn="auto" latinLnBrk="0" hangingPunct="0">
                <a:lnSpc>
                  <a:spcPct val="100000"/>
                </a:lnSpc>
                <a:spcBef>
                  <a:spcPts val="0"/>
                </a:spcBef>
                <a:spcAft>
                  <a:spcPts val="0"/>
                </a:spcAft>
                <a:buClrTx/>
                <a:buSzTx/>
                <a:buFontTx/>
                <a:buNone/>
                <a:tabLst/>
                <a:defRPr/>
              </a:pPr>
              <a:endParaRPr lang="fi-FI" sz="1000" kern="0" dirty="0">
                <a:solidFill>
                  <a:srgbClr val="000000"/>
                </a:solidFill>
                <a:latin typeface="+mn-lt"/>
                <a:ea typeface="MS PGothic" pitchFamily="34" charset="-128"/>
              </a:endParaRPr>
            </a:p>
            <a:p>
              <a:pPr marL="0" marR="0" lvl="0" indent="0" algn="l" defTabSz="914309" rtl="0" eaLnBrk="0" fontAlgn="auto" latinLnBrk="0" hangingPunct="0">
                <a:lnSpc>
                  <a:spcPct val="100000"/>
                </a:lnSpc>
                <a:spcBef>
                  <a:spcPts val="0"/>
                </a:spcBef>
                <a:spcAft>
                  <a:spcPts val="0"/>
                </a:spcAft>
                <a:buClrTx/>
                <a:buSzTx/>
                <a:buFontTx/>
                <a:buNone/>
                <a:tabLst/>
                <a:defRPr/>
              </a:pPr>
              <a:endParaRPr kumimoji="0" lang="fi-FI" sz="1000" b="0" u="none" strike="noStrike" kern="0" cap="none" spc="0" normalizeH="0" baseline="0" noProof="0" dirty="0">
                <a:ln>
                  <a:noFill/>
                </a:ln>
                <a:solidFill>
                  <a:srgbClr val="000000"/>
                </a:solidFill>
                <a:effectLst/>
                <a:uLnTx/>
                <a:uFillTx/>
                <a:latin typeface="+mn-lt"/>
                <a:ea typeface="MS PGothic" pitchFamily="34" charset="-128"/>
              </a:endParaRPr>
            </a:p>
            <a:p>
              <a:pPr marL="0" marR="0" lvl="0" indent="0" algn="l" defTabSz="914309" rtl="0" eaLnBrk="0" fontAlgn="auto" latinLnBrk="0" hangingPunct="0">
                <a:lnSpc>
                  <a:spcPct val="100000"/>
                </a:lnSpc>
                <a:spcBef>
                  <a:spcPts val="0"/>
                </a:spcBef>
                <a:spcAft>
                  <a:spcPts val="0"/>
                </a:spcAft>
                <a:buClrTx/>
                <a:buSzTx/>
                <a:buFontTx/>
                <a:buNone/>
                <a:tabLst/>
                <a:defRPr/>
              </a:pPr>
              <a:r>
                <a:rPr kumimoji="0" lang="fi-FI" sz="1000" b="0" u="none" strike="noStrike" kern="0" cap="none" spc="0" normalizeH="0" baseline="0" noProof="0">
                  <a:ln>
                    <a:noFill/>
                  </a:ln>
                  <a:solidFill>
                    <a:srgbClr val="000000"/>
                  </a:solidFill>
                  <a:effectLst/>
                  <a:uLnTx/>
                  <a:uFillTx/>
                  <a:latin typeface="+mn-lt"/>
                  <a:ea typeface="MS PGothic" pitchFamily="34" charset="-128"/>
                </a:rPr>
                <a:t>293 </a:t>
              </a:r>
              <a:r>
                <a:rPr kumimoji="0" lang="fi-FI" sz="1000" b="0" u="none" strike="noStrike" kern="0" cap="none" spc="0" normalizeH="0" baseline="0" noProof="0" dirty="0" err="1">
                  <a:ln>
                    <a:noFill/>
                  </a:ln>
                  <a:solidFill>
                    <a:srgbClr val="000000"/>
                  </a:solidFill>
                  <a:effectLst/>
                  <a:uLnTx/>
                  <a:uFillTx/>
                  <a:latin typeface="+mn-lt"/>
                  <a:ea typeface="MS PGothic" pitchFamily="34" charset="-128"/>
                </a:rPr>
                <a:t>member</a:t>
              </a:r>
              <a:r>
                <a:rPr lang="fi-FI" sz="1000" kern="0" dirty="0">
                  <a:solidFill>
                    <a:srgbClr val="000000"/>
                  </a:solidFill>
                  <a:latin typeface="+mn-lt"/>
                  <a:ea typeface="MS PGothic" pitchFamily="34" charset="-128"/>
                </a:rPr>
                <a:t> </a:t>
              </a:r>
              <a:r>
                <a:rPr kumimoji="0" lang="fi-FI" sz="1000" b="0" u="none" strike="noStrike" kern="0" cap="none" spc="0" normalizeH="0" baseline="0" noProof="0" dirty="0" err="1">
                  <a:ln>
                    <a:noFill/>
                  </a:ln>
                  <a:solidFill>
                    <a:srgbClr val="000000"/>
                  </a:solidFill>
                  <a:effectLst/>
                  <a:uLnTx/>
                  <a:uFillTx/>
                  <a:latin typeface="+mn-lt"/>
                  <a:ea typeface="MS PGothic" pitchFamily="34" charset="-128"/>
                </a:rPr>
                <a:t>companies</a:t>
              </a:r>
              <a:endParaRPr kumimoji="0" lang="fi-FI" sz="1000" b="0" u="none" strike="noStrike" kern="0" cap="none" spc="0" normalizeH="0" baseline="0" noProof="0" dirty="0">
                <a:ln>
                  <a:noFill/>
                </a:ln>
                <a:solidFill>
                  <a:srgbClr val="000000"/>
                </a:solidFill>
                <a:effectLst/>
                <a:uLnTx/>
                <a:uFillTx/>
                <a:latin typeface="+mn-lt"/>
                <a:ea typeface="MS PGothic" pitchFamily="34" charset="-128"/>
              </a:endParaRPr>
            </a:p>
            <a:p>
              <a:pPr marL="0" marR="0" lvl="0" indent="0" algn="l" defTabSz="1219139" rtl="0" eaLnBrk="1" fontAlgn="auto" latinLnBrk="0" hangingPunct="1">
                <a:lnSpc>
                  <a:spcPct val="100000"/>
                </a:lnSpc>
                <a:spcBef>
                  <a:spcPts val="0"/>
                </a:spcBef>
                <a:spcAft>
                  <a:spcPts val="0"/>
                </a:spcAft>
                <a:buClrTx/>
                <a:buSzTx/>
                <a:buFontTx/>
                <a:buNone/>
                <a:tabLst/>
                <a:defRPr/>
              </a:pPr>
              <a:r>
                <a:rPr kumimoji="0" lang="fi-FI" sz="1000" b="0" u="none" strike="noStrike" kern="0" cap="none" spc="0" normalizeH="0" baseline="0" noProof="0" dirty="0">
                  <a:ln>
                    <a:noFill/>
                  </a:ln>
                  <a:solidFill>
                    <a:srgbClr val="000000"/>
                  </a:solidFill>
                  <a:effectLst/>
                  <a:uLnTx/>
                  <a:uFillTx/>
                  <a:latin typeface="+mn-lt"/>
                  <a:ea typeface="MS PGothic"/>
                </a:rPr>
                <a:t>(</a:t>
              </a:r>
              <a:r>
                <a:rPr lang="fi-FI" sz="1000" kern="0" dirty="0">
                  <a:solidFill>
                    <a:srgbClr val="000000"/>
                  </a:solidFill>
                  <a:latin typeface="+mn-lt"/>
                  <a:ea typeface="MS PGothic"/>
                </a:rPr>
                <a:t>31.12.2022</a:t>
              </a:r>
              <a:r>
                <a:rPr kumimoji="0" lang="fi-FI" sz="1000" b="0" u="none" strike="noStrike" kern="0" cap="none" spc="0" normalizeH="0" baseline="0" noProof="0" dirty="0">
                  <a:ln>
                    <a:noFill/>
                  </a:ln>
                  <a:solidFill>
                    <a:srgbClr val="000000"/>
                  </a:solidFill>
                  <a:effectLst/>
                  <a:uLnTx/>
                  <a:uFillTx/>
                  <a:latin typeface="+mn-lt"/>
                  <a:ea typeface="MS PGothic"/>
                </a:rPr>
                <a:t>)</a:t>
              </a:r>
              <a:endParaRPr lang="fi-FI" sz="1000" b="0" u="none" strike="noStrike" kern="0" cap="none" spc="0" normalizeH="0" baseline="0" noProof="0" dirty="0">
                <a:ln>
                  <a:noFill/>
                </a:ln>
                <a:solidFill>
                  <a:srgbClr val="000000"/>
                </a:solidFill>
                <a:effectLst/>
                <a:uLnTx/>
                <a:uFillTx/>
                <a:latin typeface="+mn-lt"/>
                <a:ea typeface="MS PGothic"/>
                <a:cs typeface="Calibri"/>
              </a:endParaRPr>
            </a:p>
            <a:p>
              <a:pPr marL="0" marR="0" lvl="0" indent="0" algn="ctr" defTabSz="1219139" rtl="0" eaLnBrk="1" fontAlgn="auto" latinLnBrk="0" hangingPunct="1">
                <a:lnSpc>
                  <a:spcPct val="100000"/>
                </a:lnSpc>
                <a:spcBef>
                  <a:spcPts val="0"/>
                </a:spcBef>
                <a:spcAft>
                  <a:spcPts val="0"/>
                </a:spcAft>
                <a:buClrTx/>
                <a:buSzTx/>
                <a:buFontTx/>
                <a:buNone/>
                <a:tabLst/>
                <a:defRPr/>
              </a:pPr>
              <a:endParaRPr kumimoji="0" lang="fi-FI" sz="1000" b="0" u="none" strike="noStrike" kern="1200" cap="none" spc="0" normalizeH="0" baseline="0" noProof="0" dirty="0">
                <a:ln>
                  <a:noFill/>
                </a:ln>
                <a:solidFill>
                  <a:srgbClr val="FFFFFF"/>
                </a:solidFill>
                <a:effectLst/>
                <a:uLnTx/>
                <a:uFillTx/>
                <a:latin typeface="+mn-lt"/>
                <a:ea typeface="+mn-ea"/>
              </a:endParaRPr>
            </a:p>
          </p:txBody>
        </p:sp>
        <p:sp>
          <p:nvSpPr>
            <p:cNvPr id="43" name="Rectangle 40">
              <a:extLst>
                <a:ext uri="{FF2B5EF4-FFF2-40B4-BE49-F238E27FC236}">
                  <a16:creationId xmlns:a16="http://schemas.microsoft.com/office/drawing/2014/main" id="{E249E36C-B270-4BF3-9C56-50384A8E55B7}"/>
                </a:ext>
              </a:extLst>
            </p:cNvPr>
            <p:cNvSpPr>
              <a:spLocks noChangeArrowheads="1"/>
            </p:cNvSpPr>
            <p:nvPr/>
          </p:nvSpPr>
          <p:spPr bwMode="auto">
            <a:xfrm>
              <a:off x="5953711" y="3238977"/>
              <a:ext cx="130403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1440" tIns="45720" rIns="91440" bIns="45720" anchor="t">
              <a:spAutoFit/>
            </a:bodyPr>
            <a:lstStyle/>
            <a:p>
              <a:pPr algn="ctr" defTabSz="914309">
                <a:defRPr/>
              </a:pPr>
              <a:r>
                <a:rPr lang="fi-FI" sz="1600" kern="0">
                  <a:solidFill>
                    <a:srgbClr val="FFFFFF"/>
                  </a:solidFill>
                  <a:latin typeface="Avenir Next LT Pro Demi"/>
                </a:rPr>
                <a:t>Federation of Surface </a:t>
              </a:r>
              <a:r>
                <a:rPr lang="fi-FI" sz="1600" kern="0" err="1">
                  <a:solidFill>
                    <a:srgbClr val="FFFFFF"/>
                  </a:solidFill>
                  <a:latin typeface="Avenir Next LT Pro Demi"/>
                </a:rPr>
                <a:t>Contractors</a:t>
              </a:r>
              <a:r>
                <a:rPr lang="fi-FI" sz="1600" kern="0">
                  <a:solidFill>
                    <a:srgbClr val="FFFFFF"/>
                  </a:solidFill>
                  <a:latin typeface="Avenir Next LT Pro Demi"/>
                </a:rPr>
                <a:t> </a:t>
              </a:r>
            </a:p>
          </p:txBody>
        </p:sp>
      </p:grpSp>
      <p:sp>
        <p:nvSpPr>
          <p:cNvPr id="21520" name="Rectangle 41"/>
          <p:cNvSpPr>
            <a:spLocks noChangeArrowheads="1"/>
          </p:cNvSpPr>
          <p:nvPr/>
        </p:nvSpPr>
        <p:spPr bwMode="auto">
          <a:xfrm flipH="1">
            <a:off x="407367" y="2226592"/>
            <a:ext cx="11376023" cy="554336"/>
          </a:xfrm>
          <a:prstGeom prst="rect">
            <a:avLst/>
          </a:prstGeom>
          <a:solidFill>
            <a:schemeClr val="accent2"/>
          </a:solidFill>
          <a:ln>
            <a:noFill/>
          </a:ln>
        </p:spPr>
        <p:txBody>
          <a:bodyPr wrap="none" lIns="91440" tIns="45720" rIns="91440" bIns="45720" anchor="ctr"/>
          <a:lstStyle/>
          <a:p>
            <a:pPr algn="ctr" defTabSz="914309">
              <a:defRPr/>
            </a:pPr>
            <a:endParaRPr lang="fi-FI" sz="1400" kern="0">
              <a:solidFill>
                <a:srgbClr val="0F4BB4"/>
              </a:solidFill>
              <a:latin typeface="Avenir Next LT Pro Demi"/>
            </a:endParaRPr>
          </a:p>
        </p:txBody>
      </p:sp>
      <p:sp>
        <p:nvSpPr>
          <p:cNvPr id="20" name="Rectangle 25"/>
          <p:cNvSpPr>
            <a:spLocks noChangeArrowheads="1"/>
          </p:cNvSpPr>
          <p:nvPr/>
        </p:nvSpPr>
        <p:spPr bwMode="auto">
          <a:xfrm>
            <a:off x="4622296" y="2334959"/>
            <a:ext cx="296667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71991" tIns="45720" rIns="71991" bIns="45720" anchor="ctr" anchorCtr="0">
            <a:spAutoFit/>
          </a:bodyPr>
          <a:lstStyle/>
          <a:p>
            <a:pPr algn="ctr" defTabSz="914309">
              <a:defRPr/>
            </a:pPr>
            <a:r>
              <a:rPr lang="fi-FI" sz="1600" b="1" kern="0">
                <a:solidFill>
                  <a:srgbClr val="FFFFFF"/>
                </a:solidFill>
                <a:latin typeface="Avenir Next LT Pro Demi"/>
              </a:rPr>
              <a:t>Rakennusteollisuus RT (CFCI) </a:t>
            </a:r>
          </a:p>
        </p:txBody>
      </p:sp>
      <p:sp>
        <p:nvSpPr>
          <p:cNvPr id="3" name="Päivämäärän paikkamerkki 2">
            <a:extLst>
              <a:ext uri="{FF2B5EF4-FFF2-40B4-BE49-F238E27FC236}">
                <a16:creationId xmlns:a16="http://schemas.microsoft.com/office/drawing/2014/main" id="{7BECF53F-AC04-6E0C-A692-250FE14C6F9B}"/>
              </a:ext>
            </a:extLst>
          </p:cNvPr>
          <p:cNvSpPr>
            <a:spLocks noGrp="1"/>
          </p:cNvSpPr>
          <p:nvPr>
            <p:ph type="dt" sz="half" idx="10"/>
          </p:nvPr>
        </p:nvSpPr>
        <p:spPr/>
        <p:txBody>
          <a:bodyPr/>
          <a:lstStyle/>
          <a:p>
            <a:fld id="{CC588461-10C7-47EA-9395-B0B2F9212571}" type="datetime1">
              <a:rPr lang="fi-FI" noProof="0" smtClean="0"/>
              <a:t>16.8.2024</a:t>
            </a:fld>
            <a:endParaRPr lang="fi-FI" noProof="0"/>
          </a:p>
        </p:txBody>
      </p:sp>
      <p:sp>
        <p:nvSpPr>
          <p:cNvPr id="5" name="Dian numeron paikkamerkki 4">
            <a:extLst>
              <a:ext uri="{FF2B5EF4-FFF2-40B4-BE49-F238E27FC236}">
                <a16:creationId xmlns:a16="http://schemas.microsoft.com/office/drawing/2014/main" id="{8BAE76F9-1EDD-D868-0DA4-EEC4B53E4070}"/>
              </a:ext>
            </a:extLst>
          </p:cNvPr>
          <p:cNvSpPr>
            <a:spLocks noGrp="1"/>
          </p:cNvSpPr>
          <p:nvPr>
            <p:ph type="sldNum" sz="quarter" idx="12"/>
          </p:nvPr>
        </p:nvSpPr>
        <p:spPr/>
        <p:txBody>
          <a:bodyPr/>
          <a:lstStyle/>
          <a:p>
            <a:fld id="{DFD61EF7-2460-4EE9-A031-27FEBC4F9A95}" type="slidenum">
              <a:rPr lang="fi-FI" noProof="0" smtClean="0"/>
              <a:t>5</a:t>
            </a:fld>
            <a:endParaRPr lang="fi-FI" noProof="0"/>
          </a:p>
        </p:txBody>
      </p:sp>
    </p:spTree>
    <p:extLst>
      <p:ext uri="{BB962C8B-B14F-4D97-AF65-F5344CB8AC3E}">
        <p14:creationId xmlns:p14="http://schemas.microsoft.com/office/powerpoint/2010/main" val="18346724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Kaavion paikkamerkki 6">
            <a:extLst>
              <a:ext uri="{FF2B5EF4-FFF2-40B4-BE49-F238E27FC236}">
                <a16:creationId xmlns:a16="http://schemas.microsoft.com/office/drawing/2014/main" id="{B3FD486B-EC1B-487C-9E9F-B4F00589073E}"/>
              </a:ext>
            </a:extLst>
          </p:cNvPr>
          <p:cNvGraphicFramePr>
            <a:graphicFrameLocks noGrp="1"/>
          </p:cNvGraphicFramePr>
          <p:nvPr>
            <p:extLst>
              <p:ext uri="{D42A27DB-BD31-4B8C-83A1-F6EECF244321}">
                <p14:modId xmlns:p14="http://schemas.microsoft.com/office/powerpoint/2010/main" val="2715074321"/>
              </p:ext>
            </p:extLst>
          </p:nvPr>
        </p:nvGraphicFramePr>
        <p:xfrm>
          <a:off x="539219" y="1306660"/>
          <a:ext cx="10979147" cy="4895935"/>
        </p:xfrm>
        <a:graphic>
          <a:graphicData uri="http://schemas.openxmlformats.org/drawingml/2006/chart">
            <c:chart xmlns:c="http://schemas.openxmlformats.org/drawingml/2006/chart" xmlns:r="http://schemas.openxmlformats.org/officeDocument/2006/relationships" r:id="rId2"/>
          </a:graphicData>
        </a:graphic>
      </p:graphicFrame>
      <p:sp>
        <p:nvSpPr>
          <p:cNvPr id="13" name="Otsikko 1">
            <a:extLst>
              <a:ext uri="{FF2B5EF4-FFF2-40B4-BE49-F238E27FC236}">
                <a16:creationId xmlns:a16="http://schemas.microsoft.com/office/drawing/2014/main" id="{3E0ED8DD-CDA3-44AD-9DFC-67FE714D95B5}"/>
              </a:ext>
            </a:extLst>
          </p:cNvPr>
          <p:cNvSpPr>
            <a:spLocks noGrp="1"/>
          </p:cNvSpPr>
          <p:nvPr>
            <p:ph type="title"/>
          </p:nvPr>
        </p:nvSpPr>
        <p:spPr/>
        <p:txBody>
          <a:bodyPr>
            <a:noAutofit/>
          </a:bodyPr>
          <a:lstStyle/>
          <a:p>
            <a:pPr>
              <a:lnSpc>
                <a:spcPts val="3200"/>
              </a:lnSpc>
            </a:pPr>
            <a:r>
              <a:rPr lang="fi-FI" dirty="0"/>
              <a:t>Construction </a:t>
            </a:r>
            <a:r>
              <a:rPr lang="fi-FI" dirty="0" err="1"/>
              <a:t>industry</a:t>
            </a:r>
            <a:r>
              <a:rPr lang="fi-FI" dirty="0"/>
              <a:t>, </a:t>
            </a:r>
            <a:r>
              <a:rPr lang="fi-FI" dirty="0" err="1"/>
              <a:t>total</a:t>
            </a:r>
            <a:r>
              <a:rPr lang="fi-FI" dirty="0"/>
              <a:t> </a:t>
            </a:r>
            <a:r>
              <a:rPr lang="fi-FI" dirty="0" err="1"/>
              <a:t>value</a:t>
            </a:r>
            <a:r>
              <a:rPr lang="fi-FI" dirty="0"/>
              <a:t> in Finland (2022)</a:t>
            </a:r>
            <a:br>
              <a:rPr lang="fi-FI" sz="2400" dirty="0"/>
            </a:br>
            <a:br>
              <a:rPr lang="fi-FI" sz="2400" dirty="0"/>
            </a:br>
            <a:endParaRPr lang="fi-FI" sz="1050" b="0" dirty="0"/>
          </a:p>
        </p:txBody>
      </p:sp>
      <p:sp>
        <p:nvSpPr>
          <p:cNvPr id="37" name="Tekstiruutu 36">
            <a:extLst>
              <a:ext uri="{FF2B5EF4-FFF2-40B4-BE49-F238E27FC236}">
                <a16:creationId xmlns:a16="http://schemas.microsoft.com/office/drawing/2014/main" id="{F171830B-F98F-4217-960C-6A00D4A2809B}"/>
              </a:ext>
            </a:extLst>
          </p:cNvPr>
          <p:cNvSpPr txBox="1">
            <a:spLocks noChangeAspect="1"/>
          </p:cNvSpPr>
          <p:nvPr/>
        </p:nvSpPr>
        <p:spPr>
          <a:xfrm>
            <a:off x="5127834" y="3106438"/>
            <a:ext cx="1832720"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4000" b="1" i="0" u="none" strike="noStrike" kern="1200" cap="none" spc="0" normalizeH="0" baseline="0" noProof="0" dirty="0">
                <a:ln>
                  <a:noFill/>
                </a:ln>
                <a:solidFill>
                  <a:srgbClr val="002060"/>
                </a:solidFill>
                <a:effectLst/>
                <a:uLnTx/>
                <a:uFillTx/>
                <a:latin typeface="+mj-lt"/>
                <a:ea typeface="+mn-ea"/>
                <a:cs typeface="+mn-cs"/>
              </a:rPr>
              <a:t>41,5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2400" b="1" i="0" u="none" strike="noStrike" kern="1200" cap="none" spc="0" normalizeH="0" baseline="0" noProof="0" dirty="0" err="1">
                <a:ln>
                  <a:noFill/>
                </a:ln>
                <a:solidFill>
                  <a:srgbClr val="002060"/>
                </a:solidFill>
                <a:effectLst/>
                <a:uLnTx/>
                <a:uFillTx/>
                <a:latin typeface="+mj-lt"/>
                <a:ea typeface="+mn-ea"/>
                <a:cs typeface="+mn-cs"/>
              </a:rPr>
              <a:t>billion</a:t>
            </a:r>
            <a:r>
              <a:rPr kumimoji="0" lang="fi-FI" sz="2400" b="1" i="0" u="none" strike="noStrike" kern="1200" cap="none" spc="0" normalizeH="0" baseline="0" noProof="0" dirty="0">
                <a:ln>
                  <a:noFill/>
                </a:ln>
                <a:solidFill>
                  <a:srgbClr val="002060"/>
                </a:solidFill>
                <a:effectLst/>
                <a:uLnTx/>
                <a:uFillTx/>
                <a:latin typeface="+mj-lt"/>
                <a:ea typeface="+mn-ea"/>
                <a:cs typeface="+mn-cs"/>
              </a:rPr>
              <a:t> </a:t>
            </a:r>
            <a:r>
              <a:rPr kumimoji="0" lang="fi-FI" sz="2400" b="1" i="0" u="none" strike="noStrike" kern="1200" cap="none" spc="0" normalizeH="0" baseline="0" noProof="0" dirty="0" err="1">
                <a:ln>
                  <a:noFill/>
                </a:ln>
                <a:solidFill>
                  <a:srgbClr val="002060"/>
                </a:solidFill>
                <a:effectLst/>
                <a:uLnTx/>
                <a:uFillTx/>
                <a:latin typeface="+mj-lt"/>
                <a:ea typeface="+mn-ea"/>
                <a:cs typeface="+mn-cs"/>
              </a:rPr>
              <a:t>euros</a:t>
            </a:r>
            <a:r>
              <a:rPr kumimoji="0" lang="fi-FI" sz="2400" b="1" i="0" u="none" strike="noStrike" kern="1200" cap="none" spc="0" normalizeH="0" baseline="0" noProof="0" dirty="0">
                <a:ln>
                  <a:noFill/>
                </a:ln>
                <a:solidFill>
                  <a:srgbClr val="002060"/>
                </a:solidFill>
                <a:effectLst/>
                <a:uLnTx/>
                <a:uFillTx/>
                <a:latin typeface="+mj-lt"/>
                <a:ea typeface="+mn-ea"/>
                <a:cs typeface="+mn-cs"/>
              </a:rPr>
              <a:t> </a:t>
            </a:r>
          </a:p>
        </p:txBody>
      </p:sp>
      <p:sp>
        <p:nvSpPr>
          <p:cNvPr id="38" name="Tekstiruutu 37">
            <a:extLst>
              <a:ext uri="{FF2B5EF4-FFF2-40B4-BE49-F238E27FC236}">
                <a16:creationId xmlns:a16="http://schemas.microsoft.com/office/drawing/2014/main" id="{75E9C03E-1CA4-4C2D-A561-B4F69C069015}"/>
              </a:ext>
            </a:extLst>
          </p:cNvPr>
          <p:cNvSpPr txBox="1"/>
          <p:nvPr/>
        </p:nvSpPr>
        <p:spPr>
          <a:xfrm>
            <a:off x="1721888" y="4842679"/>
            <a:ext cx="2214517"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2400" b="1" i="0" u="none" strike="noStrike" kern="1200" cap="none" spc="0" normalizeH="0" baseline="0" noProof="0" dirty="0">
                <a:ln>
                  <a:noFill/>
                </a:ln>
                <a:solidFill>
                  <a:srgbClr val="002565"/>
                </a:solidFill>
                <a:effectLst/>
                <a:uLnTx/>
                <a:uFillTx/>
                <a:latin typeface="+mj-lt"/>
                <a:ea typeface="+mn-ea"/>
                <a:cs typeface="+mn-cs"/>
              </a:rPr>
              <a:t>18,</a:t>
            </a:r>
            <a:r>
              <a:rPr lang="fi-FI" sz="2400" b="1" dirty="0">
                <a:solidFill>
                  <a:srgbClr val="002565"/>
                </a:solidFill>
                <a:latin typeface="+mj-lt"/>
              </a:rPr>
              <a:t>8</a:t>
            </a:r>
            <a:r>
              <a:rPr kumimoji="0" lang="fi-FI" sz="2400" b="1" i="0" u="none" strike="noStrike" kern="1200" cap="none" spc="0" normalizeH="0" baseline="0" noProof="0" dirty="0">
                <a:ln>
                  <a:noFill/>
                </a:ln>
                <a:solidFill>
                  <a:srgbClr val="002565"/>
                </a:solidFill>
                <a:effectLst/>
                <a:uLnTx/>
                <a:uFillTx/>
                <a:latin typeface="+mj-lt"/>
                <a:ea typeface="+mn-ea"/>
                <a:cs typeface="+mn-cs"/>
              </a:rPr>
              <a:t> </a:t>
            </a:r>
            <a:r>
              <a:rPr kumimoji="0" lang="fi-FI" sz="2400" b="1" i="0" u="none" strike="noStrike" kern="1200" cap="none" spc="0" normalizeH="0" baseline="0" noProof="0" dirty="0" err="1">
                <a:ln>
                  <a:noFill/>
                </a:ln>
                <a:solidFill>
                  <a:srgbClr val="002565"/>
                </a:solidFill>
                <a:effectLst/>
                <a:uLnTx/>
                <a:uFillTx/>
                <a:latin typeface="+mj-lt"/>
                <a:ea typeface="+mn-ea"/>
                <a:cs typeface="+mn-cs"/>
              </a:rPr>
              <a:t>billion</a:t>
            </a:r>
            <a:r>
              <a:rPr kumimoji="0" lang="fi-FI" sz="2400" b="1" i="0" u="none" strike="noStrike" kern="1200" cap="none" spc="0" normalizeH="0" baseline="0" noProof="0" dirty="0">
                <a:ln>
                  <a:noFill/>
                </a:ln>
                <a:solidFill>
                  <a:srgbClr val="002565"/>
                </a:solidFill>
                <a:effectLst/>
                <a:uLnTx/>
                <a:uFillTx/>
                <a:latin typeface="+mj-lt"/>
                <a:ea typeface="+mn-ea"/>
                <a:cs typeface="+mn-cs"/>
              </a:rPr>
              <a:t> </a:t>
            </a:r>
            <a:r>
              <a:rPr kumimoji="0" lang="fi-FI" sz="2400" b="1" i="0" u="none" strike="noStrike" kern="1200" cap="none" spc="0" normalizeH="0" baseline="0" noProof="0" dirty="0" err="1">
                <a:ln>
                  <a:noFill/>
                </a:ln>
                <a:solidFill>
                  <a:srgbClr val="002565"/>
                </a:solidFill>
                <a:effectLst/>
                <a:uLnTx/>
                <a:uFillTx/>
                <a:latin typeface="+mj-lt"/>
                <a:ea typeface="+mn-ea"/>
                <a:cs typeface="+mn-cs"/>
              </a:rPr>
              <a:t>euros</a:t>
            </a:r>
            <a:endParaRPr kumimoji="0" lang="fi-FI" sz="2400" b="1" i="0" u="none" strike="noStrike" kern="1200" cap="none" spc="0" normalizeH="0" baseline="0" noProof="0" dirty="0">
              <a:ln>
                <a:noFill/>
              </a:ln>
              <a:solidFill>
                <a:srgbClr val="002565"/>
              </a:solidFill>
              <a:effectLst/>
              <a:uLnTx/>
              <a:uFillTx/>
              <a:latin typeface="+mj-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dirty="0">
                <a:ln>
                  <a:noFill/>
                </a:ln>
                <a:solidFill>
                  <a:srgbClr val="002565"/>
                </a:solidFill>
                <a:effectLst/>
                <a:uLnTx/>
                <a:uFillTx/>
                <a:ea typeface="+mn-ea"/>
                <a:cs typeface="+mn-cs"/>
              </a:rPr>
              <a:t>New </a:t>
            </a:r>
            <a:r>
              <a:rPr kumimoji="0" lang="fi-FI" sz="1800" b="0" i="0" u="none" strike="noStrike" kern="1200" cap="none" spc="0" normalizeH="0" baseline="0" noProof="0" dirty="0" err="1">
                <a:ln>
                  <a:noFill/>
                </a:ln>
                <a:solidFill>
                  <a:srgbClr val="002565"/>
                </a:solidFill>
                <a:effectLst/>
                <a:uLnTx/>
                <a:uFillTx/>
                <a:ea typeface="+mn-ea"/>
                <a:cs typeface="+mn-cs"/>
              </a:rPr>
              <a:t>buildings</a:t>
            </a:r>
            <a:endParaRPr kumimoji="0" lang="fi-FI" sz="1800" b="0" i="0" u="none" strike="noStrike" kern="1200" cap="none" spc="0" normalizeH="0" baseline="0" noProof="0" dirty="0">
              <a:ln>
                <a:noFill/>
              </a:ln>
              <a:solidFill>
                <a:srgbClr val="002565"/>
              </a:solidFill>
              <a:effectLst/>
              <a:uLnTx/>
              <a:uFillTx/>
              <a:ea typeface="+mn-ea"/>
              <a:cs typeface="+mn-cs"/>
            </a:endParaRPr>
          </a:p>
        </p:txBody>
      </p:sp>
      <p:sp>
        <p:nvSpPr>
          <p:cNvPr id="39" name="Tekstiruutu 38">
            <a:extLst>
              <a:ext uri="{FF2B5EF4-FFF2-40B4-BE49-F238E27FC236}">
                <a16:creationId xmlns:a16="http://schemas.microsoft.com/office/drawing/2014/main" id="{C53B135B-1230-46B9-9E3B-D919D0924DDE}"/>
              </a:ext>
            </a:extLst>
          </p:cNvPr>
          <p:cNvSpPr txBox="1"/>
          <p:nvPr/>
        </p:nvSpPr>
        <p:spPr>
          <a:xfrm>
            <a:off x="5360186" y="1819378"/>
            <a:ext cx="1297856"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600" b="0" i="0" u="none" strike="noStrike" kern="1200" cap="none" spc="0" normalizeH="0" baseline="0" noProof="0" dirty="0" err="1">
                <a:ln>
                  <a:noFill/>
                </a:ln>
                <a:solidFill>
                  <a:srgbClr val="FFFFFF"/>
                </a:solidFill>
                <a:effectLst/>
                <a:uLnTx/>
                <a:uFillTx/>
                <a:ea typeface="+mn-ea"/>
                <a:cs typeface="+mn-cs"/>
              </a:rPr>
              <a:t>Residencial</a:t>
            </a:r>
            <a:r>
              <a:rPr kumimoji="0" lang="fi-FI" sz="1600" b="0" i="0" u="none" strike="noStrike" kern="1200" cap="none" spc="0" normalizeH="0" baseline="0" noProof="0" dirty="0">
                <a:ln>
                  <a:noFill/>
                </a:ln>
                <a:solidFill>
                  <a:srgbClr val="FFFFFF"/>
                </a:solidFill>
                <a:effectLst/>
                <a:uLnTx/>
                <a:uFillTx/>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600" b="0" i="0" u="none" strike="noStrike" kern="1200" cap="none" spc="0" normalizeH="0" baseline="0" noProof="0" dirty="0">
                <a:ln>
                  <a:noFill/>
                </a:ln>
                <a:solidFill>
                  <a:srgbClr val="FFFFFF"/>
                </a:solidFill>
                <a:effectLst/>
                <a:uLnTx/>
                <a:uFillTx/>
                <a:ea typeface="+mn-ea"/>
                <a:cs typeface="+mn-cs"/>
              </a:rPr>
              <a:t>8,9 B€</a:t>
            </a:r>
          </a:p>
        </p:txBody>
      </p:sp>
      <p:sp>
        <p:nvSpPr>
          <p:cNvPr id="40" name="Tekstiruutu 39">
            <a:extLst>
              <a:ext uri="{FF2B5EF4-FFF2-40B4-BE49-F238E27FC236}">
                <a16:creationId xmlns:a16="http://schemas.microsoft.com/office/drawing/2014/main" id="{BCDC4A69-7039-4DC2-8DC3-61B1872F05E2}"/>
              </a:ext>
            </a:extLst>
          </p:cNvPr>
          <p:cNvSpPr txBox="1"/>
          <p:nvPr/>
        </p:nvSpPr>
        <p:spPr>
          <a:xfrm>
            <a:off x="7075673" y="2544160"/>
            <a:ext cx="1033745" cy="830997"/>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i-FI" sz="1600" b="0" i="0" u="none" strike="noStrike" kern="1200" cap="none" spc="0" normalizeH="0" baseline="0" noProof="0" dirty="0" err="1">
                <a:ln>
                  <a:noFill/>
                </a:ln>
                <a:solidFill>
                  <a:srgbClr val="FFFFFF"/>
                </a:solidFill>
                <a:effectLst/>
                <a:uLnTx/>
                <a:uFillTx/>
                <a:ea typeface="+mn-ea"/>
                <a:cs typeface="+mn-cs"/>
              </a:rPr>
              <a:t>Other</a:t>
            </a:r>
            <a:r>
              <a:rPr kumimoji="0" lang="fi-FI" sz="1600" b="0" i="0" u="none" strike="noStrike" kern="1200" cap="none" spc="0" normalizeH="0" baseline="0" noProof="0" dirty="0">
                <a:ln>
                  <a:noFill/>
                </a:ln>
                <a:solidFill>
                  <a:srgbClr val="FFFFFF"/>
                </a:solidFill>
                <a:effectLst/>
                <a:uLnTx/>
                <a:uFillTx/>
                <a:ea typeface="+mn-ea"/>
                <a:cs typeface="+mn-cs"/>
              </a:rPr>
              <a:t>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fi-FI" sz="1600" b="0" i="0" u="none" strike="noStrike" kern="1200" cap="none" spc="0" normalizeH="0" baseline="0" noProof="0" dirty="0" err="1">
                <a:ln>
                  <a:noFill/>
                </a:ln>
                <a:solidFill>
                  <a:srgbClr val="FFFFFF"/>
                </a:solidFill>
                <a:effectLst/>
                <a:uLnTx/>
                <a:uFillTx/>
                <a:ea typeface="+mn-ea"/>
                <a:cs typeface="+mn-cs"/>
              </a:rPr>
              <a:t>premises</a:t>
            </a:r>
            <a:endParaRPr kumimoji="0" lang="fi-FI" sz="1200" b="0" i="0" u="none" strike="noStrike" kern="1200" cap="none" spc="0" normalizeH="0" baseline="0" noProof="0" dirty="0">
              <a:ln>
                <a:noFill/>
              </a:ln>
              <a:solidFill>
                <a:srgbClr val="FFFFFF"/>
              </a:solidFill>
              <a:effectLst/>
              <a:uLnTx/>
              <a:uFillTx/>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lang="fi-FI" sz="1600" dirty="0">
                <a:solidFill>
                  <a:srgbClr val="FFFFFF"/>
                </a:solidFill>
              </a:rPr>
              <a:t>6</a:t>
            </a:r>
            <a:r>
              <a:rPr kumimoji="0" lang="fi-FI" sz="1600" b="0" i="0" u="none" strike="noStrike" kern="1200" cap="none" spc="0" normalizeH="0" baseline="0" noProof="0" dirty="0">
                <a:ln>
                  <a:noFill/>
                </a:ln>
                <a:solidFill>
                  <a:srgbClr val="FFFFFF"/>
                </a:solidFill>
                <a:effectLst/>
                <a:uLnTx/>
                <a:uFillTx/>
                <a:ea typeface="+mn-ea"/>
                <a:cs typeface="+mn-cs"/>
              </a:rPr>
              <a:t>,5 B€</a:t>
            </a:r>
          </a:p>
        </p:txBody>
      </p:sp>
      <p:sp>
        <p:nvSpPr>
          <p:cNvPr id="41" name="Tekstiruutu 40">
            <a:extLst>
              <a:ext uri="{FF2B5EF4-FFF2-40B4-BE49-F238E27FC236}">
                <a16:creationId xmlns:a16="http://schemas.microsoft.com/office/drawing/2014/main" id="{08ECAC41-209A-43FF-A06C-E2D20CB54546}"/>
              </a:ext>
            </a:extLst>
          </p:cNvPr>
          <p:cNvSpPr txBox="1"/>
          <p:nvPr/>
        </p:nvSpPr>
        <p:spPr>
          <a:xfrm>
            <a:off x="4911395" y="4966565"/>
            <a:ext cx="1297856"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600" b="0" i="0" u="none" strike="noStrike" kern="1200" cap="none" spc="0" normalizeH="0" baseline="0" noProof="0" dirty="0" err="1">
                <a:ln>
                  <a:noFill/>
                </a:ln>
                <a:solidFill>
                  <a:srgbClr val="FFFFFF"/>
                </a:solidFill>
                <a:effectLst/>
                <a:uLnTx/>
                <a:uFillTx/>
                <a:ea typeface="+mn-ea"/>
                <a:cs typeface="+mn-cs"/>
              </a:rPr>
              <a:t>Residencial</a:t>
            </a:r>
            <a:r>
              <a:rPr kumimoji="0" lang="fi-FI" sz="1600" b="0" i="0" u="none" strike="noStrike" kern="1200" cap="none" spc="0" normalizeH="0" baseline="0" noProof="0" dirty="0">
                <a:ln>
                  <a:noFill/>
                </a:ln>
                <a:solidFill>
                  <a:srgbClr val="FFFFFF"/>
                </a:solidFill>
                <a:effectLst/>
                <a:uLnTx/>
                <a:uFillTx/>
                <a:ea typeface="+mn-ea"/>
                <a:cs typeface="+mn-cs"/>
              </a:rPr>
              <a:t> </a:t>
            </a:r>
            <a:endParaRPr kumimoji="0" lang="fi-FI" sz="1200" b="0" i="0" u="none" strike="noStrike" kern="1200" cap="none" spc="0" normalizeH="0" baseline="0" noProof="0" dirty="0">
              <a:ln>
                <a:noFill/>
              </a:ln>
              <a:solidFill>
                <a:srgbClr val="FFFFFF"/>
              </a:solidFill>
              <a:effectLst/>
              <a:uLnTx/>
              <a:uFillTx/>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600" b="0" i="0" u="none" strike="noStrike" kern="1200" cap="none" spc="0" normalizeH="0" baseline="0" noProof="0" dirty="0">
                <a:ln>
                  <a:noFill/>
                </a:ln>
                <a:solidFill>
                  <a:srgbClr val="FFFFFF"/>
                </a:solidFill>
                <a:effectLst/>
                <a:uLnTx/>
                <a:uFillTx/>
                <a:ea typeface="+mn-ea"/>
                <a:cs typeface="+mn-cs"/>
              </a:rPr>
              <a:t>8,</a:t>
            </a:r>
            <a:r>
              <a:rPr lang="fi-FI" sz="1600" dirty="0">
                <a:solidFill>
                  <a:srgbClr val="FFFFFF"/>
                </a:solidFill>
              </a:rPr>
              <a:t>7</a:t>
            </a:r>
            <a:r>
              <a:rPr kumimoji="0" lang="fi-FI" sz="1600" b="0" i="0" u="none" strike="noStrike" kern="1200" cap="none" spc="0" normalizeH="0" baseline="0" noProof="0" dirty="0">
                <a:ln>
                  <a:noFill/>
                </a:ln>
                <a:solidFill>
                  <a:srgbClr val="FFFFFF"/>
                </a:solidFill>
                <a:effectLst/>
                <a:uLnTx/>
                <a:uFillTx/>
                <a:ea typeface="+mn-ea"/>
                <a:cs typeface="+mn-cs"/>
              </a:rPr>
              <a:t> B€</a:t>
            </a:r>
          </a:p>
        </p:txBody>
      </p:sp>
      <p:sp>
        <p:nvSpPr>
          <p:cNvPr id="42" name="Tekstiruutu 41">
            <a:extLst>
              <a:ext uri="{FF2B5EF4-FFF2-40B4-BE49-F238E27FC236}">
                <a16:creationId xmlns:a16="http://schemas.microsoft.com/office/drawing/2014/main" id="{2176761F-2B92-44B5-B5D1-25F7C00B510A}"/>
              </a:ext>
            </a:extLst>
          </p:cNvPr>
          <p:cNvSpPr txBox="1"/>
          <p:nvPr/>
        </p:nvSpPr>
        <p:spPr>
          <a:xfrm>
            <a:off x="3793240" y="3068960"/>
            <a:ext cx="1065805"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600" b="0" i="0" u="none" strike="noStrike" kern="1200" cap="none" spc="0" normalizeH="0" baseline="0" noProof="0" dirty="0" err="1">
                <a:ln>
                  <a:noFill/>
                </a:ln>
                <a:solidFill>
                  <a:srgbClr val="FFFFFF"/>
                </a:solidFill>
                <a:effectLst/>
                <a:uLnTx/>
                <a:uFillTx/>
                <a:ea typeface="+mn-ea"/>
                <a:cs typeface="+mn-cs"/>
              </a:rPr>
              <a:t>Other</a:t>
            </a:r>
            <a:r>
              <a:rPr kumimoji="0" lang="fi-FI" sz="1600" b="0" i="0" u="none" strike="noStrike" kern="1200" cap="none" spc="0" normalizeH="0" baseline="0" noProof="0" dirty="0">
                <a:ln>
                  <a:noFill/>
                </a:ln>
                <a:solidFill>
                  <a:srgbClr val="FFFFFF"/>
                </a:solidFill>
                <a:effectLst/>
                <a:uLnTx/>
                <a:uFillTx/>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600" b="0" i="0" u="none" strike="noStrike" kern="1200" cap="none" spc="0" normalizeH="0" baseline="0" noProof="0" dirty="0" err="1">
                <a:ln>
                  <a:noFill/>
                </a:ln>
                <a:solidFill>
                  <a:srgbClr val="FFFFFF"/>
                </a:solidFill>
                <a:effectLst/>
                <a:uLnTx/>
                <a:uFillTx/>
                <a:ea typeface="+mn-ea"/>
                <a:cs typeface="+mn-cs"/>
              </a:rPr>
              <a:t>premises</a:t>
            </a:r>
            <a:endParaRPr kumimoji="0" lang="fi-FI" sz="1200" b="0" i="0" u="none" strike="noStrike" kern="1200" cap="none" spc="0" normalizeH="0" baseline="0" noProof="0" dirty="0">
              <a:ln>
                <a:noFill/>
              </a:ln>
              <a:solidFill>
                <a:srgbClr val="FFFFFF"/>
              </a:solidFill>
              <a:effectLst/>
              <a:uLnTx/>
              <a:uFillTx/>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i-FI" sz="1600" dirty="0">
                <a:solidFill>
                  <a:srgbClr val="FFFFFF"/>
                </a:solidFill>
              </a:rPr>
              <a:t>10</a:t>
            </a:r>
            <a:r>
              <a:rPr kumimoji="0" lang="fi-FI" sz="1600" b="0" i="0" u="none" strike="noStrike" kern="1200" cap="none" spc="0" normalizeH="0" baseline="0" noProof="0" dirty="0">
                <a:ln>
                  <a:noFill/>
                </a:ln>
                <a:solidFill>
                  <a:srgbClr val="FFFFFF"/>
                </a:solidFill>
                <a:effectLst/>
                <a:uLnTx/>
                <a:uFillTx/>
                <a:ea typeface="+mn-ea"/>
                <a:cs typeface="+mn-cs"/>
              </a:rPr>
              <a:t>,1 B€</a:t>
            </a:r>
          </a:p>
        </p:txBody>
      </p:sp>
      <p:sp>
        <p:nvSpPr>
          <p:cNvPr id="45" name="Tekstiruutu 44">
            <a:extLst>
              <a:ext uri="{FF2B5EF4-FFF2-40B4-BE49-F238E27FC236}">
                <a16:creationId xmlns:a16="http://schemas.microsoft.com/office/drawing/2014/main" id="{86DC6EAB-D039-4454-AD8D-AD17F009303D}"/>
              </a:ext>
            </a:extLst>
          </p:cNvPr>
          <p:cNvSpPr txBox="1"/>
          <p:nvPr/>
        </p:nvSpPr>
        <p:spPr>
          <a:xfrm>
            <a:off x="8132168" y="5396677"/>
            <a:ext cx="2463944" cy="73866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2400" b="1" i="0" u="none" strike="noStrike" kern="1200" cap="none" spc="0" normalizeH="0" baseline="0" noProof="0" dirty="0">
                <a:ln>
                  <a:noFill/>
                </a:ln>
                <a:solidFill>
                  <a:srgbClr val="FFFFFF">
                    <a:lumMod val="50000"/>
                  </a:srgbClr>
                </a:solidFill>
                <a:effectLst/>
                <a:uLnTx/>
                <a:uFillTx/>
                <a:latin typeface="+mj-lt"/>
                <a:ea typeface="+mn-ea"/>
                <a:cs typeface="+mn-cs"/>
              </a:rPr>
              <a:t>7,4 </a:t>
            </a:r>
            <a:r>
              <a:rPr kumimoji="0" lang="fi-FI" sz="2400" b="1" i="0" u="none" strike="noStrike" kern="1200" cap="none" spc="0" normalizeH="0" baseline="0" noProof="0" dirty="0" err="1">
                <a:ln>
                  <a:noFill/>
                </a:ln>
                <a:solidFill>
                  <a:srgbClr val="FFFFFF">
                    <a:lumMod val="50000"/>
                  </a:srgbClr>
                </a:solidFill>
                <a:effectLst/>
                <a:uLnTx/>
                <a:uFillTx/>
                <a:latin typeface="+mj-lt"/>
                <a:ea typeface="+mn-ea"/>
                <a:cs typeface="+mn-cs"/>
              </a:rPr>
              <a:t>billion</a:t>
            </a:r>
            <a:r>
              <a:rPr kumimoji="0" lang="fi-FI" sz="2400" b="1" i="0" u="none" strike="noStrike" kern="1200" cap="none" spc="0" normalizeH="0" baseline="0" noProof="0" dirty="0">
                <a:ln>
                  <a:noFill/>
                </a:ln>
                <a:solidFill>
                  <a:srgbClr val="FFFFFF">
                    <a:lumMod val="50000"/>
                  </a:srgbClr>
                </a:solidFill>
                <a:effectLst/>
                <a:uLnTx/>
                <a:uFillTx/>
                <a:latin typeface="+mj-lt"/>
                <a:ea typeface="+mn-ea"/>
                <a:cs typeface="+mn-cs"/>
              </a:rPr>
              <a:t> </a:t>
            </a:r>
            <a:r>
              <a:rPr kumimoji="0" lang="fi-FI" sz="2400" b="1" i="0" u="none" strike="noStrike" kern="1200" cap="none" spc="0" normalizeH="0" baseline="0" noProof="0" dirty="0" err="1">
                <a:ln>
                  <a:noFill/>
                </a:ln>
                <a:solidFill>
                  <a:srgbClr val="FFFFFF">
                    <a:lumMod val="50000"/>
                  </a:srgbClr>
                </a:solidFill>
                <a:effectLst/>
                <a:uLnTx/>
                <a:uFillTx/>
                <a:latin typeface="+mj-lt"/>
                <a:ea typeface="+mn-ea"/>
                <a:cs typeface="+mn-cs"/>
              </a:rPr>
              <a:t>euros</a:t>
            </a:r>
            <a:endParaRPr kumimoji="0" lang="fi-FI" sz="2400" b="1" i="0" u="none" strike="noStrike" kern="1200" cap="none" spc="0" normalizeH="0" baseline="0" noProof="0" dirty="0">
              <a:ln>
                <a:noFill/>
              </a:ln>
              <a:solidFill>
                <a:srgbClr val="FFFFFF">
                  <a:lumMod val="50000"/>
                </a:srgbClr>
              </a:solidFill>
              <a:effectLst/>
              <a:uLnTx/>
              <a:uFillTx/>
              <a:latin typeface="+mj-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dirty="0" err="1">
                <a:ln>
                  <a:noFill/>
                </a:ln>
                <a:solidFill>
                  <a:srgbClr val="FFFFFF">
                    <a:lumMod val="50000"/>
                  </a:srgbClr>
                </a:solidFill>
                <a:effectLst/>
                <a:uLnTx/>
                <a:uFillTx/>
                <a:ea typeface="+mn-ea"/>
                <a:cs typeface="+mn-cs"/>
              </a:rPr>
              <a:t>Infrastructure</a:t>
            </a:r>
            <a:endParaRPr kumimoji="0" lang="fi-FI" sz="1800" b="0" i="0" u="none" strike="noStrike" kern="1200" cap="none" spc="0" normalizeH="0" baseline="0" noProof="0" dirty="0">
              <a:ln>
                <a:noFill/>
              </a:ln>
              <a:solidFill>
                <a:srgbClr val="FFFFFF">
                  <a:lumMod val="50000"/>
                </a:srgbClr>
              </a:solidFill>
              <a:effectLst/>
              <a:uLnTx/>
              <a:uFillTx/>
              <a:ea typeface="+mn-ea"/>
              <a:cs typeface="+mn-cs"/>
            </a:endParaRPr>
          </a:p>
        </p:txBody>
      </p:sp>
      <p:sp>
        <p:nvSpPr>
          <p:cNvPr id="48" name="Tekstiruutu 47">
            <a:extLst>
              <a:ext uri="{FF2B5EF4-FFF2-40B4-BE49-F238E27FC236}">
                <a16:creationId xmlns:a16="http://schemas.microsoft.com/office/drawing/2014/main" id="{F37B9B0D-B6C6-476F-A750-7A6C4CC1C605}"/>
              </a:ext>
            </a:extLst>
          </p:cNvPr>
          <p:cNvSpPr txBox="1"/>
          <p:nvPr/>
        </p:nvSpPr>
        <p:spPr>
          <a:xfrm>
            <a:off x="7962853" y="1399147"/>
            <a:ext cx="2462135" cy="1107996"/>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fi-FI" sz="2400" b="1" i="0" u="none" strike="noStrike" kern="1200" cap="none" spc="0" normalizeH="0" baseline="0" noProof="0" dirty="0">
                <a:ln>
                  <a:noFill/>
                </a:ln>
                <a:solidFill>
                  <a:srgbClr val="61759C"/>
                </a:solidFill>
                <a:effectLst/>
                <a:uLnTx/>
                <a:uFillTx/>
                <a:latin typeface="+mj-lt"/>
                <a:ea typeface="+mn-ea"/>
                <a:cs typeface="+mn-cs"/>
              </a:rPr>
              <a:t>15,4 </a:t>
            </a:r>
            <a:r>
              <a:rPr kumimoji="0" lang="fi-FI" sz="2400" b="1" i="0" u="none" strike="noStrike" kern="1200" cap="none" spc="0" normalizeH="0" baseline="0" noProof="0" dirty="0" err="1">
                <a:ln>
                  <a:noFill/>
                </a:ln>
                <a:solidFill>
                  <a:srgbClr val="61759C"/>
                </a:solidFill>
                <a:effectLst/>
                <a:uLnTx/>
                <a:uFillTx/>
                <a:latin typeface="+mj-lt"/>
                <a:ea typeface="+mn-ea"/>
                <a:cs typeface="+mn-cs"/>
              </a:rPr>
              <a:t>bil</a:t>
            </a:r>
            <a:r>
              <a:rPr lang="fi-FI" sz="2400" b="1" dirty="0" err="1">
                <a:solidFill>
                  <a:srgbClr val="61759C"/>
                </a:solidFill>
                <a:latin typeface="+mj-lt"/>
              </a:rPr>
              <a:t>lion</a:t>
            </a:r>
            <a:r>
              <a:rPr kumimoji="0" lang="fi-FI" sz="2400" b="1" i="0" u="none" strike="noStrike" kern="1200" cap="none" spc="0" normalizeH="0" baseline="0" noProof="0" dirty="0">
                <a:ln>
                  <a:noFill/>
                </a:ln>
                <a:solidFill>
                  <a:srgbClr val="61759C"/>
                </a:solidFill>
                <a:effectLst/>
                <a:uLnTx/>
                <a:uFillTx/>
                <a:latin typeface="+mj-lt"/>
                <a:ea typeface="+mn-ea"/>
                <a:cs typeface="+mn-cs"/>
              </a:rPr>
              <a:t> </a:t>
            </a:r>
            <a:r>
              <a:rPr kumimoji="0" lang="fi-FI" sz="2400" b="1" i="0" u="none" strike="noStrike" kern="1200" cap="none" spc="0" normalizeH="0" baseline="0" noProof="0" dirty="0" err="1">
                <a:ln>
                  <a:noFill/>
                </a:ln>
                <a:solidFill>
                  <a:srgbClr val="61759C"/>
                </a:solidFill>
                <a:effectLst/>
                <a:uLnTx/>
                <a:uFillTx/>
                <a:latin typeface="+mj-lt"/>
                <a:ea typeface="+mn-ea"/>
                <a:cs typeface="+mn-cs"/>
              </a:rPr>
              <a:t>euros</a:t>
            </a:r>
            <a:endParaRPr kumimoji="0" lang="fi-FI" sz="2400" b="1" i="0" u="none" strike="noStrike" kern="1200" cap="none" spc="0" normalizeH="0" baseline="0" noProof="0" dirty="0">
              <a:ln>
                <a:noFill/>
              </a:ln>
              <a:solidFill>
                <a:srgbClr val="61759C"/>
              </a:solidFill>
              <a:effectLst/>
              <a:uLnTx/>
              <a:uFillTx/>
              <a:latin typeface="+mj-lt"/>
              <a:ea typeface="+mn-ea"/>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dirty="0" err="1">
                <a:ln>
                  <a:noFill/>
                </a:ln>
                <a:solidFill>
                  <a:srgbClr val="61759C"/>
                </a:solidFill>
                <a:effectLst/>
                <a:uLnTx/>
                <a:uFillTx/>
                <a:ea typeface="+mn-ea"/>
                <a:cs typeface="+mn-cs"/>
              </a:rPr>
              <a:t>Renovation</a:t>
            </a:r>
            <a:endParaRPr kumimoji="0" lang="fi-FI" sz="1800" b="0" i="0" u="none" strike="noStrike" kern="1200" cap="none" spc="0" normalizeH="0" baseline="0" noProof="0" dirty="0">
              <a:ln>
                <a:noFill/>
              </a:ln>
              <a:solidFill>
                <a:srgbClr val="61759C"/>
              </a:solidFill>
              <a:effectLst/>
              <a:uLnTx/>
              <a:uFillTx/>
              <a:ea typeface="+mn-ea"/>
              <a:cs typeface="+mn-cs"/>
            </a:endParaRPr>
          </a:p>
        </p:txBody>
      </p:sp>
      <p:sp>
        <p:nvSpPr>
          <p:cNvPr id="52" name="Tekstiruutu 51">
            <a:extLst>
              <a:ext uri="{FF2B5EF4-FFF2-40B4-BE49-F238E27FC236}">
                <a16:creationId xmlns:a16="http://schemas.microsoft.com/office/drawing/2014/main" id="{37F5BA44-5510-4D80-AFFD-041E9E6EBB5A}"/>
              </a:ext>
            </a:extLst>
          </p:cNvPr>
          <p:cNvSpPr txBox="1"/>
          <p:nvPr/>
        </p:nvSpPr>
        <p:spPr>
          <a:xfrm>
            <a:off x="6453547" y="4954144"/>
            <a:ext cx="1244251"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dirty="0" err="1">
                <a:ln>
                  <a:noFill/>
                </a:ln>
                <a:solidFill>
                  <a:srgbClr val="FFFFFF"/>
                </a:solidFill>
                <a:effectLst/>
                <a:uLnTx/>
                <a:uFillTx/>
                <a:ea typeface="+mn-ea"/>
                <a:cs typeface="+mn-cs"/>
              </a:rPr>
              <a:t>Maintenance</a:t>
            </a:r>
            <a:endParaRPr kumimoji="0" lang="fi-FI" sz="1100" b="0" i="0" u="none" strike="noStrike" kern="1200" cap="none" spc="0" normalizeH="0" baseline="0" noProof="0" dirty="0">
              <a:ln>
                <a:noFill/>
              </a:ln>
              <a:solidFill>
                <a:srgbClr val="FFFFFF"/>
              </a:solidFill>
              <a:effectLst/>
              <a:uLnTx/>
              <a:uFillTx/>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i-FI" sz="1400" dirty="0">
                <a:solidFill>
                  <a:srgbClr val="FFFFFF"/>
                </a:solidFill>
              </a:rPr>
              <a:t>2</a:t>
            </a:r>
            <a:r>
              <a:rPr kumimoji="0" lang="fi-FI" sz="1400" b="0" i="0" u="none" strike="noStrike" kern="1200" cap="none" spc="0" normalizeH="0" baseline="0" noProof="0" dirty="0">
                <a:ln>
                  <a:noFill/>
                </a:ln>
                <a:solidFill>
                  <a:srgbClr val="FFFFFF"/>
                </a:solidFill>
                <a:effectLst/>
                <a:uLnTx/>
                <a:uFillTx/>
                <a:ea typeface="+mn-ea"/>
                <a:cs typeface="+mn-cs"/>
              </a:rPr>
              <a:t>,</a:t>
            </a:r>
            <a:r>
              <a:rPr lang="fi-FI" sz="1400" dirty="0">
                <a:solidFill>
                  <a:srgbClr val="FFFFFF"/>
                </a:solidFill>
              </a:rPr>
              <a:t>0</a:t>
            </a:r>
            <a:r>
              <a:rPr kumimoji="0" lang="fi-FI" sz="1400" b="0" i="0" u="none" strike="noStrike" kern="1200" cap="none" spc="0" normalizeH="0" baseline="0" noProof="0" dirty="0">
                <a:ln>
                  <a:noFill/>
                </a:ln>
                <a:solidFill>
                  <a:srgbClr val="FFFFFF"/>
                </a:solidFill>
                <a:effectLst/>
                <a:uLnTx/>
                <a:uFillTx/>
                <a:ea typeface="+mn-ea"/>
                <a:cs typeface="+mn-cs"/>
              </a:rPr>
              <a:t> B€</a:t>
            </a:r>
          </a:p>
        </p:txBody>
      </p:sp>
      <p:sp>
        <p:nvSpPr>
          <p:cNvPr id="53" name="Tekstiruutu 52">
            <a:extLst>
              <a:ext uri="{FF2B5EF4-FFF2-40B4-BE49-F238E27FC236}">
                <a16:creationId xmlns:a16="http://schemas.microsoft.com/office/drawing/2014/main" id="{1EC4215F-B003-4651-8A11-522E6D5E5679}"/>
              </a:ext>
            </a:extLst>
          </p:cNvPr>
          <p:cNvSpPr txBox="1"/>
          <p:nvPr/>
        </p:nvSpPr>
        <p:spPr>
          <a:xfrm>
            <a:off x="6779357" y="4098882"/>
            <a:ext cx="1303562" cy="584775"/>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i-FI" sz="1600" b="0" i="0" u="none" strike="noStrike" kern="1200" cap="none" spc="0" normalizeH="0" baseline="0" noProof="0" dirty="0" err="1">
                <a:ln>
                  <a:noFill/>
                </a:ln>
                <a:solidFill>
                  <a:srgbClr val="FFFFFF"/>
                </a:solidFill>
                <a:effectLst/>
                <a:uLnTx/>
                <a:uFillTx/>
                <a:ea typeface="+mn-ea"/>
                <a:cs typeface="+mn-cs"/>
              </a:rPr>
              <a:t>Investments</a:t>
            </a:r>
            <a:endParaRPr kumimoji="0" lang="fi-FI" sz="1200" b="0" i="0" u="none" strike="noStrike" kern="1200" cap="none" spc="0" normalizeH="0" baseline="0" noProof="0" dirty="0">
              <a:ln>
                <a:noFill/>
              </a:ln>
              <a:solidFill>
                <a:srgbClr val="FFFFFF"/>
              </a:solidFill>
              <a:effectLst/>
              <a:uLnTx/>
              <a:uFillTx/>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lang="fi-FI" sz="1600" dirty="0">
                <a:solidFill>
                  <a:srgbClr val="FFFFFF"/>
                </a:solidFill>
              </a:rPr>
              <a:t>5</a:t>
            </a:r>
            <a:r>
              <a:rPr kumimoji="0" lang="fi-FI" sz="1600" b="0" i="0" u="none" strike="noStrike" kern="1200" cap="none" spc="0" normalizeH="0" baseline="0" noProof="0" dirty="0">
                <a:ln>
                  <a:noFill/>
                </a:ln>
                <a:solidFill>
                  <a:srgbClr val="FFFFFF"/>
                </a:solidFill>
                <a:effectLst/>
                <a:uLnTx/>
                <a:uFillTx/>
                <a:ea typeface="+mn-ea"/>
                <a:cs typeface="+mn-cs"/>
              </a:rPr>
              <a:t>,4 </a:t>
            </a:r>
            <a:r>
              <a:rPr lang="fi-FI" sz="1600" dirty="0">
                <a:solidFill>
                  <a:srgbClr val="FFFFFF"/>
                </a:solidFill>
              </a:rPr>
              <a:t>B€</a:t>
            </a:r>
            <a:endParaRPr kumimoji="0" lang="fi-FI" sz="1600" b="0" i="0" u="none" strike="noStrike" kern="1200" cap="none" spc="0" normalizeH="0" baseline="0" noProof="0" dirty="0">
              <a:ln>
                <a:noFill/>
              </a:ln>
              <a:solidFill>
                <a:srgbClr val="FFFFFF"/>
              </a:solidFill>
              <a:effectLst/>
              <a:uLnTx/>
              <a:uFillTx/>
              <a:ea typeface="+mn-ea"/>
              <a:cs typeface="+mn-cs"/>
            </a:endParaRPr>
          </a:p>
        </p:txBody>
      </p:sp>
      <p:cxnSp>
        <p:nvCxnSpPr>
          <p:cNvPr id="54" name="Yhdistin: Kulma 53">
            <a:extLst>
              <a:ext uri="{FF2B5EF4-FFF2-40B4-BE49-F238E27FC236}">
                <a16:creationId xmlns:a16="http://schemas.microsoft.com/office/drawing/2014/main" id="{46E085DE-82E3-4769-964C-3C2EDFC2A832}"/>
              </a:ext>
            </a:extLst>
          </p:cNvPr>
          <p:cNvCxnSpPr>
            <a:cxnSpLocks/>
          </p:cNvCxnSpPr>
          <p:nvPr/>
        </p:nvCxnSpPr>
        <p:spPr>
          <a:xfrm rot="10800000">
            <a:off x="7610797" y="5486678"/>
            <a:ext cx="529839" cy="229885"/>
          </a:xfrm>
          <a:prstGeom prst="bentConnector3">
            <a:avLst>
              <a:gd name="adj1" fmla="val 50000"/>
            </a:avLst>
          </a:prstGeom>
          <a:ln w="28575">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5" name="Yhdistin: Kulma 54">
            <a:extLst>
              <a:ext uri="{FF2B5EF4-FFF2-40B4-BE49-F238E27FC236}">
                <a16:creationId xmlns:a16="http://schemas.microsoft.com/office/drawing/2014/main" id="{DEFAB53F-4360-4631-85BB-0CC78A7A90F1}"/>
              </a:ext>
            </a:extLst>
          </p:cNvPr>
          <p:cNvCxnSpPr>
            <a:cxnSpLocks/>
          </p:cNvCxnSpPr>
          <p:nvPr/>
        </p:nvCxnSpPr>
        <p:spPr>
          <a:xfrm flipV="1">
            <a:off x="3509850" y="4873241"/>
            <a:ext cx="430202" cy="206024"/>
          </a:xfrm>
          <a:prstGeom prst="bentConnector3">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56" name="Yhdistin: Kulma 55">
            <a:extLst>
              <a:ext uri="{FF2B5EF4-FFF2-40B4-BE49-F238E27FC236}">
                <a16:creationId xmlns:a16="http://schemas.microsoft.com/office/drawing/2014/main" id="{E0038716-09BD-4836-974D-DF52FCD40275}"/>
              </a:ext>
            </a:extLst>
          </p:cNvPr>
          <p:cNvCxnSpPr>
            <a:cxnSpLocks/>
          </p:cNvCxnSpPr>
          <p:nvPr/>
        </p:nvCxnSpPr>
        <p:spPr>
          <a:xfrm rot="10800000" flipV="1">
            <a:off x="7588090" y="1764843"/>
            <a:ext cx="426787" cy="195117"/>
          </a:xfrm>
          <a:prstGeom prst="bentConnector3">
            <a:avLst>
              <a:gd name="adj1" fmla="val 50000"/>
            </a:avLst>
          </a:prstGeom>
          <a:ln w="28575">
            <a:solidFill>
              <a:srgbClr val="61759C"/>
            </a:solidFill>
            <a:tailEnd type="triangle"/>
          </a:ln>
        </p:spPr>
        <p:style>
          <a:lnRef idx="1">
            <a:schemeClr val="accent1"/>
          </a:lnRef>
          <a:fillRef idx="0">
            <a:schemeClr val="accent1"/>
          </a:fillRef>
          <a:effectRef idx="0">
            <a:schemeClr val="accent1"/>
          </a:effectRef>
          <a:fontRef idx="minor">
            <a:schemeClr val="tx1"/>
          </a:fontRef>
        </p:style>
      </p:cxnSp>
      <p:sp>
        <p:nvSpPr>
          <p:cNvPr id="66" name="Päivämäärän paikkamerkki 1">
            <a:extLst>
              <a:ext uri="{FF2B5EF4-FFF2-40B4-BE49-F238E27FC236}">
                <a16:creationId xmlns:a16="http://schemas.microsoft.com/office/drawing/2014/main" id="{C5A7CA98-9C1A-478E-B876-563C45F1D1B7}"/>
              </a:ext>
            </a:extLst>
          </p:cNvPr>
          <p:cNvSpPr txBox="1">
            <a:spLocks/>
          </p:cNvSpPr>
          <p:nvPr/>
        </p:nvSpPr>
        <p:spPr>
          <a:xfrm>
            <a:off x="4597650" y="6273719"/>
            <a:ext cx="2935761" cy="139701"/>
          </a:xfrm>
          <a:prstGeom prst="rect">
            <a:avLst/>
          </a:prstGeom>
        </p:spPr>
        <p:txBody>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219139"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a:ln>
                  <a:noFill/>
                </a:ln>
                <a:solidFill>
                  <a:srgbClr val="002565"/>
                </a:solidFill>
                <a:effectLst/>
                <a:uLnTx/>
                <a:uFillTx/>
                <a:ea typeface="+mn-ea"/>
                <a:cs typeface="+mn-cs"/>
              </a:rPr>
              <a:t>Lähde: Tilastokeskus, </a:t>
            </a:r>
            <a:r>
              <a:rPr kumimoji="0" lang="fi-FI" sz="1200" b="0" i="0" u="none" strike="noStrike" kern="1200" cap="none" spc="0" normalizeH="0" baseline="0" noProof="0" err="1">
                <a:ln>
                  <a:noFill/>
                </a:ln>
                <a:solidFill>
                  <a:srgbClr val="002565"/>
                </a:solidFill>
                <a:effectLst/>
                <a:uLnTx/>
                <a:uFillTx/>
                <a:ea typeface="+mn-ea"/>
                <a:cs typeface="+mn-cs"/>
              </a:rPr>
              <a:t>Forecon</a:t>
            </a:r>
            <a:r>
              <a:rPr kumimoji="0" lang="fi-FI" sz="1200" b="0" i="0" u="none" strike="noStrike" kern="1200" cap="none" spc="0" normalizeH="0" baseline="0" noProof="0">
                <a:ln>
                  <a:noFill/>
                </a:ln>
                <a:solidFill>
                  <a:srgbClr val="002565"/>
                </a:solidFill>
                <a:effectLst/>
                <a:uLnTx/>
                <a:uFillTx/>
                <a:ea typeface="+mn-ea"/>
                <a:cs typeface="+mn-cs"/>
              </a:rPr>
              <a:t> Oy</a:t>
            </a:r>
          </a:p>
        </p:txBody>
      </p:sp>
      <p:sp>
        <p:nvSpPr>
          <p:cNvPr id="20" name="Dian numeron paikkamerkki 3">
            <a:extLst>
              <a:ext uri="{FF2B5EF4-FFF2-40B4-BE49-F238E27FC236}">
                <a16:creationId xmlns:a16="http://schemas.microsoft.com/office/drawing/2014/main" id="{8E00FA33-12B7-44BB-A042-F7733E26FA23}"/>
              </a:ext>
            </a:extLst>
          </p:cNvPr>
          <p:cNvSpPr txBox="1">
            <a:spLocks/>
          </p:cNvSpPr>
          <p:nvPr/>
        </p:nvSpPr>
        <p:spPr>
          <a:xfrm>
            <a:off x="7588090" y="6362699"/>
            <a:ext cx="2588844" cy="139700"/>
          </a:xfrm>
          <a:prstGeom prst="rect">
            <a:avLst/>
          </a:prstGeom>
        </p:spPr>
        <p:txBody>
          <a:bodyPr vert="horz" lIns="91440" tIns="45720" rIns="91440" bIns="45720" rtlCol="0" anchor="ctr"/>
          <a:lstStyle>
            <a:defPPr>
              <a:defRPr lang="fi-FI"/>
            </a:defPPr>
            <a:lvl1pPr marL="0" algn="r" defTabSz="914400" rtl="0" eaLnBrk="1" latinLnBrk="0" hangingPunct="1">
              <a:defRPr sz="1200" kern="1200">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fi-FI" sz="1200" b="0" i="0" u="none" strike="noStrike" kern="1200" cap="none" spc="0" normalizeH="0" baseline="0" noProof="0">
              <a:ln>
                <a:noFill/>
              </a:ln>
              <a:solidFill>
                <a:srgbClr val="203864"/>
              </a:solidFill>
              <a:effectLst/>
              <a:uLnTx/>
              <a:uFillTx/>
              <a:ea typeface="+mn-ea"/>
              <a:cs typeface="+mn-cs"/>
            </a:endParaRPr>
          </a:p>
        </p:txBody>
      </p:sp>
      <p:sp>
        <p:nvSpPr>
          <p:cNvPr id="2" name="Alatunnisteen paikkamerkki 1">
            <a:extLst>
              <a:ext uri="{FF2B5EF4-FFF2-40B4-BE49-F238E27FC236}">
                <a16:creationId xmlns:a16="http://schemas.microsoft.com/office/drawing/2014/main" id="{921B91BF-D8E6-76A6-7A4E-DAAC973DA55B}"/>
              </a:ext>
            </a:extLst>
          </p:cNvPr>
          <p:cNvSpPr>
            <a:spLocks noGrp="1"/>
          </p:cNvSpPr>
          <p:nvPr>
            <p:ph type="ftr" sz="quarter" idx="11"/>
          </p:nvPr>
        </p:nvSpPr>
        <p:spPr/>
        <p:txBody>
          <a:bodyPr/>
          <a:lstStyle/>
          <a:p>
            <a:r>
              <a:rPr lang="fi-FI" noProof="0"/>
              <a:t>© Rakennusteollisuus RT</a:t>
            </a:r>
          </a:p>
        </p:txBody>
      </p:sp>
      <p:sp>
        <p:nvSpPr>
          <p:cNvPr id="3" name="Päivämäärän paikkamerkki 2">
            <a:extLst>
              <a:ext uri="{FF2B5EF4-FFF2-40B4-BE49-F238E27FC236}">
                <a16:creationId xmlns:a16="http://schemas.microsoft.com/office/drawing/2014/main" id="{A804BC53-E3B0-3AF2-0117-FFFA72BDD77C}"/>
              </a:ext>
            </a:extLst>
          </p:cNvPr>
          <p:cNvSpPr>
            <a:spLocks noGrp="1"/>
          </p:cNvSpPr>
          <p:nvPr>
            <p:ph type="dt" sz="half" idx="10"/>
          </p:nvPr>
        </p:nvSpPr>
        <p:spPr/>
        <p:txBody>
          <a:bodyPr/>
          <a:lstStyle/>
          <a:p>
            <a:fld id="{6E301B0A-6AB0-4EFB-9310-7276FCF11392}" type="datetime1">
              <a:rPr lang="fi-FI" noProof="0" smtClean="0"/>
              <a:t>16.8.2024</a:t>
            </a:fld>
            <a:endParaRPr lang="fi-FI" noProof="0"/>
          </a:p>
        </p:txBody>
      </p:sp>
      <p:sp>
        <p:nvSpPr>
          <p:cNvPr id="4" name="Dian numeron paikkamerkki 3">
            <a:extLst>
              <a:ext uri="{FF2B5EF4-FFF2-40B4-BE49-F238E27FC236}">
                <a16:creationId xmlns:a16="http://schemas.microsoft.com/office/drawing/2014/main" id="{C97078D3-7E07-011B-2140-98AC946BA445}"/>
              </a:ext>
            </a:extLst>
          </p:cNvPr>
          <p:cNvSpPr>
            <a:spLocks noGrp="1"/>
          </p:cNvSpPr>
          <p:nvPr>
            <p:ph type="sldNum" sz="quarter" idx="12"/>
          </p:nvPr>
        </p:nvSpPr>
        <p:spPr/>
        <p:txBody>
          <a:bodyPr/>
          <a:lstStyle/>
          <a:p>
            <a:fld id="{DFD61EF7-2460-4EE9-A031-27FEBC4F9A95}" type="slidenum">
              <a:rPr lang="fi-FI" noProof="0" smtClean="0"/>
              <a:t>6</a:t>
            </a:fld>
            <a:endParaRPr lang="fi-FI" noProof="0"/>
          </a:p>
        </p:txBody>
      </p:sp>
    </p:spTree>
    <p:extLst>
      <p:ext uri="{BB962C8B-B14F-4D97-AF65-F5344CB8AC3E}">
        <p14:creationId xmlns:p14="http://schemas.microsoft.com/office/powerpoint/2010/main" val="20416549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ruutu 5">
            <a:extLst>
              <a:ext uri="{FF2B5EF4-FFF2-40B4-BE49-F238E27FC236}">
                <a16:creationId xmlns:a16="http://schemas.microsoft.com/office/drawing/2014/main" id="{09CB6D8A-5FCB-8620-3FDE-AA8E181827D9}"/>
              </a:ext>
            </a:extLst>
          </p:cNvPr>
          <p:cNvSpPr txBox="1"/>
          <p:nvPr/>
        </p:nvSpPr>
        <p:spPr>
          <a:xfrm>
            <a:off x="752183" y="3124825"/>
            <a:ext cx="11130098" cy="144655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8800" b="1" i="0" u="none" strike="noStrike" kern="1200" cap="none" spc="0" normalizeH="0" baseline="0" noProof="0">
                <a:ln>
                  <a:noFill/>
                </a:ln>
                <a:solidFill>
                  <a:srgbClr val="31D5C3"/>
                </a:solidFill>
                <a:effectLst/>
                <a:uLnTx/>
                <a:uFillTx/>
                <a:latin typeface="Avenir Next LT Pro"/>
                <a:ea typeface="+mn-ea"/>
                <a:cs typeface="+mn-cs"/>
              </a:rPr>
              <a:t>1/5   50</a:t>
            </a:r>
            <a:r>
              <a:rPr kumimoji="0" lang="fi-FI" sz="1600" b="1" i="0" u="none" strike="noStrike" kern="1200" cap="none" spc="0" normalizeH="0" baseline="0" noProof="0">
                <a:ln>
                  <a:noFill/>
                </a:ln>
                <a:solidFill>
                  <a:srgbClr val="31D5C3"/>
                </a:solidFill>
                <a:effectLst/>
                <a:uLnTx/>
                <a:uFillTx/>
                <a:latin typeface="Avenir Next LT Pro"/>
                <a:ea typeface="+mn-ea"/>
                <a:cs typeface="+mn-cs"/>
              </a:rPr>
              <a:t>MRD.       </a:t>
            </a:r>
            <a:r>
              <a:rPr kumimoji="0" lang="fi-FI" sz="8800" b="1" i="0" u="none" strike="noStrike" kern="1200" cap="none" spc="0" normalizeH="0" baseline="0" noProof="0">
                <a:ln>
                  <a:noFill/>
                </a:ln>
                <a:solidFill>
                  <a:srgbClr val="31D5C3"/>
                </a:solidFill>
                <a:effectLst/>
                <a:uLnTx/>
                <a:uFillTx/>
                <a:latin typeface="Avenir Next LT Pro"/>
                <a:ea typeface="+mn-ea"/>
                <a:cs typeface="+mn-cs"/>
              </a:rPr>
              <a:t>60%   35%</a:t>
            </a:r>
          </a:p>
        </p:txBody>
      </p:sp>
      <p:sp>
        <p:nvSpPr>
          <p:cNvPr id="16" name="Tekstiruutu 15">
            <a:extLst>
              <a:ext uri="{FF2B5EF4-FFF2-40B4-BE49-F238E27FC236}">
                <a16:creationId xmlns:a16="http://schemas.microsoft.com/office/drawing/2014/main" id="{B0948985-EE19-9110-3302-6D65EFA47BAD}"/>
              </a:ext>
            </a:extLst>
          </p:cNvPr>
          <p:cNvSpPr txBox="1"/>
          <p:nvPr/>
        </p:nvSpPr>
        <p:spPr>
          <a:xfrm>
            <a:off x="704148" y="4417448"/>
            <a:ext cx="258354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800" b="1" i="0" u="none" strike="noStrike" kern="1200" cap="none" spc="0" normalizeH="0" baseline="0" noProof="0" err="1">
                <a:ln>
                  <a:noFill/>
                </a:ln>
                <a:solidFill>
                  <a:prstClr val="white"/>
                </a:solidFill>
                <a:effectLst/>
                <a:uLnTx/>
                <a:uFillTx/>
                <a:latin typeface="Avenir Next LT Pro"/>
                <a:ea typeface="+mn-ea"/>
                <a:cs typeface="+mn-cs"/>
              </a:rPr>
              <a:t>Finns</a:t>
            </a:r>
            <a:r>
              <a:rPr kumimoji="0" lang="fi-FI" sz="1800" b="1" i="0" u="none" strike="noStrike" kern="1200" cap="none" spc="0" normalizeH="0" baseline="0" noProof="0">
                <a:ln>
                  <a:noFill/>
                </a:ln>
                <a:solidFill>
                  <a:prstClr val="white"/>
                </a:solidFill>
                <a:effectLst/>
                <a:uLnTx/>
                <a:uFillTx/>
                <a:latin typeface="Avenir Next LT Pro"/>
                <a:ea typeface="+mn-ea"/>
                <a:cs typeface="+mn-cs"/>
              </a:rPr>
              <a:t> </a:t>
            </a:r>
            <a:r>
              <a:rPr kumimoji="0" lang="fi-FI" sz="1800" b="1" i="0" u="none" strike="noStrike" kern="1200" cap="none" spc="0" normalizeH="0" baseline="0" noProof="0" err="1">
                <a:ln>
                  <a:noFill/>
                </a:ln>
                <a:solidFill>
                  <a:prstClr val="white"/>
                </a:solidFill>
                <a:effectLst/>
                <a:uLnTx/>
                <a:uFillTx/>
                <a:latin typeface="Avenir Next LT Pro"/>
                <a:ea typeface="+mn-ea"/>
                <a:cs typeface="+mn-cs"/>
              </a:rPr>
              <a:t>are</a:t>
            </a:r>
            <a:r>
              <a:rPr kumimoji="0" lang="fi-FI" sz="1800" b="1" i="0" u="none" strike="noStrike" kern="1200" cap="none" spc="0" normalizeH="0" baseline="0" noProof="0">
                <a:ln>
                  <a:noFill/>
                </a:ln>
                <a:solidFill>
                  <a:prstClr val="white"/>
                </a:solidFill>
                <a:effectLst/>
                <a:uLnTx/>
                <a:uFillTx/>
                <a:latin typeface="Avenir Next LT Pro"/>
                <a:ea typeface="+mn-ea"/>
                <a:cs typeface="+mn-cs"/>
              </a:rPr>
              <a:t> </a:t>
            </a:r>
            <a:r>
              <a:rPr kumimoji="0" lang="fi-FI" sz="1800" b="1" i="0" u="none" strike="noStrike" kern="1200" cap="none" spc="0" normalizeH="0" baseline="0" noProof="0" err="1">
                <a:ln>
                  <a:noFill/>
                </a:ln>
                <a:solidFill>
                  <a:prstClr val="white"/>
                </a:solidFill>
                <a:effectLst/>
                <a:uLnTx/>
                <a:uFillTx/>
                <a:latin typeface="Avenir Next LT Pro"/>
                <a:ea typeface="+mn-ea"/>
                <a:cs typeface="+mn-cs"/>
              </a:rPr>
              <a:t>employed</a:t>
            </a:r>
            <a:r>
              <a:rPr kumimoji="0" lang="fi-FI" sz="1800" b="1" i="0" u="none" strike="noStrike" kern="1200" cap="none" spc="0" normalizeH="0" baseline="0" noProof="0">
                <a:ln>
                  <a:noFill/>
                </a:ln>
                <a:solidFill>
                  <a:prstClr val="white"/>
                </a:solidFill>
                <a:effectLst/>
                <a:uLnTx/>
                <a:uFillTx/>
                <a:latin typeface="Avenir Next LT Pro"/>
                <a:ea typeface="+mn-ea"/>
                <a:cs typeface="+mn-cs"/>
              </a:rPr>
              <a:t> </a:t>
            </a:r>
            <a:r>
              <a:rPr kumimoji="0" lang="fi-FI" sz="1800" b="1" i="0" u="none" strike="noStrike" kern="1200" cap="none" spc="0" normalizeH="0" baseline="0" noProof="0" err="1">
                <a:ln>
                  <a:noFill/>
                </a:ln>
                <a:solidFill>
                  <a:prstClr val="white"/>
                </a:solidFill>
                <a:effectLst/>
                <a:uLnTx/>
                <a:uFillTx/>
                <a:latin typeface="Avenir Next LT Pro"/>
                <a:ea typeface="+mn-ea"/>
                <a:cs typeface="+mn-cs"/>
              </a:rPr>
              <a:t>by</a:t>
            </a:r>
            <a:r>
              <a:rPr kumimoji="0" lang="fi-FI" sz="1800" b="1" i="0" u="none" strike="noStrike" kern="1200" cap="none" spc="0" normalizeH="0" baseline="0" noProof="0">
                <a:ln>
                  <a:noFill/>
                </a:ln>
                <a:solidFill>
                  <a:prstClr val="white"/>
                </a:solidFill>
                <a:effectLst/>
                <a:uLnTx/>
                <a:uFillTx/>
                <a:latin typeface="Avenir Next LT Pro"/>
                <a:ea typeface="+mn-ea"/>
                <a:cs typeface="+mn-cs"/>
              </a:rPr>
              <a:t> </a:t>
            </a:r>
            <a:r>
              <a:rPr kumimoji="0" lang="fi-FI" sz="1800" b="1" i="0" u="none" strike="noStrike" kern="1200" cap="none" spc="0" normalizeH="0" baseline="0" noProof="0" err="1">
                <a:ln>
                  <a:noFill/>
                </a:ln>
                <a:solidFill>
                  <a:prstClr val="white"/>
                </a:solidFill>
                <a:effectLst/>
                <a:uLnTx/>
                <a:uFillTx/>
                <a:latin typeface="Avenir Next LT Pro"/>
                <a:ea typeface="+mn-ea"/>
                <a:cs typeface="+mn-cs"/>
              </a:rPr>
              <a:t>the</a:t>
            </a:r>
            <a:r>
              <a:rPr kumimoji="0" lang="fi-FI" sz="1800" b="1" i="0" u="none" strike="noStrike" kern="1200" cap="none" spc="0" normalizeH="0" baseline="0" noProof="0">
                <a:ln>
                  <a:noFill/>
                </a:ln>
                <a:solidFill>
                  <a:prstClr val="white"/>
                </a:solidFill>
                <a:effectLst/>
                <a:uLnTx/>
                <a:uFillTx/>
                <a:latin typeface="Avenir Next LT Pro"/>
                <a:ea typeface="+mn-ea"/>
                <a:cs typeface="+mn-cs"/>
              </a:rPr>
              <a:t> </a:t>
            </a:r>
            <a:r>
              <a:rPr kumimoji="0" lang="fi-FI" sz="1800" b="1" i="0" u="none" strike="noStrike" kern="1200" cap="none" spc="0" normalizeH="0" baseline="0" noProof="0" err="1">
                <a:ln>
                  <a:noFill/>
                </a:ln>
                <a:solidFill>
                  <a:prstClr val="white"/>
                </a:solidFill>
                <a:effectLst/>
                <a:uLnTx/>
                <a:uFillTx/>
                <a:latin typeface="Avenir Next LT Pro"/>
                <a:ea typeface="+mn-ea"/>
                <a:cs typeface="+mn-cs"/>
              </a:rPr>
              <a:t>built</a:t>
            </a:r>
            <a:r>
              <a:rPr kumimoji="0" lang="fi-FI" sz="1800" b="1" i="0" u="none" strike="noStrike" kern="1200" cap="none" spc="0" normalizeH="0" baseline="0" noProof="0">
                <a:ln>
                  <a:noFill/>
                </a:ln>
                <a:solidFill>
                  <a:prstClr val="white"/>
                </a:solidFill>
                <a:effectLst/>
                <a:uLnTx/>
                <a:uFillTx/>
                <a:latin typeface="Avenir Next LT Pro"/>
                <a:ea typeface="+mn-ea"/>
                <a:cs typeface="+mn-cs"/>
              </a:rPr>
              <a:t> </a:t>
            </a:r>
            <a:r>
              <a:rPr kumimoji="0" lang="fi-FI" sz="1800" b="1" i="0" u="none" strike="noStrike" kern="1200" cap="none" spc="0" normalizeH="0" baseline="0" noProof="0" err="1">
                <a:ln>
                  <a:noFill/>
                </a:ln>
                <a:solidFill>
                  <a:prstClr val="white"/>
                </a:solidFill>
                <a:effectLst/>
                <a:uLnTx/>
                <a:uFillTx/>
                <a:latin typeface="Avenir Next LT Pro"/>
                <a:ea typeface="+mn-ea"/>
                <a:cs typeface="+mn-cs"/>
              </a:rPr>
              <a:t>environment</a:t>
            </a:r>
            <a:r>
              <a:rPr kumimoji="0" lang="fi-FI" sz="1800" b="1" i="0" u="none" strike="noStrike" kern="1200" cap="none" spc="0" normalizeH="0" baseline="0" noProof="0">
                <a:ln>
                  <a:noFill/>
                </a:ln>
                <a:solidFill>
                  <a:prstClr val="white"/>
                </a:solidFill>
                <a:effectLst/>
                <a:uLnTx/>
                <a:uFillTx/>
                <a:latin typeface="Avenir Next LT Pro"/>
                <a:ea typeface="+mn-ea"/>
                <a:cs typeface="+mn-cs"/>
              </a:rPr>
              <a:t> </a:t>
            </a:r>
            <a:r>
              <a:rPr kumimoji="0" lang="fi-FI" sz="1800" b="1" i="0" u="none" strike="noStrike" kern="1200" cap="none" spc="0" normalizeH="0" baseline="0" noProof="0" err="1">
                <a:ln>
                  <a:noFill/>
                </a:ln>
                <a:solidFill>
                  <a:prstClr val="white"/>
                </a:solidFill>
                <a:effectLst/>
                <a:uLnTx/>
                <a:uFillTx/>
                <a:latin typeface="Avenir Next LT Pro"/>
                <a:ea typeface="+mn-ea"/>
                <a:cs typeface="+mn-cs"/>
              </a:rPr>
              <a:t>industries</a:t>
            </a:r>
            <a:endParaRPr kumimoji="0" lang="fi-FI" sz="1800" b="1" i="0" u="none" strike="noStrike" kern="1200" cap="none" spc="0" normalizeH="0" baseline="0" noProof="0">
              <a:ln>
                <a:noFill/>
              </a:ln>
              <a:solidFill>
                <a:prstClr val="white"/>
              </a:solidFill>
              <a:effectLst/>
              <a:uLnTx/>
              <a:uFillTx/>
              <a:latin typeface="Avenir Next LT Pro"/>
              <a:ea typeface="+mn-ea"/>
              <a:cs typeface="+mn-cs"/>
            </a:endParaRPr>
          </a:p>
        </p:txBody>
      </p:sp>
      <p:sp>
        <p:nvSpPr>
          <p:cNvPr id="17" name="Tekstiruutu 16">
            <a:extLst>
              <a:ext uri="{FF2B5EF4-FFF2-40B4-BE49-F238E27FC236}">
                <a16:creationId xmlns:a16="http://schemas.microsoft.com/office/drawing/2014/main" id="{F14F1318-4735-D4CE-8033-CD77F72461FE}"/>
              </a:ext>
            </a:extLst>
          </p:cNvPr>
          <p:cNvSpPr txBox="1"/>
          <p:nvPr/>
        </p:nvSpPr>
        <p:spPr>
          <a:xfrm>
            <a:off x="3575720" y="4355912"/>
            <a:ext cx="1944216"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800" b="1" i="0" u="none" strike="noStrike" kern="1200" cap="none" spc="0" normalizeH="0" baseline="0" noProof="0">
                <a:ln>
                  <a:noFill/>
                </a:ln>
                <a:solidFill>
                  <a:prstClr val="white"/>
                </a:solidFill>
                <a:effectLst/>
                <a:uLnTx/>
                <a:uFillTx/>
                <a:latin typeface="Avenir Next LT Pro"/>
                <a:ea typeface="+mn-ea"/>
                <a:cs typeface="+mn-cs"/>
              </a:rPr>
              <a:t>Total </a:t>
            </a:r>
            <a:r>
              <a:rPr kumimoji="0" lang="fi-FI" sz="1800" b="1" i="0" u="none" strike="noStrike" kern="1200" cap="none" spc="0" normalizeH="0" baseline="0" noProof="0" err="1">
                <a:ln>
                  <a:noFill/>
                </a:ln>
                <a:solidFill>
                  <a:prstClr val="white"/>
                </a:solidFill>
                <a:effectLst/>
                <a:uLnTx/>
                <a:uFillTx/>
                <a:latin typeface="Avenir Next LT Pro"/>
                <a:ea typeface="+mn-ea"/>
                <a:cs typeface="+mn-cs"/>
              </a:rPr>
              <a:t>value</a:t>
            </a:r>
            <a:r>
              <a:rPr kumimoji="0" lang="fi-FI" sz="1800" b="1" i="0" u="none" strike="noStrike" kern="1200" cap="none" spc="0" normalizeH="0" baseline="0" noProof="0">
                <a:ln>
                  <a:noFill/>
                </a:ln>
                <a:solidFill>
                  <a:prstClr val="white"/>
                </a:solidFill>
                <a:effectLst/>
                <a:uLnTx/>
                <a:uFillTx/>
                <a:latin typeface="Avenir Next LT Pro"/>
                <a:ea typeface="+mn-ea"/>
                <a:cs typeface="+mn-cs"/>
              </a:rPr>
              <a:t> of </a:t>
            </a:r>
            <a:r>
              <a:rPr kumimoji="0" lang="fi-FI" sz="1800" b="1" i="0" u="none" strike="noStrike" kern="1200" cap="none" spc="0" normalizeH="0" baseline="0" noProof="0" err="1">
                <a:ln>
                  <a:noFill/>
                </a:ln>
                <a:solidFill>
                  <a:prstClr val="white"/>
                </a:solidFill>
                <a:effectLst/>
                <a:uLnTx/>
                <a:uFillTx/>
                <a:latin typeface="Avenir Next LT Pro"/>
                <a:ea typeface="+mn-ea"/>
                <a:cs typeface="+mn-cs"/>
              </a:rPr>
              <a:t>the</a:t>
            </a:r>
            <a:r>
              <a:rPr kumimoji="0" lang="fi-FI" sz="1800" b="1" i="0" u="none" strike="noStrike" kern="1200" cap="none" spc="0" normalizeH="0" baseline="0" noProof="0">
                <a:ln>
                  <a:noFill/>
                </a:ln>
                <a:solidFill>
                  <a:prstClr val="white"/>
                </a:solidFill>
                <a:effectLst/>
                <a:uLnTx/>
                <a:uFillTx/>
                <a:latin typeface="Avenir Next LT Pro"/>
                <a:ea typeface="+mn-ea"/>
                <a:cs typeface="+mn-cs"/>
              </a:rPr>
              <a:t> </a:t>
            </a:r>
            <a:r>
              <a:rPr kumimoji="0" lang="fi-FI" sz="1800" b="1" i="0" u="none" strike="noStrike" kern="1200" cap="none" spc="0" normalizeH="0" baseline="0" noProof="0" err="1">
                <a:ln>
                  <a:noFill/>
                </a:ln>
                <a:solidFill>
                  <a:prstClr val="white"/>
                </a:solidFill>
                <a:effectLst/>
                <a:uLnTx/>
                <a:uFillTx/>
                <a:latin typeface="Avenir Next LT Pro"/>
                <a:ea typeface="+mn-ea"/>
                <a:cs typeface="+mn-cs"/>
              </a:rPr>
              <a:t>built</a:t>
            </a:r>
            <a:r>
              <a:rPr kumimoji="0" lang="fi-FI" sz="1800" b="1" i="0" u="none" strike="noStrike" kern="1200" cap="none" spc="0" normalizeH="0" baseline="0" noProof="0">
                <a:ln>
                  <a:noFill/>
                </a:ln>
                <a:solidFill>
                  <a:prstClr val="white"/>
                </a:solidFill>
                <a:effectLst/>
                <a:uLnTx/>
                <a:uFillTx/>
                <a:latin typeface="Avenir Next LT Pro"/>
                <a:ea typeface="+mn-ea"/>
                <a:cs typeface="+mn-cs"/>
              </a:rPr>
              <a:t> </a:t>
            </a:r>
            <a:r>
              <a:rPr kumimoji="0" lang="fi-FI" sz="1800" b="1" i="0" u="none" strike="noStrike" kern="1200" cap="none" spc="0" normalizeH="0" baseline="0" noProof="0" err="1">
                <a:ln>
                  <a:noFill/>
                </a:ln>
                <a:solidFill>
                  <a:prstClr val="white"/>
                </a:solidFill>
                <a:effectLst/>
                <a:uLnTx/>
                <a:uFillTx/>
                <a:latin typeface="Avenir Next LT Pro"/>
                <a:ea typeface="+mn-ea"/>
                <a:cs typeface="+mn-cs"/>
              </a:rPr>
              <a:t>environment</a:t>
            </a:r>
            <a:r>
              <a:rPr kumimoji="0" lang="fi-FI" sz="1800" b="1" i="0" u="none" strike="noStrike" kern="1200" cap="none" spc="0" normalizeH="0" baseline="0" noProof="0">
                <a:ln>
                  <a:noFill/>
                </a:ln>
                <a:solidFill>
                  <a:prstClr val="white"/>
                </a:solidFill>
                <a:effectLst/>
                <a:uLnTx/>
                <a:uFillTx/>
                <a:latin typeface="Avenir Next LT Pro"/>
                <a:ea typeface="+mn-ea"/>
                <a:cs typeface="+mn-cs"/>
              </a:rPr>
              <a:t> </a:t>
            </a:r>
            <a:r>
              <a:rPr kumimoji="0" lang="fi-FI" sz="1800" b="1" i="0" u="none" strike="noStrike" kern="1200" cap="none" spc="0" normalizeH="0" baseline="0" noProof="0" err="1">
                <a:ln>
                  <a:noFill/>
                </a:ln>
                <a:solidFill>
                  <a:prstClr val="white"/>
                </a:solidFill>
                <a:effectLst/>
                <a:uLnTx/>
                <a:uFillTx/>
                <a:latin typeface="Avenir Next LT Pro"/>
                <a:ea typeface="+mn-ea"/>
                <a:cs typeface="+mn-cs"/>
              </a:rPr>
              <a:t>industries</a:t>
            </a:r>
            <a:endParaRPr kumimoji="0" lang="fi-FI" sz="1800" b="1" i="0" u="none" strike="noStrike" kern="1200" cap="none" spc="0" normalizeH="0" baseline="0" noProof="0">
              <a:ln>
                <a:noFill/>
              </a:ln>
              <a:solidFill>
                <a:prstClr val="white"/>
              </a:solidFill>
              <a:effectLst/>
              <a:uLnTx/>
              <a:uFillTx/>
              <a:latin typeface="Avenir Next LT Pro"/>
              <a:ea typeface="+mn-ea"/>
              <a:cs typeface="+mn-cs"/>
            </a:endParaRPr>
          </a:p>
        </p:txBody>
      </p:sp>
      <p:sp>
        <p:nvSpPr>
          <p:cNvPr id="18" name="Tekstiruutu 17">
            <a:extLst>
              <a:ext uri="{FF2B5EF4-FFF2-40B4-BE49-F238E27FC236}">
                <a16:creationId xmlns:a16="http://schemas.microsoft.com/office/drawing/2014/main" id="{41CB5B5B-CCBE-948D-F370-71E9F73E43FF}"/>
              </a:ext>
            </a:extLst>
          </p:cNvPr>
          <p:cNvSpPr txBox="1"/>
          <p:nvPr/>
        </p:nvSpPr>
        <p:spPr>
          <a:xfrm>
            <a:off x="6384033" y="4417445"/>
            <a:ext cx="1800200" cy="147732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800" b="1" i="0" u="none" strike="noStrike" kern="1200" cap="none" spc="0" normalizeH="0" baseline="0" noProof="0">
                <a:ln>
                  <a:noFill/>
                </a:ln>
                <a:solidFill>
                  <a:prstClr val="white"/>
                </a:solidFill>
                <a:effectLst/>
                <a:uLnTx/>
                <a:uFillTx/>
                <a:latin typeface="Avenir Next LT Pro"/>
                <a:ea typeface="+mn-ea"/>
                <a:cs typeface="+mn-cs"/>
              </a:rPr>
              <a:t>Total </a:t>
            </a:r>
            <a:r>
              <a:rPr kumimoji="0" lang="fi-FI" sz="1800" b="1" i="0" u="none" strike="noStrike" kern="1200" cap="none" spc="0" normalizeH="0" baseline="0" noProof="0" err="1">
                <a:ln>
                  <a:noFill/>
                </a:ln>
                <a:solidFill>
                  <a:prstClr val="white"/>
                </a:solidFill>
                <a:effectLst/>
                <a:uLnTx/>
                <a:uFillTx/>
                <a:latin typeface="Avenir Next LT Pro"/>
                <a:ea typeface="+mn-ea"/>
                <a:cs typeface="+mn-cs"/>
              </a:rPr>
              <a:t>investments</a:t>
            </a:r>
            <a:r>
              <a:rPr kumimoji="0" lang="fi-FI" sz="1800" b="1" i="0" u="none" strike="noStrike" kern="1200" cap="none" spc="0" normalizeH="0" baseline="0" noProof="0">
                <a:ln>
                  <a:noFill/>
                </a:ln>
                <a:solidFill>
                  <a:prstClr val="white"/>
                </a:solidFill>
                <a:effectLst/>
                <a:uLnTx/>
                <a:uFillTx/>
                <a:latin typeface="Avenir Next LT Pro"/>
                <a:ea typeface="+mn-ea"/>
                <a:cs typeface="+mn-cs"/>
              </a:rPr>
              <a:t> </a:t>
            </a:r>
            <a:r>
              <a:rPr kumimoji="0" lang="fi-FI" sz="1800" b="1" i="0" u="none" strike="noStrike" kern="1200" cap="none" spc="0" normalizeH="0" baseline="0" noProof="0" err="1">
                <a:ln>
                  <a:noFill/>
                </a:ln>
                <a:solidFill>
                  <a:prstClr val="white"/>
                </a:solidFill>
                <a:effectLst/>
                <a:uLnTx/>
                <a:uFillTx/>
                <a:latin typeface="Avenir Next LT Pro"/>
                <a:ea typeface="+mn-ea"/>
                <a:cs typeface="+mn-cs"/>
              </a:rPr>
              <a:t>targeted</a:t>
            </a:r>
            <a:r>
              <a:rPr kumimoji="0" lang="fi-FI" sz="1800" b="1" i="0" u="none" strike="noStrike" kern="1200" cap="none" spc="0" normalizeH="0" baseline="0" noProof="0">
                <a:ln>
                  <a:noFill/>
                </a:ln>
                <a:solidFill>
                  <a:prstClr val="white"/>
                </a:solidFill>
                <a:effectLst/>
                <a:uLnTx/>
                <a:uFillTx/>
                <a:latin typeface="Avenir Next LT Pro"/>
                <a:ea typeface="+mn-ea"/>
                <a:cs typeface="+mn-cs"/>
              </a:rPr>
              <a:t> to </a:t>
            </a:r>
            <a:r>
              <a:rPr kumimoji="0" lang="fi-FI" sz="1800" b="1" i="0" u="none" strike="noStrike" kern="1200" cap="none" spc="0" normalizeH="0" baseline="0" noProof="0" err="1">
                <a:ln>
                  <a:noFill/>
                </a:ln>
                <a:solidFill>
                  <a:prstClr val="white"/>
                </a:solidFill>
                <a:effectLst/>
                <a:uLnTx/>
                <a:uFillTx/>
                <a:latin typeface="Avenir Next LT Pro"/>
                <a:ea typeface="+mn-ea"/>
                <a:cs typeface="+mn-cs"/>
              </a:rPr>
              <a:t>the</a:t>
            </a:r>
            <a:r>
              <a:rPr kumimoji="0" lang="fi-FI" sz="1800" b="1" i="0" u="none" strike="noStrike" kern="1200" cap="none" spc="0" normalizeH="0" baseline="0" noProof="0">
                <a:ln>
                  <a:noFill/>
                </a:ln>
                <a:solidFill>
                  <a:prstClr val="white"/>
                </a:solidFill>
                <a:effectLst/>
                <a:uLnTx/>
                <a:uFillTx/>
                <a:latin typeface="Avenir Next LT Pro"/>
                <a:ea typeface="+mn-ea"/>
                <a:cs typeface="+mn-cs"/>
              </a:rPr>
              <a:t> </a:t>
            </a:r>
            <a:r>
              <a:rPr kumimoji="0" lang="fi-FI" sz="1800" b="1" i="0" u="none" strike="noStrike" kern="1200" cap="none" spc="0" normalizeH="0" baseline="0" noProof="0" err="1">
                <a:ln>
                  <a:noFill/>
                </a:ln>
                <a:solidFill>
                  <a:prstClr val="white"/>
                </a:solidFill>
                <a:effectLst/>
                <a:uLnTx/>
                <a:uFillTx/>
                <a:latin typeface="Avenir Next LT Pro"/>
                <a:ea typeface="+mn-ea"/>
                <a:cs typeface="+mn-cs"/>
              </a:rPr>
              <a:t>build</a:t>
            </a:r>
            <a:r>
              <a:rPr kumimoji="0" lang="fi-FI" sz="1800" b="1" i="0" u="none" strike="noStrike" kern="1200" cap="none" spc="0" normalizeH="0" baseline="0" noProof="0">
                <a:ln>
                  <a:noFill/>
                </a:ln>
                <a:solidFill>
                  <a:prstClr val="white"/>
                </a:solidFill>
                <a:effectLst/>
                <a:uLnTx/>
                <a:uFillTx/>
                <a:latin typeface="Avenir Next LT Pro"/>
                <a:ea typeface="+mn-ea"/>
                <a:cs typeface="+mn-cs"/>
              </a:rPr>
              <a:t> </a:t>
            </a:r>
            <a:r>
              <a:rPr kumimoji="0" lang="fi-FI" sz="1800" b="1" i="0" u="none" strike="noStrike" kern="1200" cap="none" spc="0" normalizeH="0" baseline="0" noProof="0" err="1">
                <a:ln>
                  <a:noFill/>
                </a:ln>
                <a:solidFill>
                  <a:prstClr val="white"/>
                </a:solidFill>
                <a:effectLst/>
                <a:uLnTx/>
                <a:uFillTx/>
                <a:latin typeface="Avenir Next LT Pro"/>
                <a:ea typeface="+mn-ea"/>
                <a:cs typeface="+mn-cs"/>
              </a:rPr>
              <a:t>environment</a:t>
            </a:r>
            <a:endParaRPr kumimoji="0" lang="fi-FI" sz="1800" b="1" i="0" u="none" strike="noStrike" kern="1200" cap="none" spc="0" normalizeH="0" baseline="0" noProof="0">
              <a:ln>
                <a:noFill/>
              </a:ln>
              <a:solidFill>
                <a:prstClr val="white"/>
              </a:solidFill>
              <a:effectLst/>
              <a:uLnTx/>
              <a:uFillTx/>
              <a:latin typeface="Avenir Next LT Pro"/>
              <a:ea typeface="+mn-ea"/>
              <a:cs typeface="+mn-cs"/>
            </a:endParaRPr>
          </a:p>
        </p:txBody>
      </p:sp>
      <p:sp>
        <p:nvSpPr>
          <p:cNvPr id="19" name="Tekstiruutu 18">
            <a:extLst>
              <a:ext uri="{FF2B5EF4-FFF2-40B4-BE49-F238E27FC236}">
                <a16:creationId xmlns:a16="http://schemas.microsoft.com/office/drawing/2014/main" id="{0DB2EAC2-6B2A-8012-3D62-3C448932460F}"/>
              </a:ext>
            </a:extLst>
          </p:cNvPr>
          <p:cNvSpPr txBox="1"/>
          <p:nvPr/>
        </p:nvSpPr>
        <p:spPr>
          <a:xfrm>
            <a:off x="9543635" y="4583874"/>
            <a:ext cx="1944217"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800" b="1" i="0" u="none" strike="noStrike" kern="1200" cap="none" spc="0" normalizeH="0" baseline="0" noProof="0">
                <a:ln>
                  <a:noFill/>
                </a:ln>
                <a:solidFill>
                  <a:prstClr val="white"/>
                </a:solidFill>
                <a:effectLst/>
                <a:uLnTx/>
                <a:uFillTx/>
                <a:latin typeface="Avenir Next LT Pro"/>
                <a:ea typeface="+mn-ea"/>
                <a:cs typeface="+mn-cs"/>
              </a:rPr>
              <a:t>Total </a:t>
            </a:r>
            <a:r>
              <a:rPr kumimoji="0" lang="fi-FI" sz="1800" b="1" i="0" u="none" strike="noStrike" kern="1200" cap="none" spc="0" normalizeH="0" baseline="0" noProof="0" err="1">
                <a:ln>
                  <a:noFill/>
                </a:ln>
                <a:solidFill>
                  <a:prstClr val="white"/>
                </a:solidFill>
                <a:effectLst/>
                <a:uLnTx/>
                <a:uFillTx/>
                <a:latin typeface="Avenir Next LT Pro"/>
                <a:ea typeface="+mn-ea"/>
                <a:cs typeface="+mn-cs"/>
              </a:rPr>
              <a:t>emissions</a:t>
            </a:r>
            <a:r>
              <a:rPr kumimoji="0" lang="fi-FI" sz="1800" b="1" i="0" u="none" strike="noStrike" kern="1200" cap="none" spc="0" normalizeH="0" baseline="0" noProof="0">
                <a:ln>
                  <a:noFill/>
                </a:ln>
                <a:solidFill>
                  <a:prstClr val="white"/>
                </a:solidFill>
                <a:effectLst/>
                <a:uLnTx/>
                <a:uFillTx/>
                <a:latin typeface="Avenir Next LT Pro"/>
                <a:ea typeface="+mn-ea"/>
                <a:cs typeface="+mn-cs"/>
              </a:rPr>
              <a:t> in Finland </a:t>
            </a:r>
          </a:p>
        </p:txBody>
      </p:sp>
      <p:sp>
        <p:nvSpPr>
          <p:cNvPr id="24" name="Tekstiruutu 23">
            <a:extLst>
              <a:ext uri="{FF2B5EF4-FFF2-40B4-BE49-F238E27FC236}">
                <a16:creationId xmlns:a16="http://schemas.microsoft.com/office/drawing/2014/main" id="{D0004500-EFCA-32CD-A449-75AE349371A3}"/>
              </a:ext>
            </a:extLst>
          </p:cNvPr>
          <p:cNvSpPr txBox="1"/>
          <p:nvPr/>
        </p:nvSpPr>
        <p:spPr>
          <a:xfrm>
            <a:off x="2152529" y="621005"/>
            <a:ext cx="8005077" cy="230832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7200" b="1" i="0" u="none" strike="noStrike" kern="1200" cap="none" spc="0" normalizeH="0" baseline="0" noProof="0" err="1">
                <a:ln>
                  <a:noFill/>
                </a:ln>
                <a:solidFill>
                  <a:prstClr val="white"/>
                </a:solidFill>
                <a:effectLst/>
                <a:uLnTx/>
                <a:uFillTx/>
                <a:latin typeface="Avenir Next LT Pro"/>
                <a:ea typeface="+mn-ea"/>
                <a:cs typeface="+mn-cs"/>
              </a:rPr>
              <a:t>Big</a:t>
            </a:r>
            <a:r>
              <a:rPr kumimoji="0" lang="fi-FI" sz="7200" b="1" i="0" u="none" strike="noStrike" kern="1200" cap="none" spc="0" normalizeH="0" baseline="0" noProof="0">
                <a:ln>
                  <a:noFill/>
                </a:ln>
                <a:solidFill>
                  <a:prstClr val="white"/>
                </a:solidFill>
                <a:effectLst/>
                <a:uLnTx/>
                <a:uFillTx/>
                <a:latin typeface="Avenir Next LT Pro"/>
                <a:ea typeface="+mn-ea"/>
                <a:cs typeface="+mn-cs"/>
              </a:rPr>
              <a:t> </a:t>
            </a:r>
            <a:r>
              <a:rPr kumimoji="0" lang="fi-FI" sz="7200" b="1" i="0" u="none" strike="noStrike" kern="1200" cap="none" spc="0" normalizeH="0" baseline="0" noProof="0" err="1">
                <a:ln>
                  <a:noFill/>
                </a:ln>
                <a:solidFill>
                  <a:prstClr val="white"/>
                </a:solidFill>
                <a:effectLst/>
                <a:uLnTx/>
                <a:uFillTx/>
                <a:latin typeface="Avenir Next LT Pro"/>
                <a:ea typeface="+mn-ea"/>
                <a:cs typeface="+mn-cs"/>
              </a:rPr>
              <a:t>industry</a:t>
            </a:r>
            <a:r>
              <a:rPr kumimoji="0" lang="fi-FI" sz="7200" b="1" i="0" u="none" strike="noStrike" kern="1200" cap="none" spc="0" normalizeH="0" baseline="0" noProof="0">
                <a:ln>
                  <a:noFill/>
                </a:ln>
                <a:solidFill>
                  <a:prstClr val="white"/>
                </a:solidFill>
                <a:effectLst/>
                <a:uLnTx/>
                <a:uFillTx/>
                <a:latin typeface="Avenir Next LT Pro"/>
                <a:ea typeface="+mn-ea"/>
                <a:cs typeface="+mn-cs"/>
              </a:rPr>
              <a:t> – </a:t>
            </a:r>
          </a:p>
          <a:p>
            <a:pPr marL="0" marR="0" lvl="0" indent="0" algn="ctr" defTabSz="914400" rtl="0" eaLnBrk="1" fontAlgn="auto" latinLnBrk="0" hangingPunct="1">
              <a:lnSpc>
                <a:spcPct val="100000"/>
              </a:lnSpc>
              <a:spcBef>
                <a:spcPts val="0"/>
              </a:spcBef>
              <a:spcAft>
                <a:spcPts val="0"/>
              </a:spcAft>
              <a:buClrTx/>
              <a:buSzTx/>
              <a:buFontTx/>
              <a:buNone/>
              <a:tabLst/>
              <a:defRPr/>
            </a:pPr>
            <a:r>
              <a:rPr lang="fi-FI" sz="7200" b="1">
                <a:solidFill>
                  <a:prstClr val="white"/>
                </a:solidFill>
                <a:latin typeface="Avenir Next LT Pro"/>
              </a:rPr>
              <a:t>b</a:t>
            </a:r>
            <a:r>
              <a:rPr kumimoji="0" lang="fi-FI" sz="7200" b="1" i="0" u="none" strike="noStrike" kern="1200" cap="none" spc="0" normalizeH="0" baseline="0" noProof="0">
                <a:ln>
                  <a:noFill/>
                </a:ln>
                <a:solidFill>
                  <a:prstClr val="white"/>
                </a:solidFill>
                <a:effectLst/>
                <a:uLnTx/>
                <a:uFillTx/>
                <a:latin typeface="Avenir Next LT Pro"/>
                <a:ea typeface="+mn-ea"/>
                <a:cs typeface="+mn-cs"/>
              </a:rPr>
              <a:t>ig </a:t>
            </a:r>
            <a:r>
              <a:rPr lang="fi-FI" sz="7200" b="1">
                <a:solidFill>
                  <a:prstClr val="white"/>
                </a:solidFill>
                <a:latin typeface="Avenir Next LT Pro"/>
              </a:rPr>
              <a:t>r</a:t>
            </a:r>
            <a:r>
              <a:rPr kumimoji="0" lang="fi-FI" sz="7200" b="1" i="0" u="none" strike="noStrike" kern="1200" cap="none" spc="0" normalizeH="0" baseline="0" noProof="0" err="1">
                <a:ln>
                  <a:noFill/>
                </a:ln>
                <a:solidFill>
                  <a:prstClr val="white"/>
                </a:solidFill>
                <a:effectLst/>
                <a:uLnTx/>
                <a:uFillTx/>
                <a:latin typeface="Avenir Next LT Pro"/>
                <a:ea typeface="+mn-ea"/>
                <a:cs typeface="+mn-cs"/>
              </a:rPr>
              <a:t>esponsibility</a:t>
            </a:r>
            <a:endParaRPr kumimoji="0" lang="fi-FI" sz="7200" b="1" i="0" u="none" strike="noStrike" kern="1200" cap="none" spc="0" normalizeH="0" baseline="0" noProof="0">
              <a:ln>
                <a:noFill/>
              </a:ln>
              <a:solidFill>
                <a:prstClr val="white"/>
              </a:solidFill>
              <a:effectLst/>
              <a:uLnTx/>
              <a:uFillTx/>
              <a:latin typeface="Avenir Next LT Pro"/>
              <a:ea typeface="+mn-ea"/>
              <a:cs typeface="+mn-cs"/>
            </a:endParaRPr>
          </a:p>
        </p:txBody>
      </p:sp>
      <p:pic>
        <p:nvPicPr>
          <p:cNvPr id="3" name="Kuva 2">
            <a:extLst>
              <a:ext uri="{FF2B5EF4-FFF2-40B4-BE49-F238E27FC236}">
                <a16:creationId xmlns:a16="http://schemas.microsoft.com/office/drawing/2014/main" id="{F3787880-0556-5D5B-5875-D5FE6505ACE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14778"/>
            <a:ext cx="2192697" cy="1016958"/>
          </a:xfrm>
          <a:prstGeom prst="rect">
            <a:avLst/>
          </a:prstGeom>
        </p:spPr>
      </p:pic>
    </p:spTree>
    <p:extLst>
      <p:ext uri="{BB962C8B-B14F-4D97-AF65-F5344CB8AC3E}">
        <p14:creationId xmlns:p14="http://schemas.microsoft.com/office/powerpoint/2010/main" val="31870789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äivämäärän paikkamerkki 3">
            <a:extLst>
              <a:ext uri="{FF2B5EF4-FFF2-40B4-BE49-F238E27FC236}">
                <a16:creationId xmlns:a16="http://schemas.microsoft.com/office/drawing/2014/main" id="{7025F993-5C86-3A47-6B1A-88F18F8FCBD9}"/>
              </a:ext>
            </a:extLst>
          </p:cNvPr>
          <p:cNvSpPr>
            <a:spLocks noGrp="1"/>
          </p:cNvSpPr>
          <p:nvPr>
            <p:ph type="dt" sz="half" idx="10"/>
          </p:nvPr>
        </p:nvSpPr>
        <p:spPr/>
        <p:txBody>
          <a:bodyPr/>
          <a:lstStyle/>
          <a:p>
            <a:fld id="{919840C6-DF34-425E-961A-15C0004E561A}" type="datetime1">
              <a:rPr lang="fi-FI" noProof="0" smtClean="0"/>
              <a:t>16.8.2024</a:t>
            </a:fld>
            <a:endParaRPr lang="fi-FI" noProof="0"/>
          </a:p>
        </p:txBody>
      </p:sp>
      <p:sp>
        <p:nvSpPr>
          <p:cNvPr id="5" name="Alatunnisteen paikkamerkki 4">
            <a:extLst>
              <a:ext uri="{FF2B5EF4-FFF2-40B4-BE49-F238E27FC236}">
                <a16:creationId xmlns:a16="http://schemas.microsoft.com/office/drawing/2014/main" id="{28F595ED-B52B-FCFB-7991-1A8137285ECB}"/>
              </a:ext>
            </a:extLst>
          </p:cNvPr>
          <p:cNvSpPr>
            <a:spLocks noGrp="1"/>
          </p:cNvSpPr>
          <p:nvPr>
            <p:ph type="ftr" sz="quarter" idx="11"/>
          </p:nvPr>
        </p:nvSpPr>
        <p:spPr/>
        <p:txBody>
          <a:bodyPr/>
          <a:lstStyle/>
          <a:p>
            <a:r>
              <a:rPr lang="en-US" noProof="0"/>
              <a:t>© Confederation of Finnish Construction Industries RT</a:t>
            </a:r>
            <a:endParaRPr lang="fi-FI" noProof="0"/>
          </a:p>
        </p:txBody>
      </p:sp>
      <p:sp>
        <p:nvSpPr>
          <p:cNvPr id="6" name="Dian numeron paikkamerkki 5">
            <a:extLst>
              <a:ext uri="{FF2B5EF4-FFF2-40B4-BE49-F238E27FC236}">
                <a16:creationId xmlns:a16="http://schemas.microsoft.com/office/drawing/2014/main" id="{0CC2E5FC-AE0E-C37D-73D2-57E3F3997D46}"/>
              </a:ext>
            </a:extLst>
          </p:cNvPr>
          <p:cNvSpPr>
            <a:spLocks noGrp="1"/>
          </p:cNvSpPr>
          <p:nvPr>
            <p:ph type="sldNum" sz="quarter" idx="12"/>
          </p:nvPr>
        </p:nvSpPr>
        <p:spPr/>
        <p:txBody>
          <a:bodyPr/>
          <a:lstStyle/>
          <a:p>
            <a:fld id="{DFD61EF7-2460-4EE9-A031-27FEBC4F9A95}" type="slidenum">
              <a:rPr lang="fi-FI" noProof="0" smtClean="0"/>
              <a:t>8</a:t>
            </a:fld>
            <a:endParaRPr lang="fi-FI" noProof="0"/>
          </a:p>
        </p:txBody>
      </p:sp>
      <p:sp>
        <p:nvSpPr>
          <p:cNvPr id="7" name="Otsikko 6">
            <a:extLst>
              <a:ext uri="{FF2B5EF4-FFF2-40B4-BE49-F238E27FC236}">
                <a16:creationId xmlns:a16="http://schemas.microsoft.com/office/drawing/2014/main" id="{5CB32720-8794-933D-10F4-1FAE5E967661}"/>
              </a:ext>
            </a:extLst>
          </p:cNvPr>
          <p:cNvSpPr>
            <a:spLocks noGrp="1"/>
          </p:cNvSpPr>
          <p:nvPr>
            <p:ph type="ctrTitle"/>
          </p:nvPr>
        </p:nvSpPr>
        <p:spPr/>
        <p:txBody>
          <a:bodyPr/>
          <a:lstStyle/>
          <a:p>
            <a:r>
              <a:rPr lang="en-GB" sz="4800"/>
              <a:t>RT’s strategy 2023–2028</a:t>
            </a:r>
            <a:endParaRPr lang="fi-FI"/>
          </a:p>
        </p:txBody>
      </p:sp>
      <p:sp>
        <p:nvSpPr>
          <p:cNvPr id="8" name="Alaotsikko 7">
            <a:extLst>
              <a:ext uri="{FF2B5EF4-FFF2-40B4-BE49-F238E27FC236}">
                <a16:creationId xmlns:a16="http://schemas.microsoft.com/office/drawing/2014/main" id="{10817617-D2E2-21D0-E7B4-08E1062F4391}"/>
              </a:ext>
            </a:extLst>
          </p:cNvPr>
          <p:cNvSpPr>
            <a:spLocks noGrp="1"/>
          </p:cNvSpPr>
          <p:nvPr>
            <p:ph type="subTitle" idx="1"/>
          </p:nvPr>
        </p:nvSpPr>
        <p:spPr/>
        <p:txBody>
          <a:bodyPr/>
          <a:lstStyle/>
          <a:p>
            <a:endParaRPr lang="fi-FI"/>
          </a:p>
        </p:txBody>
      </p:sp>
    </p:spTree>
    <p:extLst>
      <p:ext uri="{BB962C8B-B14F-4D97-AF65-F5344CB8AC3E}">
        <p14:creationId xmlns:p14="http://schemas.microsoft.com/office/powerpoint/2010/main" val="35192376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äivämäärän paikkamerkki 3">
            <a:extLst>
              <a:ext uri="{FF2B5EF4-FFF2-40B4-BE49-F238E27FC236}">
                <a16:creationId xmlns:a16="http://schemas.microsoft.com/office/drawing/2014/main" id="{19E4D967-1323-F67B-F6FD-0023948023C7}"/>
              </a:ext>
            </a:extLst>
          </p:cNvPr>
          <p:cNvSpPr>
            <a:spLocks noGrp="1"/>
          </p:cNvSpPr>
          <p:nvPr>
            <p:ph type="dt" sz="half" idx="10"/>
          </p:nvPr>
        </p:nvSpPr>
        <p:spPr/>
        <p:txBody>
          <a:bodyPr/>
          <a:lstStyle/>
          <a:p>
            <a:fld id="{72FD116C-5EF8-4838-9A5F-86AB544AA46C}" type="datetime1">
              <a:rPr lang="fi-FI" noProof="0" smtClean="0"/>
              <a:t>16.8.2024</a:t>
            </a:fld>
            <a:endParaRPr lang="fi-FI" noProof="0"/>
          </a:p>
        </p:txBody>
      </p:sp>
      <p:sp>
        <p:nvSpPr>
          <p:cNvPr id="5" name="Alatunnisteen paikkamerkki 4">
            <a:extLst>
              <a:ext uri="{FF2B5EF4-FFF2-40B4-BE49-F238E27FC236}">
                <a16:creationId xmlns:a16="http://schemas.microsoft.com/office/drawing/2014/main" id="{B0601479-C6E8-5272-E950-2567E8A668C1}"/>
              </a:ext>
            </a:extLst>
          </p:cNvPr>
          <p:cNvSpPr>
            <a:spLocks noGrp="1"/>
          </p:cNvSpPr>
          <p:nvPr>
            <p:ph type="ftr" sz="quarter" idx="11"/>
          </p:nvPr>
        </p:nvSpPr>
        <p:spPr/>
        <p:txBody>
          <a:bodyPr/>
          <a:lstStyle/>
          <a:p>
            <a:r>
              <a:rPr lang="fi-FI" noProof="0"/>
              <a:t>© Rakennusteollisuus RT</a:t>
            </a:r>
          </a:p>
        </p:txBody>
      </p:sp>
      <p:sp>
        <p:nvSpPr>
          <p:cNvPr id="6" name="Dian numeron paikkamerkki 5">
            <a:extLst>
              <a:ext uri="{FF2B5EF4-FFF2-40B4-BE49-F238E27FC236}">
                <a16:creationId xmlns:a16="http://schemas.microsoft.com/office/drawing/2014/main" id="{FA340719-EB1E-22B7-55EE-826B05865085}"/>
              </a:ext>
            </a:extLst>
          </p:cNvPr>
          <p:cNvSpPr>
            <a:spLocks noGrp="1"/>
          </p:cNvSpPr>
          <p:nvPr>
            <p:ph type="sldNum" sz="quarter" idx="12"/>
          </p:nvPr>
        </p:nvSpPr>
        <p:spPr/>
        <p:txBody>
          <a:bodyPr/>
          <a:lstStyle/>
          <a:p>
            <a:fld id="{DFD61EF7-2460-4EE9-A031-27FEBC4F9A95}" type="slidenum">
              <a:rPr lang="fi-FI" noProof="0" smtClean="0"/>
              <a:t>9</a:t>
            </a:fld>
            <a:endParaRPr lang="fi-FI" noProof="0"/>
          </a:p>
        </p:txBody>
      </p:sp>
      <p:pic>
        <p:nvPicPr>
          <p:cNvPr id="9" name="Kuva 8">
            <a:extLst>
              <a:ext uri="{FF2B5EF4-FFF2-40B4-BE49-F238E27FC236}">
                <a16:creationId xmlns:a16="http://schemas.microsoft.com/office/drawing/2014/main" id="{099E0C4F-DB1A-C2F8-C779-699E3394B3FD}"/>
              </a:ext>
            </a:extLst>
          </p:cNvPr>
          <p:cNvPicPr>
            <a:picLocks noChangeAspect="1"/>
          </p:cNvPicPr>
          <p:nvPr/>
        </p:nvPicPr>
        <p:blipFill>
          <a:blip r:embed="rId2"/>
          <a:stretch>
            <a:fillRect/>
          </a:stretch>
        </p:blipFill>
        <p:spPr>
          <a:xfrm>
            <a:off x="0" y="3055"/>
            <a:ext cx="12192000" cy="6851889"/>
          </a:xfrm>
          <a:prstGeom prst="rect">
            <a:avLst/>
          </a:prstGeom>
        </p:spPr>
      </p:pic>
      <p:sp>
        <p:nvSpPr>
          <p:cNvPr id="10" name="Suorakulmio 9">
            <a:extLst>
              <a:ext uri="{FF2B5EF4-FFF2-40B4-BE49-F238E27FC236}">
                <a16:creationId xmlns:a16="http://schemas.microsoft.com/office/drawing/2014/main" id="{CEC4B173-0808-1F6A-4A00-223C522EE66E}"/>
              </a:ext>
            </a:extLst>
          </p:cNvPr>
          <p:cNvSpPr/>
          <p:nvPr/>
        </p:nvSpPr>
        <p:spPr>
          <a:xfrm>
            <a:off x="10776520" y="6237312"/>
            <a:ext cx="1296144" cy="360040"/>
          </a:xfrm>
          <a:prstGeom prst="rect">
            <a:avLst/>
          </a:prstGeom>
          <a:solidFill>
            <a:srgbClr val="C8E8D6"/>
          </a:solidFill>
          <a:ln>
            <a:solidFill>
              <a:srgbClr val="C8E8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1" name="Kuva 10">
            <a:extLst>
              <a:ext uri="{FF2B5EF4-FFF2-40B4-BE49-F238E27FC236}">
                <a16:creationId xmlns:a16="http://schemas.microsoft.com/office/drawing/2014/main" id="{5C878AB7-7457-F420-A6C6-896235DF49C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697201" y="6093296"/>
            <a:ext cx="1674041" cy="776409"/>
          </a:xfrm>
          <a:prstGeom prst="rect">
            <a:avLst/>
          </a:prstGeom>
        </p:spPr>
      </p:pic>
    </p:spTree>
    <p:extLst>
      <p:ext uri="{BB962C8B-B14F-4D97-AF65-F5344CB8AC3E}">
        <p14:creationId xmlns:p14="http://schemas.microsoft.com/office/powerpoint/2010/main" val="1418328080"/>
      </p:ext>
    </p:extLst>
  </p:cSld>
  <p:clrMapOvr>
    <a:masterClrMapping/>
  </p:clrMapOvr>
</p:sld>
</file>

<file path=ppt/theme/theme1.xml><?xml version="1.0" encoding="utf-8"?>
<a:theme xmlns:a="http://schemas.openxmlformats.org/drawingml/2006/main" name="RT rakennusteollisuus">
  <a:themeElements>
    <a:clrScheme name="RT rakennusteollisuus">
      <a:dk1>
        <a:sysClr val="windowText" lastClr="000000"/>
      </a:dk1>
      <a:lt1>
        <a:sysClr val="window" lastClr="FFFFFF"/>
      </a:lt1>
      <a:dk2>
        <a:srgbClr val="ABB4BE"/>
      </a:dk2>
      <a:lt2>
        <a:srgbClr val="EEE3CF"/>
      </a:lt2>
      <a:accent1>
        <a:srgbClr val="183858"/>
      </a:accent1>
      <a:accent2>
        <a:srgbClr val="346DE3"/>
      </a:accent2>
      <a:accent3>
        <a:srgbClr val="31D5C3"/>
      </a:accent3>
      <a:accent4>
        <a:srgbClr val="399B65"/>
      </a:accent4>
      <a:accent5>
        <a:srgbClr val="F1B323"/>
      </a:accent5>
      <a:accent6>
        <a:srgbClr val="D65E3F"/>
      </a:accent6>
      <a:hlink>
        <a:srgbClr val="346DE3"/>
      </a:hlink>
      <a:folHlink>
        <a:srgbClr val="346DE3"/>
      </a:folHlink>
    </a:clrScheme>
    <a:fontScheme name="RT rakennusteollisuus">
      <a:majorFont>
        <a:latin typeface="Avenir Next LT Pro Demi"/>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2"/>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rt_malli.potx" id="{E3CAB407-4FDA-43AC-BC78-8454F37BE9D2}" vid="{D09B5F97-6430-4C5E-93E4-7D9D7E0565E7}"/>
    </a:ext>
  </a:extLst>
</a:theme>
</file>

<file path=ppt/theme/theme2.xml><?xml version="1.0" encoding="utf-8"?>
<a:theme xmlns:a="http://schemas.openxmlformats.org/drawingml/2006/main" name="RT rakennusteollisuus">
  <a:themeElements>
    <a:clrScheme name="RT rakennusteollisuus">
      <a:dk1>
        <a:sysClr val="windowText" lastClr="000000"/>
      </a:dk1>
      <a:lt1>
        <a:sysClr val="window" lastClr="FFFFFF"/>
      </a:lt1>
      <a:dk2>
        <a:srgbClr val="ABB4BE"/>
      </a:dk2>
      <a:lt2>
        <a:srgbClr val="EEE3CF"/>
      </a:lt2>
      <a:accent1>
        <a:srgbClr val="183858"/>
      </a:accent1>
      <a:accent2>
        <a:srgbClr val="346DE3"/>
      </a:accent2>
      <a:accent3>
        <a:srgbClr val="31D5C3"/>
      </a:accent3>
      <a:accent4>
        <a:srgbClr val="399B65"/>
      </a:accent4>
      <a:accent5>
        <a:srgbClr val="F1B323"/>
      </a:accent5>
      <a:accent6>
        <a:srgbClr val="D65E3F"/>
      </a:accent6>
      <a:hlink>
        <a:srgbClr val="346DE3"/>
      </a:hlink>
      <a:folHlink>
        <a:srgbClr val="346DE3"/>
      </a:folHlink>
    </a:clrScheme>
    <a:fontScheme name="RT rakennusteollisuus">
      <a:majorFont>
        <a:latin typeface="Avenir Next LT Pro Demi"/>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2"/>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rt_malli.potx" id="{E3CAB407-4FDA-43AC-BC78-8454F37BE9D2}" vid="{D09B5F97-6430-4C5E-93E4-7D9D7E0565E7}"/>
    </a:ext>
  </a:extLst>
</a:theme>
</file>

<file path=ppt/theme/theme3.xml><?xml version="1.0" encoding="utf-8"?>
<a:theme xmlns:a="http://schemas.openxmlformats.org/drawingml/2006/main" name="RT rakennusteollisuus">
  <a:themeElements>
    <a:clrScheme name="RT rakennusteollisuus">
      <a:dk1>
        <a:sysClr val="windowText" lastClr="000000"/>
      </a:dk1>
      <a:lt1>
        <a:sysClr val="window" lastClr="FFFFFF"/>
      </a:lt1>
      <a:dk2>
        <a:srgbClr val="ABB4BE"/>
      </a:dk2>
      <a:lt2>
        <a:srgbClr val="EEE3CF"/>
      </a:lt2>
      <a:accent1>
        <a:srgbClr val="183858"/>
      </a:accent1>
      <a:accent2>
        <a:srgbClr val="346DE3"/>
      </a:accent2>
      <a:accent3>
        <a:srgbClr val="31D5C3"/>
      </a:accent3>
      <a:accent4>
        <a:srgbClr val="399B65"/>
      </a:accent4>
      <a:accent5>
        <a:srgbClr val="F1B323"/>
      </a:accent5>
      <a:accent6>
        <a:srgbClr val="D65E3F"/>
      </a:accent6>
      <a:hlink>
        <a:srgbClr val="346DE3"/>
      </a:hlink>
      <a:folHlink>
        <a:srgbClr val="346DE3"/>
      </a:folHlink>
    </a:clrScheme>
    <a:fontScheme name="RT rakennusteollisuus">
      <a:majorFont>
        <a:latin typeface="Avenir Next LT Pro Demi"/>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2"/>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rt_malli.potx" id="{E3CAB407-4FDA-43AC-BC78-8454F37BE9D2}" vid="{D09B5F97-6430-4C5E-93E4-7D9D7E0565E7}"/>
    </a:ext>
  </a:extLst>
</a:theme>
</file>

<file path=ppt/theme/theme4.xml><?xml version="1.0" encoding="utf-8"?>
<a:theme xmlns:a="http://schemas.openxmlformats.org/drawingml/2006/main" name="RT rakennusteollisuus">
  <a:themeElements>
    <a:clrScheme name="RT rakennusteollisuus">
      <a:dk1>
        <a:sysClr val="windowText" lastClr="000000"/>
      </a:dk1>
      <a:lt1>
        <a:sysClr val="window" lastClr="FFFFFF"/>
      </a:lt1>
      <a:dk2>
        <a:srgbClr val="ABB4BE"/>
      </a:dk2>
      <a:lt2>
        <a:srgbClr val="EEE3CF"/>
      </a:lt2>
      <a:accent1>
        <a:srgbClr val="183858"/>
      </a:accent1>
      <a:accent2>
        <a:srgbClr val="346DE3"/>
      </a:accent2>
      <a:accent3>
        <a:srgbClr val="31D5C3"/>
      </a:accent3>
      <a:accent4>
        <a:srgbClr val="399B65"/>
      </a:accent4>
      <a:accent5>
        <a:srgbClr val="F1B323"/>
      </a:accent5>
      <a:accent6>
        <a:srgbClr val="D65E3F"/>
      </a:accent6>
      <a:hlink>
        <a:srgbClr val="346DE3"/>
      </a:hlink>
      <a:folHlink>
        <a:srgbClr val="346DE3"/>
      </a:folHlink>
    </a:clrScheme>
    <a:fontScheme name="RT rakennusteollisuus">
      <a:majorFont>
        <a:latin typeface="Avenir Next LT Pro Demi"/>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2"/>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Presentation2" id="{13154D95-3F4E-F74B-A71F-F53F10218BAB}" vid="{24A2FB96-3FB1-8449-A4C1-385DFB2A0A3C}"/>
    </a:ext>
  </a:extLst>
</a:theme>
</file>

<file path=ppt/theme/theme5.xml><?xml version="1.0" encoding="utf-8"?>
<a:theme xmlns:a="http://schemas.openxmlformats.org/drawingml/2006/main" name="RT rakennusteollisuus">
  <a:themeElements>
    <a:clrScheme name="RT rakennusteollisuus">
      <a:dk1>
        <a:sysClr val="windowText" lastClr="000000"/>
      </a:dk1>
      <a:lt1>
        <a:sysClr val="window" lastClr="FFFFFF"/>
      </a:lt1>
      <a:dk2>
        <a:srgbClr val="ABB4BE"/>
      </a:dk2>
      <a:lt2>
        <a:srgbClr val="EEE3CF"/>
      </a:lt2>
      <a:accent1>
        <a:srgbClr val="183858"/>
      </a:accent1>
      <a:accent2>
        <a:srgbClr val="346DE3"/>
      </a:accent2>
      <a:accent3>
        <a:srgbClr val="31D5C3"/>
      </a:accent3>
      <a:accent4>
        <a:srgbClr val="399B65"/>
      </a:accent4>
      <a:accent5>
        <a:srgbClr val="F1B323"/>
      </a:accent5>
      <a:accent6>
        <a:srgbClr val="D65E3F"/>
      </a:accent6>
      <a:hlink>
        <a:srgbClr val="346DE3"/>
      </a:hlink>
      <a:folHlink>
        <a:srgbClr val="346DE3"/>
      </a:folHlink>
    </a:clrScheme>
    <a:fontScheme name="RT rakennusteollisuus">
      <a:majorFont>
        <a:latin typeface="Avenir Next LT Pro Demi"/>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2"/>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Presentation2" id="{13154D95-3F4E-F74B-A71F-F53F10218BAB}" vid="{24A2FB96-3FB1-8449-A4C1-385DFB2A0A3C}"/>
    </a:ext>
  </a:extLst>
</a:theme>
</file>

<file path=ppt/theme/theme6.xml><?xml version="1.0" encoding="utf-8"?>
<a:theme xmlns:a="http://schemas.openxmlformats.org/drawingml/2006/main" name="RT rakennusteollisuus">
  <a:themeElements>
    <a:clrScheme name="RT rakennusteollisuus">
      <a:dk1>
        <a:sysClr val="windowText" lastClr="000000"/>
      </a:dk1>
      <a:lt1>
        <a:sysClr val="window" lastClr="FFFFFF"/>
      </a:lt1>
      <a:dk2>
        <a:srgbClr val="ABB4BE"/>
      </a:dk2>
      <a:lt2>
        <a:srgbClr val="EEE3CF"/>
      </a:lt2>
      <a:accent1>
        <a:srgbClr val="183858"/>
      </a:accent1>
      <a:accent2>
        <a:srgbClr val="346DE3"/>
      </a:accent2>
      <a:accent3>
        <a:srgbClr val="31D5C3"/>
      </a:accent3>
      <a:accent4>
        <a:srgbClr val="399B65"/>
      </a:accent4>
      <a:accent5>
        <a:srgbClr val="F1B323"/>
      </a:accent5>
      <a:accent6>
        <a:srgbClr val="D65E3F"/>
      </a:accent6>
      <a:hlink>
        <a:srgbClr val="346DE3"/>
      </a:hlink>
      <a:folHlink>
        <a:srgbClr val="346DE3"/>
      </a:folHlink>
    </a:clrScheme>
    <a:fontScheme name="RT rakennusteollisuus">
      <a:majorFont>
        <a:latin typeface="Avenir Next LT Pro Demi"/>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2"/>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Presentation1" id="{21A8CDE9-956A-DA48-8D0A-A71E09347A2B}" vid="{AF7709E4-AB7E-5F4E-B717-14A54A411711}"/>
    </a:ext>
  </a:extLst>
</a:theme>
</file>

<file path=ppt/theme/theme7.xml><?xml version="1.0" encoding="utf-8"?>
<a:theme xmlns:a="http://schemas.openxmlformats.org/drawingml/2006/main" name="1_RT rakennusteollisuus">
  <a:themeElements>
    <a:clrScheme name="RT rakennusteollisuus">
      <a:dk1>
        <a:sysClr val="windowText" lastClr="000000"/>
      </a:dk1>
      <a:lt1>
        <a:sysClr val="window" lastClr="FFFFFF"/>
      </a:lt1>
      <a:dk2>
        <a:srgbClr val="ABB4BE"/>
      </a:dk2>
      <a:lt2>
        <a:srgbClr val="EEE3CF"/>
      </a:lt2>
      <a:accent1>
        <a:srgbClr val="183858"/>
      </a:accent1>
      <a:accent2>
        <a:srgbClr val="346DE3"/>
      </a:accent2>
      <a:accent3>
        <a:srgbClr val="31D5C3"/>
      </a:accent3>
      <a:accent4>
        <a:srgbClr val="399B65"/>
      </a:accent4>
      <a:accent5>
        <a:srgbClr val="F1B323"/>
      </a:accent5>
      <a:accent6>
        <a:srgbClr val="D65E3F"/>
      </a:accent6>
      <a:hlink>
        <a:srgbClr val="346DE3"/>
      </a:hlink>
      <a:folHlink>
        <a:srgbClr val="346DE3"/>
      </a:folHlink>
    </a:clrScheme>
    <a:fontScheme name="RT rakennusteollisuus">
      <a:majorFont>
        <a:latin typeface="Avenir Next LT Pro Demi"/>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2"/>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rt_malli.potx" id="{114621EF-FFD1-454F-88BB-5C20524E3F6A}" vid="{A4DBD7D9-DE29-49FD-BC10-C738138C9617}"/>
    </a:ext>
  </a:extLst>
</a:theme>
</file>

<file path=ppt/theme/theme8.xml><?xml version="1.0" encoding="utf-8"?>
<a:theme xmlns:a="http://schemas.openxmlformats.org/drawingml/2006/main" name="Office Theme">
  <a:themeElements>
    <a:clrScheme name="RT rakennusteollisuus">
      <a:dk1>
        <a:sysClr val="windowText" lastClr="000000"/>
      </a:dk1>
      <a:lt1>
        <a:sysClr val="window" lastClr="FFFFFF"/>
      </a:lt1>
      <a:dk2>
        <a:srgbClr val="ABB4BE"/>
      </a:dk2>
      <a:lt2>
        <a:srgbClr val="EEE3CF"/>
      </a:lt2>
      <a:accent1>
        <a:srgbClr val="183858"/>
      </a:accent1>
      <a:accent2>
        <a:srgbClr val="346DE3"/>
      </a:accent2>
      <a:accent3>
        <a:srgbClr val="31D5C3"/>
      </a:accent3>
      <a:accent4>
        <a:srgbClr val="399B65"/>
      </a:accent4>
      <a:accent5>
        <a:srgbClr val="F1B323"/>
      </a:accent5>
      <a:accent6>
        <a:srgbClr val="D65E3F"/>
      </a:accent6>
      <a:hlink>
        <a:srgbClr val="346DE3"/>
      </a:hlink>
      <a:folHlink>
        <a:srgbClr val="346DE3"/>
      </a:folHlink>
    </a:clrScheme>
    <a:fontScheme name="RT rakennusteollisuus">
      <a:majorFont>
        <a:latin typeface="Avenir Next LT Pro Demi"/>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RT rakennusteollisuus">
      <a:dk1>
        <a:sysClr val="windowText" lastClr="000000"/>
      </a:dk1>
      <a:lt1>
        <a:sysClr val="window" lastClr="FFFFFF"/>
      </a:lt1>
      <a:dk2>
        <a:srgbClr val="ABB4BE"/>
      </a:dk2>
      <a:lt2>
        <a:srgbClr val="EEE3CF"/>
      </a:lt2>
      <a:accent1>
        <a:srgbClr val="183858"/>
      </a:accent1>
      <a:accent2>
        <a:srgbClr val="346DE3"/>
      </a:accent2>
      <a:accent3>
        <a:srgbClr val="31D5C3"/>
      </a:accent3>
      <a:accent4>
        <a:srgbClr val="399B65"/>
      </a:accent4>
      <a:accent5>
        <a:srgbClr val="F1B323"/>
      </a:accent5>
      <a:accent6>
        <a:srgbClr val="D65E3F"/>
      </a:accent6>
      <a:hlink>
        <a:srgbClr val="346DE3"/>
      </a:hlink>
      <a:folHlink>
        <a:srgbClr val="346DE3"/>
      </a:folHlink>
    </a:clrScheme>
    <a:fontScheme name="RT rakennusteollisuus">
      <a:majorFont>
        <a:latin typeface="Avenir Next LT Pro Demi"/>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Asiakirja" ma:contentTypeID="0x0101009FD7BE0AF8756249A12535AD2A1DF304" ma:contentTypeVersion="15" ma:contentTypeDescription="Luo uusi asiakirja." ma:contentTypeScope="" ma:versionID="7e42f64c5dc13381b686332ae259ce89">
  <xsd:schema xmlns:xsd="http://www.w3.org/2001/XMLSchema" xmlns:xs="http://www.w3.org/2001/XMLSchema" xmlns:p="http://schemas.microsoft.com/office/2006/metadata/properties" xmlns:ns2="b659bb3f-cced-49d9-aa8b-1c1758d78b0a" xmlns:ns3="7d6c361e-be3a-4766-8245-a2285dc678dc" targetNamespace="http://schemas.microsoft.com/office/2006/metadata/properties" ma:root="true" ma:fieldsID="7fed86bc2d918f429f12d14e4db67eea" ns2:_="" ns3:_="">
    <xsd:import namespace="b659bb3f-cced-49d9-aa8b-1c1758d78b0a"/>
    <xsd:import namespace="7d6c361e-be3a-4766-8245-a2285dc678dc"/>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lcf76f155ced4ddcb4097134ff3c332f" minOccurs="0"/>
                <xsd:element ref="ns3:TaxCatchAll" minOccurs="0"/>
                <xsd:element ref="ns2:MediaLengthInSecond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659bb3f-cced-49d9-aa8b-1c1758d78b0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Extracted Text" ma:internalName="MediaServiceOCR" ma:readOnly="true">
      <xsd:simpleType>
        <xsd:restriction base="dms:Note">
          <xsd:maxLength value="255"/>
        </xsd:restriction>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lcf76f155ced4ddcb4097134ff3c332f" ma:index="17" nillable="true" ma:taxonomy="true" ma:internalName="lcf76f155ced4ddcb4097134ff3c332f" ma:taxonomyFieldName="MediaServiceImageTags" ma:displayName="Kuvien tunnisteet" ma:readOnly="false" ma:fieldId="{5cf76f15-5ced-4ddc-b409-7134ff3c332f}" ma:taxonomyMulti="true" ma:sspId="82b0897a-976a-40fc-9eb3-43b30155ff61" ma:termSetId="09814cd3-568e-fe90-9814-8d621ff8fb84" ma:anchorId="fba54fb3-c3e1-fe81-a776-ca4b69148c4d" ma:open="true" ma:isKeyword="false">
      <xsd:complexType>
        <xsd:sequence>
          <xsd:element ref="pc:Terms" minOccurs="0" maxOccurs="1"/>
        </xsd:sequence>
      </xsd:complexType>
    </xsd:element>
    <xsd:element name="MediaLengthInSeconds" ma:index="19" nillable="true" ma:displayName="MediaLengthInSeconds" ma:hidden="true" ma:internalName="MediaLengthInSeconds" ma:readOnly="true">
      <xsd:simpleType>
        <xsd:restriction base="dms:Unknow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d6c361e-be3a-4766-8245-a2285dc678dc" elementFormDefault="qualified">
    <xsd:import namespace="http://schemas.microsoft.com/office/2006/documentManagement/types"/>
    <xsd:import namespace="http://schemas.microsoft.com/office/infopath/2007/PartnerControls"/>
    <xsd:element name="SharedWithUsers" ma:index="14"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Jakamisen tiedot" ma:internalName="SharedWithDetails" ma:readOnly="true">
      <xsd:simpleType>
        <xsd:restriction base="dms:Note">
          <xsd:maxLength value="255"/>
        </xsd:restriction>
      </xsd:simpleType>
    </xsd:element>
    <xsd:element name="TaxCatchAll" ma:index="18" nillable="true" ma:displayName="Taxonomy Catch All Column" ma:hidden="true" ma:list="{2044e485-f280-45a6-8953-20ad935bf1cd}" ma:internalName="TaxCatchAll" ma:showField="CatchAllData" ma:web="7d6c361e-be3a-4766-8245-a2285dc678d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b659bb3f-cced-49d9-aa8b-1c1758d78b0a">
      <Terms xmlns="http://schemas.microsoft.com/office/infopath/2007/PartnerControls"/>
    </lcf76f155ced4ddcb4097134ff3c332f>
    <TaxCatchAll xmlns="7d6c361e-be3a-4766-8245-a2285dc678dc" xsi:nil="true"/>
  </documentManagement>
</p:properties>
</file>

<file path=customXml/itemProps1.xml><?xml version="1.0" encoding="utf-8"?>
<ds:datastoreItem xmlns:ds="http://schemas.openxmlformats.org/officeDocument/2006/customXml" ds:itemID="{8D79989D-5E47-4186-AA76-3CB3E9E3DC4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659bb3f-cced-49d9-aa8b-1c1758d78b0a"/>
    <ds:schemaRef ds:uri="7d6c361e-be3a-4766-8245-a2285dc678d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CFC2BA4-FD88-44AE-B6A0-B9928D98225D}">
  <ds:schemaRefs>
    <ds:schemaRef ds:uri="http://schemas.microsoft.com/sharepoint/v3/contenttype/forms"/>
  </ds:schemaRefs>
</ds:datastoreItem>
</file>

<file path=customXml/itemProps3.xml><?xml version="1.0" encoding="utf-8"?>
<ds:datastoreItem xmlns:ds="http://schemas.openxmlformats.org/officeDocument/2006/customXml" ds:itemID="{47A336AB-4E8B-4478-BEB0-53AC9CB0FE00}">
  <ds:schemaRefs>
    <ds:schemaRef ds:uri="http://purl.org/dc/terms/"/>
    <ds:schemaRef ds:uri="http://purl.org/dc/dcmitype/"/>
    <ds:schemaRef ds:uri="http://schemas.openxmlformats.org/package/2006/metadata/core-properties"/>
    <ds:schemaRef ds:uri="b659bb3f-cced-49d9-aa8b-1c1758d78b0a"/>
    <ds:schemaRef ds:uri="http://purl.org/dc/elements/1.1/"/>
    <ds:schemaRef ds:uri="http://schemas.microsoft.com/office/2006/documentManagement/types"/>
    <ds:schemaRef ds:uri="http://schemas.microsoft.com/office/2006/metadata/properties"/>
    <ds:schemaRef ds:uri="http://schemas.microsoft.com/office/infopath/2007/PartnerControls"/>
    <ds:schemaRef ds:uri="7d6c361e-be3a-4766-8245-a2285dc678dc"/>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RT esityspohjamalli laaja</Template>
  <TotalTime>25</TotalTime>
  <Words>1699</Words>
  <Application>Microsoft Office PowerPoint</Application>
  <PresentationFormat>Laajakuva</PresentationFormat>
  <Paragraphs>311</Paragraphs>
  <Slides>16</Slides>
  <Notes>6</Notes>
  <HiddenSlides>0</HiddenSlides>
  <MMClips>0</MMClips>
  <ScaleCrop>false</ScaleCrop>
  <HeadingPairs>
    <vt:vector size="6" baseType="variant">
      <vt:variant>
        <vt:lpstr>Käytetyt fontit</vt:lpstr>
      </vt:variant>
      <vt:variant>
        <vt:i4>8</vt:i4>
      </vt:variant>
      <vt:variant>
        <vt:lpstr>Teema</vt:lpstr>
      </vt:variant>
      <vt:variant>
        <vt:i4>7</vt:i4>
      </vt:variant>
      <vt:variant>
        <vt:lpstr>Dian otsikot</vt:lpstr>
      </vt:variant>
      <vt:variant>
        <vt:i4>16</vt:i4>
      </vt:variant>
    </vt:vector>
  </HeadingPairs>
  <TitlesOfParts>
    <vt:vector size="31" baseType="lpstr">
      <vt:lpstr>ＭＳ Ｐゴシック</vt:lpstr>
      <vt:lpstr>ＭＳ Ｐゴシック</vt:lpstr>
      <vt:lpstr>Arial</vt:lpstr>
      <vt:lpstr>Avenir Next LT Pro</vt:lpstr>
      <vt:lpstr>Avenir Next LT Pro Demi</vt:lpstr>
      <vt:lpstr>Calibri</vt:lpstr>
      <vt:lpstr>Helvetica</vt:lpstr>
      <vt:lpstr>Wingdings</vt:lpstr>
      <vt:lpstr>RT rakennusteollisuus</vt:lpstr>
      <vt:lpstr>RT rakennusteollisuus</vt:lpstr>
      <vt:lpstr>RT rakennusteollisuus</vt:lpstr>
      <vt:lpstr>RT rakennusteollisuus</vt:lpstr>
      <vt:lpstr>RT rakennusteollisuus</vt:lpstr>
      <vt:lpstr>RT rakennusteollisuus</vt:lpstr>
      <vt:lpstr>1_RT rakennusteollisuus</vt:lpstr>
      <vt:lpstr>Confederation of Finnish Construction Industries RT (CFCI) </vt:lpstr>
      <vt:lpstr>Confederation of Finnish Construction Industries RT (CFCI) </vt:lpstr>
      <vt:lpstr>Operation idea and targets</vt:lpstr>
      <vt:lpstr>PowerPoint-esitys</vt:lpstr>
      <vt:lpstr>Confederation of Finnish Construction Industries</vt:lpstr>
      <vt:lpstr>Construction industry, total value in Finland (2022)  </vt:lpstr>
      <vt:lpstr>PowerPoint-esitys</vt:lpstr>
      <vt:lpstr>RT’s strategy 2023–2028</vt:lpstr>
      <vt:lpstr>PowerPoint-esitys</vt:lpstr>
      <vt:lpstr>Our updated strategy responds to the unprecedented changes in the operating environment</vt:lpstr>
      <vt:lpstr>RT focuses on three themes</vt:lpstr>
      <vt:lpstr>Strategic themes</vt:lpstr>
      <vt:lpstr>RT’s strategy 2023–2028</vt:lpstr>
      <vt:lpstr>Top 10 goals for 2024 and beyond</vt:lpstr>
      <vt:lpstr>PowerPoint-esitys</vt:lpstr>
      <vt:lpstr>More information: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Confederation of Finnish Construction Industries RT (CFCI)</dc:title>
  <dc:creator>Lampén Nina</dc:creator>
  <cp:lastModifiedBy>Vuoripuro Merja</cp:lastModifiedBy>
  <cp:revision>2</cp:revision>
  <dcterms:created xsi:type="dcterms:W3CDTF">2023-05-12T11:12:20Z</dcterms:created>
  <dcterms:modified xsi:type="dcterms:W3CDTF">2024-08-16T08:17:59Z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0x0101009FD7BE0AF8756249A12535AD2A1DF304</vt:lpwstr>
  </property>
  <property fmtid="{D5CDD505-2E9C-101B-9397-08002B2CF9AE}" pid="3" name="MediaServiceImageTags">
    <vt:lpwstr/>
  </property>
</Properties>
</file>