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61" r:id="rId7"/>
    <p:sldId id="260" r:id="rId8"/>
    <p:sldId id="273" r:id="rId9"/>
    <p:sldId id="274" r:id="rId10"/>
    <p:sldId id="263" r:id="rId11"/>
    <p:sldId id="278" r:id="rId12"/>
    <p:sldId id="262" r:id="rId13"/>
    <p:sldId id="269" r:id="rId14"/>
    <p:sldId id="264" r:id="rId15"/>
    <p:sldId id="268" r:id="rId16"/>
    <p:sldId id="271" r:id="rId17"/>
    <p:sldId id="272" r:id="rId18"/>
    <p:sldId id="270" r:id="rId19"/>
    <p:sldId id="265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FBABE-8BC4-4E99-AAE3-945B012A20E9}" v="3" dt="2024-05-06T12:12:55.852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7" autoAdjust="0"/>
  </p:normalViewPr>
  <p:slideViewPr>
    <p:cSldViewPr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48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manen Henri" userId="ce90c215-fafa-4b3c-9c93-bcf16f13b373" providerId="ADAL" clId="{6AED0840-6E14-4B37-BE6A-0185493E5B6E}"/>
    <pc:docChg chg="delSld">
      <pc:chgData name="Litmanen Henri" userId="ce90c215-fafa-4b3c-9c93-bcf16f13b373" providerId="ADAL" clId="{6AED0840-6E14-4B37-BE6A-0185493E5B6E}" dt="2024-05-07T09:56:48.365" v="6" actId="47"/>
      <pc:docMkLst>
        <pc:docMk/>
      </pc:docMkLst>
      <pc:sldChg chg="del">
        <pc:chgData name="Litmanen Henri" userId="ce90c215-fafa-4b3c-9c93-bcf16f13b373" providerId="ADAL" clId="{6AED0840-6E14-4B37-BE6A-0185493E5B6E}" dt="2024-05-07T09:56:41.379" v="2" actId="47"/>
        <pc:sldMkLst>
          <pc:docMk/>
          <pc:sldMk cId="1275881266" sldId="267"/>
        </pc:sldMkLst>
      </pc:sldChg>
      <pc:sldChg chg="del">
        <pc:chgData name="Litmanen Henri" userId="ce90c215-fafa-4b3c-9c93-bcf16f13b373" providerId="ADAL" clId="{6AED0840-6E14-4B37-BE6A-0185493E5B6E}" dt="2024-05-07T09:56:43.267" v="3" actId="47"/>
        <pc:sldMkLst>
          <pc:docMk/>
          <pc:sldMk cId="3107042975" sldId="275"/>
        </pc:sldMkLst>
      </pc:sldChg>
      <pc:sldChg chg="del">
        <pc:chgData name="Litmanen Henri" userId="ce90c215-fafa-4b3c-9c93-bcf16f13b373" providerId="ADAL" clId="{6AED0840-6E14-4B37-BE6A-0185493E5B6E}" dt="2024-05-07T09:56:37.555" v="0" actId="47"/>
        <pc:sldMkLst>
          <pc:docMk/>
          <pc:sldMk cId="1389067127" sldId="276"/>
        </pc:sldMkLst>
      </pc:sldChg>
      <pc:sldChg chg="del">
        <pc:chgData name="Litmanen Henri" userId="ce90c215-fafa-4b3c-9c93-bcf16f13b373" providerId="ADAL" clId="{6AED0840-6E14-4B37-BE6A-0185493E5B6E}" dt="2024-05-07T09:56:39.591" v="1" actId="47"/>
        <pc:sldMkLst>
          <pc:docMk/>
          <pc:sldMk cId="639174953" sldId="277"/>
        </pc:sldMkLst>
      </pc:sldChg>
      <pc:sldChg chg="del">
        <pc:chgData name="Litmanen Henri" userId="ce90c215-fafa-4b3c-9c93-bcf16f13b373" providerId="ADAL" clId="{6AED0840-6E14-4B37-BE6A-0185493E5B6E}" dt="2024-05-07T09:56:44.936" v="4" actId="47"/>
        <pc:sldMkLst>
          <pc:docMk/>
          <pc:sldMk cId="1469534411" sldId="279"/>
        </pc:sldMkLst>
      </pc:sldChg>
      <pc:sldChg chg="del">
        <pc:chgData name="Litmanen Henri" userId="ce90c215-fafa-4b3c-9c93-bcf16f13b373" providerId="ADAL" clId="{6AED0840-6E14-4B37-BE6A-0185493E5B6E}" dt="2024-05-07T09:56:46.778" v="5" actId="47"/>
        <pc:sldMkLst>
          <pc:docMk/>
          <pc:sldMk cId="25253080" sldId="280"/>
        </pc:sldMkLst>
      </pc:sldChg>
      <pc:sldChg chg="del">
        <pc:chgData name="Litmanen Henri" userId="ce90c215-fafa-4b3c-9c93-bcf16f13b373" providerId="ADAL" clId="{6AED0840-6E14-4B37-BE6A-0185493E5B6E}" dt="2024-05-07T09:56:48.365" v="6" actId="47"/>
        <pc:sldMkLst>
          <pc:docMk/>
          <pc:sldMk cId="100442600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85680F-322D-32B9-EA7B-336C71CE0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51F5C-844F-17C2-0206-E895662788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52-EA82-434B-BAA3-FB840E7796F3}" type="datetimeFigureOut">
              <a:rPr lang="en-GB" sz="800" smtClean="0">
                <a:latin typeface="Avenir Next LT Pro" panose="020B0504020202020204" pitchFamily="34" charset="0"/>
              </a:rPr>
              <a:t>07/05/2024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63A57-9F7F-F92C-1867-5B8421312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AC9B8-4E26-1621-02C2-93BEBCB9B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EB7B-071D-46FD-AA0B-F4538FB33426}" type="slidenum">
              <a:rPr lang="en-GB" sz="800" smtClean="0">
                <a:latin typeface="Avenir Next LT Pro" panose="020B0504020202020204" pitchFamily="34" charset="0"/>
              </a:rPr>
              <a:t>‹#›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0884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63914948-143E-4CBE-8B0B-1819DD6323A2}" type="datetimeFigureOut">
              <a:rPr lang="en-GB" smtClean="0"/>
              <a:pPr/>
              <a:t>07/05/2024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5F300275-FB4C-4A5F-ABB8-2E75868E24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27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4758DD1-D101-4F98-AC58-83D15504B1C5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1193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5DB9-BD93-4FDB-A7BA-2757B960617F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2710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EA7-6E01-44A1-8664-EC755E194066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99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ED2C-7031-4CC8-B0A5-87FF03C5722C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D8460-F9B2-1E6C-652D-AA997ED935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29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77E-38ED-4D6D-9F24-F5539428B867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4252B3-EC17-3576-06D2-13593427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16082-FCF3-0B4C-CCD3-8B4500C23E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308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7742-B967-43ED-8195-FB394C180C24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D5B7C8-05AF-1853-86CF-BEC542D9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7518B-3CD7-DBFA-4079-53C0210547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874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9B4C87-EB44-4DDA-A3B3-2EED3CEBB9C4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43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3FC2B5-4D1B-4E66-8838-3E1671FC526F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0EA2F-1E50-4A11-BFBD-0043CFF2DD9A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880289-4DF0-4E4B-8B54-DC369B5A7EB3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59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2B6860F-B462-3395-0D42-1D6C858E9F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135DE-DE1F-4CF6-9D72-E1398DC6D092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EF67-855D-61E4-6831-B4B8E19256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75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6A02815-52F9-49A9-84DB-2790F3788370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7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le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AEDB85-C951-43EA-9DED-F883E400286B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65B731-6FE0-479C-83AE-FFC03B678A6E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9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Orans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D10CCA-C263-4DEF-8FC0-F583FCA56E5B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8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031B-B215-43B2-B1FD-0250B176B598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6686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73B83-83D0-4A10-8573-EA04C3FF818A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0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CAAF0D-81F4-42B0-8898-6F068AA2AEB7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5BF07-075C-4F7C-9DD3-AEDD17DBC3D0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5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D87F72-755B-4AC8-A72C-44E93BE9CFEB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8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A800C-88BF-483F-99F1-50AC553C42ED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3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4212E61-FA6C-4909-A64F-96957E8960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CC72-92FB-3363-C5B8-9136608B0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70B4F-5AA3-43FD-A1DF-7C66964D8EE5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87819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B3BBDF4-DC88-4D48-BF97-F443EC5630C1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5981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623C09F-3FCC-1888-1069-D8D811DF1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82F0-63E3-35DE-D7F2-6CCF56790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55A09-0EBF-41BC-B78C-6E9BB998545A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024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FBE8-602D-48DC-AEE9-6D763312B3FF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2378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543994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543995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8D6B2-8031-5CD8-60CC-0E7AF2B5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628800"/>
            <a:ext cx="5543997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FEB5-AAD0-D485-43A0-4E88546F6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204864"/>
            <a:ext cx="554399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5F5C-CBEB-45F6-8F61-F38F8A5772D9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86101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11376022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11376024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A2B7-6E30-4F5A-8E72-C4AE13F00C7F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16276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111750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9581-E724-4A0E-8CB1-0ABCE4F61EA4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053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FFB-5FEA-4172-869F-A3AB687F6156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3349D6-A24C-7582-3528-FE7291268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111946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8EB7E6-96D9-B941-05A5-DBD7E4BE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11194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081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046B-28B7-4FB1-8850-416B6652D841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3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73738-0205-57FC-6748-D7BD974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4800"/>
            <a:ext cx="5111948" cy="143622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967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F533-6966-4BCF-9F89-343F8205E594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34236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2" y="0"/>
            <a:ext cx="638333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BA23-E092-4382-A637-95D4C4227F8D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C5033-1457-FB5E-5116-A846EFC96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85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383338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7611-B7F0-4A23-A982-587789DE8B83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8836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CF018E-FEC3-4BBC-878C-D6B816291843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537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2BA-E29C-4C52-81BB-5DA4746490A4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70247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0C41-F0CA-4E14-AB29-A628FF2C441C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5254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CD84-E582-474F-BF44-AF05DA214DBB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8482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911-7060-417B-AD1B-C20DF3F391B3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628775"/>
            <a:ext cx="11376025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369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3599780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2" y="1628775"/>
            <a:ext cx="3600398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D61-2D4C-4810-AA55-63495520A0C2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365739-1DC8-C9DA-BDEC-DDC2A6395C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232" y="1628775"/>
            <a:ext cx="3599781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257046-7365-CE0F-5CEA-0410AC02569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3392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7DCF637-F9C0-1D58-F7C4-84E8D83055D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11824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C38343-06F5-5344-B173-DE8E4E53780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00256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99656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682-F7DD-1E81-4AED-221522F4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49D-7DD7-D2EF-0EA6-2A1DA6A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723-F274-494D-AD42-15AEC0F31520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FB582-D5BC-AD1E-1505-83B6D08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7422B-941A-877D-60C4-0B2A653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92438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486F-EB23-3F8A-8E15-DE5BADB7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619-71C9-4860-AA5B-40A76349C607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24ADB-D299-4DCB-4345-9AEF4E46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F52B-64BF-55A1-2E40-332464A3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61033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0C5316-8B83-4601-B82B-44FBA22A1099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73037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8124888-3959-4801-869D-6C83CAE39291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91896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63A67A-C5D1-48EE-BF4C-7DFDBBCD5C3D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569933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31121-A866-0128-FA48-AD9BBB4121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56F66A-B5C0-4930-B05A-B861A7FED2E4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98102-3604-6A5F-7F35-09904E7C9F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33375"/>
            <a:ext cx="2325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791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D6A4D13-8727-44EA-A22F-FDF986333897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106375" y="2780928"/>
            <a:ext cx="5979250" cy="1296144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4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F1F75D-24FA-4649-A588-ECABDBF932CB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000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9C05C2-EADA-43F8-B0D6-076E15F0760F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7178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C3D3-71B0-4E74-8BEA-21655EAD9D49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4445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C3A5-E28D-4E09-AB55-B6BA39050ABB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436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11440F37-E3F9-4F70-A5F8-5ABFF785A190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RT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84" r:id="rId3"/>
    <p:sldLayoutId id="2147483685" r:id="rId4"/>
    <p:sldLayoutId id="2147483686" r:id="rId5"/>
    <p:sldLayoutId id="2147483649" r:id="rId6"/>
    <p:sldLayoutId id="2147483656" r:id="rId7"/>
    <p:sldLayoutId id="2147483650" r:id="rId8"/>
    <p:sldLayoutId id="2147483674" r:id="rId9"/>
    <p:sldLayoutId id="2147483687" r:id="rId10"/>
    <p:sldLayoutId id="2147483688" r:id="rId11"/>
    <p:sldLayoutId id="2147483696" r:id="rId12"/>
    <p:sldLayoutId id="2147483697" r:id="rId13"/>
    <p:sldLayoutId id="2147483698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99" r:id="rId20"/>
    <p:sldLayoutId id="2147483657" r:id="rId21"/>
    <p:sldLayoutId id="2147483676" r:id="rId22"/>
    <p:sldLayoutId id="2147483651" r:id="rId23"/>
    <p:sldLayoutId id="2147483689" r:id="rId24"/>
    <p:sldLayoutId id="2147483693" r:id="rId25"/>
    <p:sldLayoutId id="2147483694" r:id="rId26"/>
    <p:sldLayoutId id="2147483690" r:id="rId27"/>
    <p:sldLayoutId id="2147483695" r:id="rId28"/>
    <p:sldLayoutId id="2147483691" r:id="rId29"/>
    <p:sldLayoutId id="2147483692" r:id="rId30"/>
    <p:sldLayoutId id="2147483652" r:id="rId31"/>
    <p:sldLayoutId id="2147483653" r:id="rId32"/>
    <p:sldLayoutId id="2147483669" r:id="rId33"/>
    <p:sldLayoutId id="2147483658" r:id="rId34"/>
    <p:sldLayoutId id="2147483659" r:id="rId35"/>
    <p:sldLayoutId id="2147483660" r:id="rId36"/>
    <p:sldLayoutId id="2147483661" r:id="rId37"/>
    <p:sldLayoutId id="2147483662" r:id="rId38"/>
    <p:sldLayoutId id="2147483663" r:id="rId39"/>
    <p:sldLayoutId id="2147483664" r:id="rId40"/>
    <p:sldLayoutId id="2147483665" r:id="rId41"/>
    <p:sldLayoutId id="2147483666" r:id="rId42"/>
    <p:sldLayoutId id="2147483667" r:id="rId43"/>
    <p:sldLayoutId id="2147483668" r:id="rId44"/>
    <p:sldLayoutId id="2147483654" r:id="rId45"/>
    <p:sldLayoutId id="2147483655" r:id="rId46"/>
    <p:sldLayoutId id="2147483670" r:id="rId47"/>
    <p:sldLayoutId id="2147483671" r:id="rId48"/>
    <p:sldLayoutId id="2147483672" r:id="rId49"/>
    <p:sldLayoutId id="2147483673" r:id="rId5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10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E0FE65-A9B6-1B0F-D468-12F098C6C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Tapahtumien tutkintatyökalu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C3BB1A-6C66-7F0A-5307-6EF8403D9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Mallipohja yrityksille hyödynnettäväksi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237147-FE92-27A5-C44F-F2BAC64C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E64-5A4A-481A-80DE-5E133BE0BCD2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A63AD2-A442-2A0B-A5C2-F7D97347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2DFB46-678B-0C3E-1F94-F5497C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1</a:t>
            </a:fld>
            <a:endParaRPr lang="fi-FI" noProof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E870DFA-C78E-2B5E-CACB-7B272E071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30FD728-E209-B38F-D400-ACDBC727C8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4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6C831A6-AC74-A9DA-FF31-E04D0AFD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 x miksi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17E268F7-9BAB-74D7-EA7B-DEEBDE0EA428}"/>
              </a:ext>
            </a:extLst>
          </p:cNvPr>
          <p:cNvSpPr/>
          <p:nvPr/>
        </p:nvSpPr>
        <p:spPr>
          <a:xfrm>
            <a:off x="335360" y="1052736"/>
            <a:ext cx="4896544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ONGELMA / TUNNISTETTU TAPAHTUMA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39F9B1C1-6994-98A8-EF30-22191E35A0DC}"/>
              </a:ext>
            </a:extLst>
          </p:cNvPr>
          <p:cNvSpPr/>
          <p:nvPr/>
        </p:nvSpPr>
        <p:spPr>
          <a:xfrm>
            <a:off x="335360" y="2190062"/>
            <a:ext cx="2304256" cy="6336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MIKSI?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277D6EB4-EC95-A1DC-02D8-B8B4D2308962}"/>
              </a:ext>
            </a:extLst>
          </p:cNvPr>
          <p:cNvSpPr/>
          <p:nvPr/>
        </p:nvSpPr>
        <p:spPr>
          <a:xfrm>
            <a:off x="2639616" y="2699005"/>
            <a:ext cx="2304256" cy="6336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MIKSI?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6B47C128-7EAF-5445-44FD-68FB2C352BC4}"/>
              </a:ext>
            </a:extLst>
          </p:cNvPr>
          <p:cNvSpPr/>
          <p:nvPr/>
        </p:nvSpPr>
        <p:spPr>
          <a:xfrm>
            <a:off x="4952534" y="3223956"/>
            <a:ext cx="2304256" cy="6336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MIKSI?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D982871F-C649-6342-F56B-9FAB408A95E6}"/>
              </a:ext>
            </a:extLst>
          </p:cNvPr>
          <p:cNvSpPr/>
          <p:nvPr/>
        </p:nvSpPr>
        <p:spPr>
          <a:xfrm>
            <a:off x="7265452" y="3733018"/>
            <a:ext cx="2304256" cy="6336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MIKSI?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B7148A15-F1F7-023B-2190-0B889A648060}"/>
              </a:ext>
            </a:extLst>
          </p:cNvPr>
          <p:cNvSpPr/>
          <p:nvPr/>
        </p:nvSpPr>
        <p:spPr>
          <a:xfrm>
            <a:off x="9569708" y="4242466"/>
            <a:ext cx="2304256" cy="6336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MIKSI?</a:t>
            </a:r>
          </a:p>
        </p:txBody>
      </p:sp>
      <p:cxnSp>
        <p:nvCxnSpPr>
          <p:cNvPr id="46" name="Yhdistin: Kulma 45">
            <a:extLst>
              <a:ext uri="{FF2B5EF4-FFF2-40B4-BE49-F238E27FC236}">
                <a16:creationId xmlns:a16="http://schemas.microsoft.com/office/drawing/2014/main" id="{C8C604DF-6D55-ACEA-1B17-AC39BBD39158}"/>
              </a:ext>
            </a:extLst>
          </p:cNvPr>
          <p:cNvCxnSpPr>
            <a:cxnSpLocks/>
            <a:stCxn id="15" idx="3"/>
            <a:endCxn id="16" idx="0"/>
          </p:cNvCxnSpPr>
          <p:nvPr/>
        </p:nvCxnSpPr>
        <p:spPr>
          <a:xfrm>
            <a:off x="2639616" y="2506897"/>
            <a:ext cx="1152128" cy="192108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Yhdistin: Kulma 47">
            <a:extLst>
              <a:ext uri="{FF2B5EF4-FFF2-40B4-BE49-F238E27FC236}">
                <a16:creationId xmlns:a16="http://schemas.microsoft.com/office/drawing/2014/main" id="{EBCA44C1-F5EC-2EB1-AB2A-4B228747E265}"/>
              </a:ext>
            </a:extLst>
          </p:cNvPr>
          <p:cNvCxnSpPr>
            <a:cxnSpLocks/>
            <a:stCxn id="17" idx="3"/>
            <a:endCxn id="18" idx="0"/>
          </p:cNvCxnSpPr>
          <p:nvPr/>
        </p:nvCxnSpPr>
        <p:spPr>
          <a:xfrm>
            <a:off x="7256790" y="3540791"/>
            <a:ext cx="1160790" cy="192227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Yhdistin: Kulma 48">
            <a:extLst>
              <a:ext uri="{FF2B5EF4-FFF2-40B4-BE49-F238E27FC236}">
                <a16:creationId xmlns:a16="http://schemas.microsoft.com/office/drawing/2014/main" id="{A1A101E8-A318-5000-6364-D88F30EF8D13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4943872" y="3015840"/>
            <a:ext cx="1160790" cy="208116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Yhdistin: Kulma 53">
            <a:extLst>
              <a:ext uri="{FF2B5EF4-FFF2-40B4-BE49-F238E27FC236}">
                <a16:creationId xmlns:a16="http://schemas.microsoft.com/office/drawing/2014/main" id="{75948067-BD36-9DE9-25F9-8C2D9B85C1B8}"/>
              </a:ext>
            </a:extLst>
          </p:cNvPr>
          <p:cNvCxnSpPr>
            <a:cxnSpLocks/>
            <a:stCxn id="18" idx="3"/>
            <a:endCxn id="20" idx="0"/>
          </p:cNvCxnSpPr>
          <p:nvPr/>
        </p:nvCxnSpPr>
        <p:spPr>
          <a:xfrm>
            <a:off x="9569708" y="4049853"/>
            <a:ext cx="1152128" cy="192613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>
            <a:extLst>
              <a:ext uri="{FF2B5EF4-FFF2-40B4-BE49-F238E27FC236}">
                <a16:creationId xmlns:a16="http://schemas.microsoft.com/office/drawing/2014/main" id="{9E129258-2375-0E0A-4BAA-D32E7351F07A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487488" y="1844824"/>
            <a:ext cx="0" cy="34523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orakulmio 60">
            <a:extLst>
              <a:ext uri="{FF2B5EF4-FFF2-40B4-BE49-F238E27FC236}">
                <a16:creationId xmlns:a16="http://schemas.microsoft.com/office/drawing/2014/main" id="{CE1E56CB-2651-A7BE-FE14-268923E92360}"/>
              </a:ext>
            </a:extLst>
          </p:cNvPr>
          <p:cNvSpPr/>
          <p:nvPr/>
        </p:nvSpPr>
        <p:spPr>
          <a:xfrm>
            <a:off x="335360" y="2823732"/>
            <a:ext cx="2295592" cy="19051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i-FI" sz="1000" dirty="0">
              <a:solidFill>
                <a:schemeClr val="accent1"/>
              </a:solidFill>
            </a:endParaRP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A8C525A1-E755-E7B2-1985-E394336FBE77}"/>
              </a:ext>
            </a:extLst>
          </p:cNvPr>
          <p:cNvSpPr/>
          <p:nvPr/>
        </p:nvSpPr>
        <p:spPr>
          <a:xfrm>
            <a:off x="2643948" y="3332675"/>
            <a:ext cx="2295592" cy="19051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i-FI" sz="1000" dirty="0">
              <a:solidFill>
                <a:schemeClr val="accent1"/>
              </a:solidFill>
            </a:endParaRP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3FC9BE56-5B79-14FD-EAE0-3E99FA6B29E2}"/>
              </a:ext>
            </a:extLst>
          </p:cNvPr>
          <p:cNvSpPr/>
          <p:nvPr/>
        </p:nvSpPr>
        <p:spPr>
          <a:xfrm>
            <a:off x="4952534" y="3851147"/>
            <a:ext cx="2295592" cy="19051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i-FI" sz="1000" dirty="0">
              <a:solidFill>
                <a:schemeClr val="accent1"/>
              </a:solidFill>
            </a:endParaRP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B140F525-46C8-3601-3494-631801FF684A}"/>
              </a:ext>
            </a:extLst>
          </p:cNvPr>
          <p:cNvSpPr/>
          <p:nvPr/>
        </p:nvSpPr>
        <p:spPr>
          <a:xfrm>
            <a:off x="7261120" y="4346377"/>
            <a:ext cx="2295592" cy="19051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i-FI" sz="1000" dirty="0">
              <a:solidFill>
                <a:schemeClr val="accent1"/>
              </a:solidFill>
            </a:endParaRP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22820BE3-BE32-0F20-B42A-DAAEF1B6D81C}"/>
              </a:ext>
            </a:extLst>
          </p:cNvPr>
          <p:cNvSpPr/>
          <p:nvPr/>
        </p:nvSpPr>
        <p:spPr>
          <a:xfrm>
            <a:off x="9591368" y="4864034"/>
            <a:ext cx="2295592" cy="19051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i-FI" sz="1000" dirty="0">
              <a:solidFill>
                <a:schemeClr val="accent1"/>
              </a:solidFill>
            </a:endParaRPr>
          </a:p>
        </p:txBody>
      </p:sp>
      <p:sp>
        <p:nvSpPr>
          <p:cNvPr id="66" name="Päivämäärän paikkamerkki 65">
            <a:extLst>
              <a:ext uri="{FF2B5EF4-FFF2-40B4-BE49-F238E27FC236}">
                <a16:creationId xmlns:a16="http://schemas.microsoft.com/office/drawing/2014/main" id="{61188628-B4F8-B2D4-FFD3-3084772F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32CA-35BE-4A61-A2AC-6B528AFC5D88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67" name="Alatunnisteen paikkamerkki 66">
            <a:extLst>
              <a:ext uri="{FF2B5EF4-FFF2-40B4-BE49-F238E27FC236}">
                <a16:creationId xmlns:a16="http://schemas.microsoft.com/office/drawing/2014/main" id="{A28762D5-32F0-42FA-17B9-E46AA86F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8" name="Dian numeron paikkamerkki 67">
            <a:extLst>
              <a:ext uri="{FF2B5EF4-FFF2-40B4-BE49-F238E27FC236}">
                <a16:creationId xmlns:a16="http://schemas.microsoft.com/office/drawing/2014/main" id="{5674A54C-5F57-7D9D-49E6-B55B4D54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10</a:t>
            </a:fld>
            <a:endParaRPr lang="fi-FI" noProof="0"/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9AF53AF2-A45F-3462-693D-C477EC8D8B3D}"/>
              </a:ext>
            </a:extLst>
          </p:cNvPr>
          <p:cNvSpPr txBox="1"/>
          <p:nvPr/>
        </p:nvSpPr>
        <p:spPr>
          <a:xfrm rot="2700000">
            <a:off x="10920951" y="57913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5 x miksi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3544702-0ABD-5DC9-EE9F-383CB77C92C6}"/>
              </a:ext>
            </a:extLst>
          </p:cNvPr>
          <p:cNvSpPr txBox="1"/>
          <p:nvPr/>
        </p:nvSpPr>
        <p:spPr>
          <a:xfrm>
            <a:off x="6888088" y="980728"/>
            <a:ext cx="4608512" cy="71508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/>
                </a:solidFill>
              </a:rPr>
              <a:t>Kirjaa kaavion laatikoihin oman tapahtumasi 5 x miksi vaiheet</a:t>
            </a: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04424F8D-3AE7-FAEE-1CCE-6BED9F341539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426224" y="1338273"/>
            <a:ext cx="1461864" cy="74503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42EC7D28-AB45-F836-6FCD-41AB3B4970CB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5231904" y="1695817"/>
            <a:ext cx="3960440" cy="880221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F4FA57E0-7C4D-11EB-E44B-187B180F820B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8904312" y="1695817"/>
            <a:ext cx="288032" cy="1636858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82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9494CC6-1ED7-6B89-AEA2-E1BA26F92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104" y="1124744"/>
            <a:ext cx="10152434" cy="936377"/>
          </a:xfrm>
        </p:spPr>
        <p:txBody>
          <a:bodyPr/>
          <a:lstStyle/>
          <a:p>
            <a:r>
              <a:rPr lang="fi-FI" dirty="0"/>
              <a:t>Ohjedia – Toimenpiteiden määrittely</a:t>
            </a:r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1F4A3F78-FA4F-285E-94FE-047949216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2204864"/>
            <a:ext cx="7776170" cy="4104456"/>
          </a:xfrm>
        </p:spPr>
        <p:txBody>
          <a:bodyPr anchor="ctr"/>
          <a:lstStyle/>
          <a:p>
            <a:endParaRPr lang="fi-FI" sz="1400" dirty="0"/>
          </a:p>
          <a:p>
            <a:r>
              <a:rPr lang="fi-FI" sz="1400" dirty="0"/>
              <a:t>Valitkaa "5 x Miksi" -analyysin avulla löytämistänne juurisyistä ne, joihin määrittelette juurisyyn poistavia tai niiden hallitsemiseksi tarvittavia toimenpiteitä.</a:t>
            </a:r>
          </a:p>
          <a:p>
            <a:r>
              <a:rPr lang="fi-FI" sz="1400" dirty="0"/>
              <a:t>Huomioikaa toimenpiteiden määrittelyssä, että: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Toimenpiteet ovat toteutettavissa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Ne vaikuttavat pääasiassa yritys- tai työmaatasolla, sekä yleisiin toimintatapoihin, eivät niinkään yksittäisen henkilön toimintaan.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Toimenpiteet estävät tai vähentävät tosiasiallisesti tapahtuman toistumisen mahdollisuutta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Vastuuhenkilöt tai organisaatio on nimettävissä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Aikataulu on määriteltävissä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Ne ovat viestittävissä paitsi omassa organisaatiossa, niin myös laajemmin</a:t>
            </a:r>
          </a:p>
          <a:p>
            <a:r>
              <a:rPr lang="fi-FI" sz="1400" dirty="0"/>
              <a:t>Toimenpiteiden toteuttaminen edellyttää usein vastuuhenkilöiden nimeämistä ja aikataulujen määrittelyä laajemminkin organisaatiossa. Siksi viestinnällä ja seurannalla on tärkeä rooli prosessissa.</a:t>
            </a:r>
          </a:p>
          <a:p>
            <a:r>
              <a:rPr lang="fi-FI" sz="1400" dirty="0"/>
              <a:t>Muistakaa, että toimenpiteillä pyritään ensisijassa poistamaan riskit, tämän jälkeen tekemään yleisesti vaikuttavia tai teknisiä toimenpiteitä. Henkilönsuojaimet eivät siis missään nimessä ole ensimmäinen keino hallita riskejä.</a:t>
            </a:r>
          </a:p>
          <a:p>
            <a:endParaRPr lang="fi-FI" sz="1400" dirty="0"/>
          </a:p>
          <a:p>
            <a:endParaRPr lang="fi-FI" sz="1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F1615B-0140-192C-AA47-CEDBD073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5288-223C-4FFE-B6E1-1CC43FFEF56A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25F425-1DB6-CB08-35FA-0864CB7B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28596D-5DFF-C9CF-1094-47A427CB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11</a:t>
            </a:fld>
            <a:endParaRPr lang="fi-FI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9F9D2C3-031F-35F5-DE56-3E50E77E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5" y="2708919"/>
            <a:ext cx="4079776" cy="339703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BB3147F-A7E7-DE56-87A4-38BAE35797CC}"/>
              </a:ext>
            </a:extLst>
          </p:cNvPr>
          <p:cNvSpPr txBox="1"/>
          <p:nvPr/>
        </p:nvSpPr>
        <p:spPr>
          <a:xfrm>
            <a:off x="9120336" y="5995504"/>
            <a:ext cx="2395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>
                <a:solidFill>
                  <a:schemeClr val="bg1"/>
                </a:solidFill>
              </a:rPr>
              <a:t>Riskienhallintakeinojen </a:t>
            </a:r>
            <a:r>
              <a:rPr lang="fi-FI" sz="1100" b="1" dirty="0">
                <a:solidFill>
                  <a:schemeClr val="bg1"/>
                </a:solidFill>
              </a:rPr>
              <a:t>järjestys</a:t>
            </a:r>
          </a:p>
        </p:txBody>
      </p:sp>
    </p:spTree>
    <p:extLst>
      <p:ext uri="{BB962C8B-B14F-4D97-AF65-F5344CB8AC3E}">
        <p14:creationId xmlns:p14="http://schemas.microsoft.com/office/powerpoint/2010/main" val="373637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BCF5EC-4C9F-A598-23AA-4BCE3CCD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0584556" cy="1010862"/>
          </a:xfrm>
        </p:spPr>
        <p:txBody>
          <a:bodyPr/>
          <a:lstStyle/>
          <a:p>
            <a:r>
              <a:rPr lang="fi-FI" dirty="0"/>
              <a:t>Toimenpiteet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845D673-1CD9-3AA3-1B62-497FA3632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349156"/>
              </p:ext>
            </p:extLst>
          </p:nvPr>
        </p:nvGraphicFramePr>
        <p:xfrm>
          <a:off x="696000" y="1052737"/>
          <a:ext cx="10979999" cy="439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391">
                  <a:extLst>
                    <a:ext uri="{9D8B030D-6E8A-4147-A177-3AD203B41FA5}">
                      <a16:colId xmlns:a16="http://schemas.microsoft.com/office/drawing/2014/main" val="3088290765"/>
                    </a:ext>
                  </a:extLst>
                </a:gridCol>
                <a:gridCol w="4773913">
                  <a:extLst>
                    <a:ext uri="{9D8B030D-6E8A-4147-A177-3AD203B41FA5}">
                      <a16:colId xmlns:a16="http://schemas.microsoft.com/office/drawing/2014/main" val="3341329168"/>
                    </a:ext>
                  </a:extLst>
                </a:gridCol>
                <a:gridCol w="3389056">
                  <a:extLst>
                    <a:ext uri="{9D8B030D-6E8A-4147-A177-3AD203B41FA5}">
                      <a16:colId xmlns:a16="http://schemas.microsoft.com/office/drawing/2014/main" val="353545301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18541283"/>
                    </a:ext>
                  </a:extLst>
                </a:gridCol>
                <a:gridCol w="971487">
                  <a:extLst>
                    <a:ext uri="{9D8B030D-6E8A-4147-A177-3AD203B41FA5}">
                      <a16:colId xmlns:a16="http://schemas.microsoft.com/office/drawing/2014/main" val="3426946212"/>
                    </a:ext>
                  </a:extLst>
                </a:gridCol>
              </a:tblGrid>
              <a:tr h="399832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bg1"/>
                          </a:solidFill>
                        </a:rPr>
                        <a:t>Toimenpide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bg1"/>
                          </a:solidFill>
                        </a:rPr>
                        <a:t>Vastuuorganisaatio/-henkilö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bg1"/>
                          </a:solidFill>
                        </a:rPr>
                        <a:t>Määräaika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bg1"/>
                          </a:solidFill>
                        </a:rPr>
                        <a:t>Valmis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68240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 algn="ctr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017763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944945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1315229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235659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385275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499087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736084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 algn="ctr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722944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 algn="ctr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0393494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pPr algn="ctr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8423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F3CF3E-C2E1-71DD-B90E-9E38817C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36BA-CECF-4573-B100-CF4A6A7EB00D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19CF7C-AF78-7305-C812-A830C881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87E45D-2BAB-7C59-3F97-73ECF3C2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12</a:t>
            </a:fld>
            <a:endParaRPr lang="fi-FI" noProof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576DC14-7493-347B-B0A9-DC1ED38DF136}"/>
              </a:ext>
            </a:extLst>
          </p:cNvPr>
          <p:cNvSpPr txBox="1"/>
          <p:nvPr/>
        </p:nvSpPr>
        <p:spPr>
          <a:xfrm rot="2700000">
            <a:off x="10704928" y="51564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Toimenpiteet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C93A03E-BD7E-9C49-DD8F-A9BBE15C8317}"/>
              </a:ext>
            </a:extLst>
          </p:cNvPr>
          <p:cNvSpPr txBox="1"/>
          <p:nvPr/>
        </p:nvSpPr>
        <p:spPr>
          <a:xfrm>
            <a:off x="696000" y="579714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Muista toimenpiteiden järjestys!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D55C0C2-B15F-7E92-6C06-02F49BEA8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463" y="5478974"/>
            <a:ext cx="1656184" cy="13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5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9494CC6-1ED7-6B89-AEA2-E1BA26F92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124744"/>
            <a:ext cx="10152434" cy="936377"/>
          </a:xfrm>
        </p:spPr>
        <p:txBody>
          <a:bodyPr/>
          <a:lstStyle/>
          <a:p>
            <a:r>
              <a:rPr lang="fi-FI" dirty="0"/>
              <a:t>Ohjedia – Tapahtuman yhteenveto</a:t>
            </a:r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1F4A3F78-FA4F-285E-94FE-047949216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2204864"/>
            <a:ext cx="9791700" cy="4104456"/>
          </a:xfrm>
        </p:spPr>
        <p:txBody>
          <a:bodyPr anchor="ctr"/>
          <a:lstStyle/>
          <a:p>
            <a:endParaRPr lang="fi-FI" sz="1600" dirty="0"/>
          </a:p>
          <a:p>
            <a:r>
              <a:rPr lang="fi-FI" sz="1600" dirty="0"/>
              <a:t>Tapahtuman yhteenveto-dialle on tarkoitus luoda yhden sivun yhteenveto tapahtuneesta, sekä sen tutkinnan lopputuloksista ja löydöksistä.</a:t>
            </a:r>
          </a:p>
          <a:p>
            <a:r>
              <a:rPr lang="fi-FI" sz="1600" dirty="0"/>
              <a:t>Tapahtuman yhteenveto-dia toimii myös tapahtuman viestintävälineenä.</a:t>
            </a:r>
          </a:p>
          <a:p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F1615B-0140-192C-AA47-CEDBD073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5288-223C-4FFE-B6E1-1CC43FFEF56A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25F425-1DB6-CB08-35FA-0864CB7B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28596D-5DFF-C9CF-1094-47A427CB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8963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E53C7AB8-EBF6-C140-DBB1-3EDC66D8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Tapahtuman yhteenveto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1BBD2B-11E1-DD33-70B9-DC23E406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F75D-24FA-4649-A588-ECABDBF932CB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8BB43E-0B22-DCC0-4159-4D136D28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22CBB7-D6B3-9DDF-5B9C-D192F5E5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14</a:t>
            </a:fld>
            <a:endParaRPr lang="fi-FI" noProof="0"/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F0087C3D-1F3F-4CE3-996D-A9F8495F5D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630758"/>
            <a:ext cx="5975350" cy="4464050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AFEC35-1C52-B253-F02D-FF2294A23C14}"/>
              </a:ext>
            </a:extLst>
          </p:cNvPr>
          <p:cNvSpPr txBox="1"/>
          <p:nvPr/>
        </p:nvSpPr>
        <p:spPr>
          <a:xfrm rot="2700000">
            <a:off x="10704928" y="51564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Yhteenveto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C362AE9-971F-F569-CABC-5EC2582EE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2262" y="1630758"/>
            <a:ext cx="5111750" cy="4464050"/>
          </a:xfrm>
          <a:prstGeom prst="round2DiagRect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Päivä ja aika:</a:t>
            </a:r>
            <a:r>
              <a:rPr lang="fi-FI" sz="1200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Paikka:</a:t>
            </a:r>
            <a:r>
              <a:rPr lang="fi-FI" sz="1200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fi-FI" sz="1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Lyhyt tapahtumakuvaus:</a:t>
            </a:r>
            <a:r>
              <a:rPr lang="fi-FI" sz="1200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Miksi tapahtui:</a:t>
            </a:r>
            <a:r>
              <a:rPr lang="fi-FI" sz="1200" b="1" dirty="0">
                <a:solidFill>
                  <a:schemeClr val="accent1"/>
                </a:solidFill>
              </a:rPr>
              <a:t> </a:t>
            </a:r>
            <a:br>
              <a:rPr lang="fi-FI" sz="1200" b="1" dirty="0">
                <a:solidFill>
                  <a:schemeClr val="accent1"/>
                </a:solidFill>
              </a:rPr>
            </a:br>
            <a:r>
              <a:rPr lang="fi-FI" sz="1200" dirty="0">
                <a:solidFill>
                  <a:schemeClr val="accent1"/>
                </a:solidFill>
              </a:rPr>
              <a:t>(Lyhyt yhteenveto juurisyistä)</a:t>
            </a: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Mitä muut voivat oppia:</a:t>
            </a:r>
            <a:endParaRPr lang="fi-FI" sz="1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200" dirty="0">
                <a:solidFill>
                  <a:schemeClr val="accent1"/>
                </a:solidFill>
              </a:rPr>
              <a:t>(Mitä tapahtumasta yrityksessä voidaan oppia sisäisesti tai yrityksen ulkopuolella)</a:t>
            </a: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8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9494CC6-1ED7-6B89-AEA2-E1BA26F92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225" y="1052736"/>
            <a:ext cx="10152434" cy="936377"/>
          </a:xfrm>
        </p:spPr>
        <p:txBody>
          <a:bodyPr/>
          <a:lstStyle/>
          <a:p>
            <a:r>
              <a:rPr lang="fi-FI" dirty="0"/>
              <a:t>Ohjedia – Tutkinnan tarkastuslista</a:t>
            </a:r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1F4A3F78-FA4F-285E-94FE-047949216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2204864"/>
            <a:ext cx="9791700" cy="4104456"/>
          </a:xfrm>
        </p:spPr>
        <p:txBody>
          <a:bodyPr anchor="ctr"/>
          <a:lstStyle/>
          <a:p>
            <a:r>
              <a:rPr lang="fi-FI" sz="1600" dirty="0"/>
              <a:t>Tutkinnan tarkastuslistaa käyttämällä tutkinnasta vastaava henkilö voi varmistaa, että kaikki tärkeät toimenpiteet ja vaiheet suoritetaan asianmukaisesti tapahtuma-/ tapaturmatutkinnassa.</a:t>
            </a:r>
          </a:p>
          <a:p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F1615B-0140-192C-AA47-CEDBD073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5288-223C-4FFE-B6E1-1CC43FFEF56A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25F425-1DB6-CB08-35FA-0864CB7B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28596D-5DFF-C9CF-1094-47A427CB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1337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1545FEC-9468-5EFA-C528-F9CCBC79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Tutkinnan tarkastuslista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19B0354-03C4-7477-9A34-D706312F4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944117"/>
              </p:ext>
            </p:extLst>
          </p:nvPr>
        </p:nvGraphicFramePr>
        <p:xfrm>
          <a:off x="839416" y="980728"/>
          <a:ext cx="9360000" cy="5309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0">
                  <a:extLst>
                    <a:ext uri="{9D8B030D-6E8A-4147-A177-3AD203B41FA5}">
                      <a16:colId xmlns:a16="http://schemas.microsoft.com/office/drawing/2014/main" val="146070228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678157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637492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fi-FI" sz="2000" b="1" dirty="0">
                          <a:solidFill>
                            <a:schemeClr val="bg1"/>
                          </a:solidFill>
                        </a:rPr>
                        <a:t>Tarkastettava asia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b="1" dirty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/>
                        <a:t>❌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65042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accent1"/>
                          </a:solidFill>
                        </a:rPr>
                        <a:t>Ensitiedote laadittu ja viestitty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81557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accent1"/>
                          </a:solidFill>
                        </a:rPr>
                        <a:t>Tutkintaryhmä määritetty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13192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accent1"/>
                          </a:solidFill>
                        </a:rPr>
                        <a:t>Tutkintamateriaali koottu ja tallennettu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08839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accent1"/>
                          </a:solidFill>
                        </a:rPr>
                        <a:t>Tapahtuman aikajana koottu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52631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accent1"/>
                          </a:solidFill>
                        </a:rPr>
                        <a:t>5 x miksi –analyysi toteutettu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78659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accent1"/>
                          </a:solidFill>
                        </a:rPr>
                        <a:t>Toimenpiteet määritelty ja vastuuhenkilöt nimetty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984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accent1"/>
                          </a:solidFill>
                        </a:rPr>
                        <a:t>Tapahtuman yhteenveto laadittu ja viestitty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342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accent1"/>
                          </a:solidFill>
                        </a:rPr>
                        <a:t>Tutkinnassa on sovittu tutkinnan toimenpiteiden </a:t>
                      </a:r>
                      <a:r>
                        <a:rPr lang="fi-FI" sz="2000">
                          <a:solidFill>
                            <a:schemeClr val="accent1"/>
                          </a:solidFill>
                        </a:rPr>
                        <a:t>vaikuttavuuden arvioimisesta</a:t>
                      </a:r>
                      <a:endParaRPr lang="fi-FI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64416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41C097-B813-7B05-FFBD-BE2684B8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56B7-74EC-4A69-A36D-F9DD141A6546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C20C07-01B5-7EDC-CDF0-671DDF7C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0F85E7-019C-A48C-3E59-88061DB2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16</a:t>
            </a:fld>
            <a:endParaRPr lang="fi-FI" noProof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A418B9C-3547-576F-46C3-AB77423082EB}"/>
              </a:ext>
            </a:extLst>
          </p:cNvPr>
          <p:cNvSpPr txBox="1"/>
          <p:nvPr/>
        </p:nvSpPr>
        <p:spPr>
          <a:xfrm rot="2700000">
            <a:off x="10704928" y="51564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Tarkastuslista</a:t>
            </a:r>
          </a:p>
        </p:txBody>
      </p:sp>
    </p:spTree>
    <p:extLst>
      <p:ext uri="{BB962C8B-B14F-4D97-AF65-F5344CB8AC3E}">
        <p14:creationId xmlns:p14="http://schemas.microsoft.com/office/powerpoint/2010/main" val="261865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5C1B7E-73E7-B3D3-A392-46CDA77C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Tapahtumien tutkintatyökalu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9375E1-C970-4217-2E42-EE6605A66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90" y="1628775"/>
            <a:ext cx="6336082" cy="446405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Rakennusteollisuus RT:n Turvallisuusryhmästä koottu pienryhmä on koostanut tämän tutkintatyökalun avustamaan erilaisten tapahtumien, kuten esim. työtapaturmien tutkinta- ja oppimisprosessia.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Tapahtumista on syytä oppia ihan yksinkertaisista syistä; miten voimme välttää ei-toivotun tapahtuman uusiutumisen ja miten toimintaamme on syytä kehittää.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Tätä tutkintatyökalua voi vapaasti käyttää omien tutkintojen tukena. Vaikka se ei ole kattava, se sisältää kuitenkin vähintään ne perusominaisuudet, jotka ovat olennaisia hyvässä oppimisprosessissa.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D8CE6A1-E3C7-F5B9-F73B-9B47C7071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2104" y="1628775"/>
            <a:ext cx="4751908" cy="3456409"/>
          </a:xfrm>
          <a:prstGeom prst="round2DiagRect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Sisältö:</a:t>
            </a:r>
          </a:p>
          <a:p>
            <a:r>
              <a:rPr lang="fi-FI" dirty="0">
                <a:solidFill>
                  <a:schemeClr val="accent1"/>
                </a:solidFill>
              </a:rPr>
              <a:t>Ensitiedot</a:t>
            </a:r>
          </a:p>
          <a:p>
            <a:r>
              <a:rPr lang="fi-FI" dirty="0">
                <a:solidFill>
                  <a:schemeClr val="accent1"/>
                </a:solidFill>
              </a:rPr>
              <a:t>Esitiedot ja muu asiaan liittyvä aineisto (suunnitelmat, kuvat, muut dokumentit)</a:t>
            </a:r>
          </a:p>
          <a:p>
            <a:r>
              <a:rPr lang="fi-FI" dirty="0">
                <a:solidFill>
                  <a:schemeClr val="accent1"/>
                </a:solidFill>
              </a:rPr>
              <a:t>Aikajana</a:t>
            </a:r>
          </a:p>
          <a:p>
            <a:r>
              <a:rPr lang="fi-FI" dirty="0">
                <a:solidFill>
                  <a:schemeClr val="accent1"/>
                </a:solidFill>
              </a:rPr>
              <a:t>5 x miksi –mallipohja</a:t>
            </a:r>
          </a:p>
          <a:p>
            <a:r>
              <a:rPr lang="fi-FI" dirty="0">
                <a:solidFill>
                  <a:schemeClr val="accent1"/>
                </a:solidFill>
              </a:rPr>
              <a:t>Toimenpiteiden määrittely</a:t>
            </a:r>
          </a:p>
          <a:p>
            <a:r>
              <a:rPr lang="fi-FI" dirty="0">
                <a:solidFill>
                  <a:schemeClr val="accent1"/>
                </a:solidFill>
              </a:rPr>
              <a:t>Tutkinnan tarkastuslista</a:t>
            </a:r>
          </a:p>
          <a:p>
            <a:r>
              <a:rPr lang="fi-FI" dirty="0">
                <a:solidFill>
                  <a:schemeClr val="accent1"/>
                </a:solidFill>
              </a:rPr>
              <a:t>Tapahtuman yhteenveto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00D854-B256-E73B-D2E9-ADAC7402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88B-2655-47AD-9E42-43BB09BC9619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02E9D7-BC8D-774E-0CEF-A5CF0659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E10214-A1A5-DBD4-EACA-C348F44A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3454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9494CC6-1ED7-6B89-AEA2-E1BA26F92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124744"/>
            <a:ext cx="9791700" cy="936377"/>
          </a:xfrm>
        </p:spPr>
        <p:txBody>
          <a:bodyPr/>
          <a:lstStyle/>
          <a:p>
            <a:r>
              <a:rPr lang="fi-FI" dirty="0"/>
              <a:t>Ohjedia - Ensitiedot </a:t>
            </a:r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1F4A3F78-FA4F-285E-94FE-047949216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2204864"/>
            <a:ext cx="9791700" cy="4104456"/>
          </a:xfrm>
        </p:spPr>
        <p:txBody>
          <a:bodyPr anchor="ctr"/>
          <a:lstStyle/>
          <a:p>
            <a:r>
              <a:rPr lang="fi-FI" sz="1800" dirty="0"/>
              <a:t>Kokoa ensitiedot-sivulle keskeisimmät tiedot tapahtuneesta. Kaikkia yksityiskohtia ei tarvitse olla tässä esillä. Olennaista on viestiä tapahtuneesta välittömästi omassa organisaatiossanne soveltuvalla tavalla.</a:t>
            </a:r>
          </a:p>
          <a:p>
            <a:r>
              <a:rPr lang="fi-FI" sz="1800" dirty="0"/>
              <a:t>Muista, että tässä vaiheessa ei pyritä arvailemaan syitä, vaan kertomaan tapahtuman kulku ja ilmoittamaan, että tapahtuman seurauksia ja syitä selvitetään tarkemmin.</a:t>
            </a:r>
          </a:p>
          <a:p>
            <a:endParaRPr lang="fi-FI" sz="18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800" dirty="0"/>
              <a:t>Lisää tiedot, jotka heti tapahtuman jälkeen ovat selvillä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800" dirty="0"/>
              <a:t>Jakele laatimasi ensitiedot-sivu henkilöille joiden tulee olla tapahtuneesta tietoisia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800" dirty="0"/>
              <a:t>Yrityksellä voi olla omat käytäntönsä varmistaakseen, että henkilöstö on tietoinen toiminnan poikkeavista tapahtumista.</a:t>
            </a:r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F1615B-0140-192C-AA47-CEDBD073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C61A-DAE9-4A50-8225-C9CFDB5583B7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25F425-1DB6-CB08-35FA-0864CB7B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28596D-5DFF-C9CF-1094-47A427CB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2665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5AA745-89A0-1459-9028-52BCB0DA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Tapahtuman nimi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83DFA0-03FE-B33F-34C1-4D8BEAA5B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prstGeom prst="round2DiagRect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Päivä ja aika: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endParaRPr lang="fi-FI" sz="1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Paikka:</a:t>
            </a:r>
            <a:r>
              <a:rPr lang="fi-FI" sz="1400" dirty="0">
                <a:solidFill>
                  <a:schemeClr val="accent1"/>
                </a:solidFill>
              </a:rPr>
              <a:t>  </a:t>
            </a:r>
            <a:r>
              <a:rPr lang="fi-FI" sz="1200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fi-FI" sz="1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Lyhyt tapahtumakuvaus:</a:t>
            </a:r>
            <a:r>
              <a:rPr lang="fi-FI" sz="1200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Välittömät toimenpiteet tapahtuman jälkeen:</a:t>
            </a:r>
            <a:r>
              <a:rPr lang="fi-FI" sz="1200" b="1" dirty="0">
                <a:solidFill>
                  <a:schemeClr val="accent1"/>
                </a:solidFill>
              </a:rPr>
              <a:t> </a:t>
            </a:r>
            <a:br>
              <a:rPr lang="fi-FI" sz="1200" b="1" dirty="0">
                <a:solidFill>
                  <a:schemeClr val="accent1"/>
                </a:solidFill>
              </a:rPr>
            </a:b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Tiedossa olevat seuraukset:</a:t>
            </a:r>
            <a:endParaRPr lang="fi-FI" sz="1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Tutkinnan vastuuhenkilö:</a:t>
            </a:r>
            <a:r>
              <a:rPr lang="fi-FI" sz="1400" dirty="0">
                <a:solidFill>
                  <a:schemeClr val="accent1"/>
                </a:solidFill>
              </a:rPr>
              <a:t> </a:t>
            </a:r>
            <a:endParaRPr lang="fi-FI" sz="1200" b="1" dirty="0">
              <a:solidFill>
                <a:schemeClr val="accent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F27BD9-1A35-564A-9D08-CF98764B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F564-0216-4E34-AE58-C387E98B1D47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1FADE5-8E86-CFC7-17C6-69EB2979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1DBC72-0030-670F-354F-767D46CC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4</a:t>
            </a:fld>
            <a:endParaRPr lang="fi-FI" noProof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951A5B0B-C6D5-1431-3F8E-298F865C26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845E422-3DB0-B28F-0F34-910C4D29D03A}"/>
              </a:ext>
            </a:extLst>
          </p:cNvPr>
          <p:cNvSpPr txBox="1"/>
          <p:nvPr/>
        </p:nvSpPr>
        <p:spPr>
          <a:xfrm rot="2700000">
            <a:off x="10920951" y="57913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Ensitiedot</a:t>
            </a:r>
          </a:p>
        </p:txBody>
      </p:sp>
    </p:spTree>
    <p:extLst>
      <p:ext uri="{BB962C8B-B14F-4D97-AF65-F5344CB8AC3E}">
        <p14:creationId xmlns:p14="http://schemas.microsoft.com/office/powerpoint/2010/main" val="195961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9494CC6-1ED7-6B89-AEA2-E1BA26F92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993" y="1124744"/>
            <a:ext cx="9791700" cy="936377"/>
          </a:xfrm>
        </p:spPr>
        <p:txBody>
          <a:bodyPr/>
          <a:lstStyle/>
          <a:p>
            <a:r>
              <a:rPr lang="fi-FI" dirty="0"/>
              <a:t>Ohjedia – Esitiedot ja muu asiaan liittyvä aineisto </a:t>
            </a:r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1F4A3F78-FA4F-285E-94FE-047949216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2204864"/>
            <a:ext cx="9791700" cy="4104456"/>
          </a:xfrm>
        </p:spPr>
        <p:txBody>
          <a:bodyPr anchor="ctr"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Kokoa seuraavaan taulukkoon se tapahtumaan liittyvä aineisto, jota on tarkoitus hyödyntää tapahtuman tutkinnassa.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Luetteloa on hyvä täydentää sitä mukaa, kun aineisto lisääntyy.</a:t>
            </a:r>
          </a:p>
          <a:p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F1615B-0140-192C-AA47-CEDBD073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19D-BAA7-40B1-A67D-0B71BF748765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25F425-1DB6-CB08-35FA-0864CB7B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28596D-5DFF-C9CF-1094-47A427CB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9852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BCF5EC-4C9F-A598-23AA-4BCE3CCD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0584556" cy="1010862"/>
          </a:xfrm>
        </p:spPr>
        <p:txBody>
          <a:bodyPr/>
          <a:lstStyle/>
          <a:p>
            <a:r>
              <a:rPr lang="fi-FI" dirty="0"/>
              <a:t>Esitiedot ja muu asiaan liittyvä aineisto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845D673-1CD9-3AA3-1B62-497FA3632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370841"/>
              </p:ext>
            </p:extLst>
          </p:nvPr>
        </p:nvGraphicFramePr>
        <p:xfrm>
          <a:off x="696000" y="1484784"/>
          <a:ext cx="10800000" cy="434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7672">
                  <a:extLst>
                    <a:ext uri="{9D8B030D-6E8A-4147-A177-3AD203B41FA5}">
                      <a16:colId xmlns:a16="http://schemas.microsoft.com/office/drawing/2014/main" val="3088290765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3341329168"/>
                    </a:ext>
                  </a:extLst>
                </a:gridCol>
                <a:gridCol w="3023736">
                  <a:extLst>
                    <a:ext uri="{9D8B030D-6E8A-4147-A177-3AD203B41FA5}">
                      <a16:colId xmlns:a16="http://schemas.microsoft.com/office/drawing/2014/main" val="3535453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bg1"/>
                          </a:solidFill>
                        </a:rPr>
                        <a:t>Dokumentin nimi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bg1"/>
                          </a:solidFill>
                        </a:rPr>
                        <a:t>Mitä dokumentti sisältää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bg1"/>
                          </a:solidFill>
                        </a:rPr>
                        <a:t>Dokumentin laji (suunnitelma, kuva, tms.)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6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01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94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131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23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38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49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73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72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039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8423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F3CF3E-C2E1-71DD-B90E-9E38817C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1689-D167-45AC-B507-31D089392598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19CF7C-AF78-7305-C812-A830C881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87E45D-2BAB-7C59-3F97-73ECF3C2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6</a:t>
            </a:fld>
            <a:endParaRPr lang="fi-FI" noProof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576DC14-7493-347B-B0A9-DC1ED38DF136}"/>
              </a:ext>
            </a:extLst>
          </p:cNvPr>
          <p:cNvSpPr txBox="1"/>
          <p:nvPr/>
        </p:nvSpPr>
        <p:spPr>
          <a:xfrm rot="2700000">
            <a:off x="10802861" y="51564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Esitiedot ja muu aineisto</a:t>
            </a:r>
          </a:p>
        </p:txBody>
      </p:sp>
    </p:spTree>
    <p:extLst>
      <p:ext uri="{BB962C8B-B14F-4D97-AF65-F5344CB8AC3E}">
        <p14:creationId xmlns:p14="http://schemas.microsoft.com/office/powerpoint/2010/main" val="398341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9494CC6-1ED7-6B89-AEA2-E1BA26F92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993" y="1124744"/>
            <a:ext cx="9791700" cy="936377"/>
          </a:xfrm>
        </p:spPr>
        <p:txBody>
          <a:bodyPr/>
          <a:lstStyle/>
          <a:p>
            <a:r>
              <a:rPr lang="fi-FI" dirty="0"/>
              <a:t>Ohjedia - Aikajana </a:t>
            </a:r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1F4A3F78-FA4F-285E-94FE-047949216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2204864"/>
            <a:ext cx="9791700" cy="4104456"/>
          </a:xfrm>
        </p:spPr>
        <p:txBody>
          <a:bodyPr anchor="ctr"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Kirjatkaa tapahtuman ajallinen kulku.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Tapahtumaan liittyvät asiat tulisi käsitellä riittävän laajasti sekä ennen tapahtumaa että sen jälkeen. Aikajakson pituus vaihtelee tapauskohtaisesti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Aikajanalla on tarkoitus visualisoida tapahtumien kulkua ja ajallista riippuvuutta.</a:t>
            </a:r>
          </a:p>
          <a:p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F1615B-0140-192C-AA47-CEDBD073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19D-BAA7-40B1-A67D-0B71BF748765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25F425-1DB6-CB08-35FA-0864CB7B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28596D-5DFF-C9CF-1094-47A427CB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3973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BCF5EC-4C9F-A598-23AA-4BCE3CCD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0584556" cy="1010862"/>
          </a:xfrm>
        </p:spPr>
        <p:txBody>
          <a:bodyPr/>
          <a:lstStyle/>
          <a:p>
            <a:r>
              <a:rPr lang="fi-FI" dirty="0"/>
              <a:t>Tapahtuman ajallinen kulku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845D673-1CD9-3AA3-1B62-497FA3632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037609"/>
              </p:ext>
            </p:extLst>
          </p:nvPr>
        </p:nvGraphicFramePr>
        <p:xfrm>
          <a:off x="696000" y="1484784"/>
          <a:ext cx="10800000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882907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41329168"/>
                    </a:ext>
                  </a:extLst>
                </a:gridCol>
                <a:gridCol w="7920000">
                  <a:extLst>
                    <a:ext uri="{9D8B030D-6E8A-4147-A177-3AD203B41FA5}">
                      <a16:colId xmlns:a16="http://schemas.microsoft.com/office/drawing/2014/main" val="3535453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bg1"/>
                          </a:solidFill>
                        </a:rPr>
                        <a:t>Pvm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bg1"/>
                          </a:solidFill>
                        </a:rPr>
                        <a:t>Aika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bg1"/>
                          </a:solidFill>
                        </a:rPr>
                        <a:t>Tapahtuma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6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01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94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131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23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38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49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73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72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039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i-FI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8423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F3CF3E-C2E1-71DD-B90E-9E38817C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1689-D167-45AC-B507-31D089392598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19CF7C-AF78-7305-C812-A830C881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87E45D-2BAB-7C59-3F97-73ECF3C2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8</a:t>
            </a:fld>
            <a:endParaRPr lang="fi-FI" noProof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576DC14-7493-347B-B0A9-DC1ED38DF136}"/>
              </a:ext>
            </a:extLst>
          </p:cNvPr>
          <p:cNvSpPr txBox="1"/>
          <p:nvPr/>
        </p:nvSpPr>
        <p:spPr>
          <a:xfrm rot="2700000">
            <a:off x="10920951" y="57913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Aikajana</a:t>
            </a:r>
          </a:p>
        </p:txBody>
      </p:sp>
    </p:spTree>
    <p:extLst>
      <p:ext uri="{BB962C8B-B14F-4D97-AF65-F5344CB8AC3E}">
        <p14:creationId xmlns:p14="http://schemas.microsoft.com/office/powerpoint/2010/main" val="83071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9494CC6-1ED7-6B89-AEA2-E1BA26F92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076" y="1124744"/>
            <a:ext cx="9791700" cy="936377"/>
          </a:xfrm>
        </p:spPr>
        <p:txBody>
          <a:bodyPr/>
          <a:lstStyle/>
          <a:p>
            <a:r>
              <a:rPr lang="fi-FI" dirty="0"/>
              <a:t>Ohjedia – 5 x miksi </a:t>
            </a:r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1F4A3F78-FA4F-285E-94FE-047949216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2204864"/>
            <a:ext cx="9791700" cy="4104456"/>
          </a:xfrm>
        </p:spPr>
        <p:txBody>
          <a:bodyPr anchor="ctr"/>
          <a:lstStyle/>
          <a:p>
            <a:r>
              <a:rPr lang="fi-FI" sz="1400" dirty="0"/>
              <a:t>"5 x Miksi" on yksi yksinkertaisimmista juurisyyanalyysimenetelmistä. Menetelmä pyrkii löytämään tapahtuman todellisen juurisyyn kysymällä toistuvasti "miksi". Vaikka menetelmän nimi viittaa viiteen kysymykseen, todellinen kysymysten määrä voi olla enemmänkin, kunnes todellinen juurisyy on löydetty.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Kokoa tutkintaryhmä 5 x miksi –analyysin työstämiseksi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5 x miksi –työkalun käyttö alkaa tilanteesta, jossa on tunnistettu ei-toivottu havainto tai ongelma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Kirjattuun havaintoon tai varsinaiseen ongelmaan liittyen kysytään miksi-kysymys, jonka vastaus kirjataan kaavion seuraavalle tasolle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Miksi-kysymyksiä jatketaan kunnes on tunnistettu havainnon tai ongelman varsinainen syy – juurisyy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Aloittakaa tunnistetun juurisyyn poistamiseksi tai hallitsemiseksi tarvittavien toimenpiteiden määrittely</a:t>
            </a:r>
          </a:p>
          <a:p>
            <a:endParaRPr lang="fi-FI" sz="1400" dirty="0"/>
          </a:p>
          <a:p>
            <a:r>
              <a:rPr lang="fi-FI" sz="1400" dirty="0"/>
              <a:t>Kysymyksiä voi joutua tekemään enemmän kuin viisi, tai toisinaan juurisyy voi selvitä vähemmälläkin. On tärkeää määritellä toimenpiteet tunnistettujen juurisyiden käsittelemiseksi, mikä on tämän tutkintatyökalun seuraava vaihe.</a:t>
            </a:r>
          </a:p>
          <a:p>
            <a:endParaRPr lang="fi-FI" sz="1400" dirty="0"/>
          </a:p>
          <a:p>
            <a:r>
              <a:rPr lang="fi-FI" sz="1400" dirty="0"/>
              <a:t>Kun käytätte tätä työkalua, älkää rajoittuko yksittäiseen henkilöön liittyvään juurisyyhyn, vaan kysykää myös, miksi kyseiset henkilöt toimivat tietyllä tavalla.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F1615B-0140-192C-AA47-CEDBD073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3CE-B38D-4FC0-BD32-34767D91041D}" type="datetime1">
              <a:rPr lang="fi-FI" noProof="0" smtClean="0"/>
              <a:t>7.5.2024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25F425-1DB6-CB08-35FA-0864CB7B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28596D-5DFF-C9CF-1094-47A427CB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9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32877612"/>
      </p:ext>
    </p:extLst>
  </p:cSld>
  <p:clrMapOvr>
    <a:masterClrMapping/>
  </p:clrMapOvr>
</p:sld>
</file>

<file path=ppt/theme/theme1.xml><?xml version="1.0" encoding="utf-8"?>
<a:theme xmlns:a="http://schemas.openxmlformats.org/drawingml/2006/main" name="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malli.potx" id="{42D3E08F-257D-4566-8F6D-E67F1F30C561}" vid="{FB24B6D7-0542-45C7-B6D4-443929792A35}"/>
    </a:ext>
  </a:extLst>
</a:theme>
</file>

<file path=ppt/theme/theme2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9A92EB443BA44B68AA08CAD5A071F" ma:contentTypeVersion="11" ma:contentTypeDescription="Create a new document." ma:contentTypeScope="" ma:versionID="b5a1551709f83ad90ba1d6225c498ad9">
  <xsd:schema xmlns:xsd="http://www.w3.org/2001/XMLSchema" xmlns:xs="http://www.w3.org/2001/XMLSchema" xmlns:p="http://schemas.microsoft.com/office/2006/metadata/properties" xmlns:ns2="738fe733-4d2a-483b-a4ac-ab60ace2dc33" xmlns:ns3="15f95998-78d9-46dc-96be-72bdcb561a7c" targetNamespace="http://schemas.microsoft.com/office/2006/metadata/properties" ma:root="true" ma:fieldsID="3b5986dc3ea16a4cdf75541aa06a3de0" ns2:_="" ns3:_="">
    <xsd:import namespace="738fe733-4d2a-483b-a4ac-ab60ace2dc33"/>
    <xsd:import namespace="15f95998-78d9-46dc-96be-72bdcb561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fe733-4d2a-483b-a4ac-ab60ace2d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95998-78d9-46dc-96be-72bdcb561a7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8edd311-0146-4a8a-a969-fd1848c86398}" ma:internalName="TaxCatchAll" ma:showField="CatchAllData" ma:web="15f95998-78d9-46dc-96be-72bdcb561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fe733-4d2a-483b-a4ac-ab60ace2dc33">
      <Terms xmlns="http://schemas.microsoft.com/office/infopath/2007/PartnerControls"/>
    </lcf76f155ced4ddcb4097134ff3c332f>
    <TaxCatchAll xmlns="15f95998-78d9-46dc-96be-72bdcb561a7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DAAA78-C074-49B8-8478-1E51F250D2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8fe733-4d2a-483b-a4ac-ab60ace2dc33"/>
    <ds:schemaRef ds:uri="15f95998-78d9-46dc-96be-72bdcb561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4BDC3F-8CDB-47C2-A170-B1B6BFC6F687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5f95998-78d9-46dc-96be-72bdcb561a7c"/>
    <ds:schemaRef ds:uri="738fe733-4d2a-483b-a4ac-ab60ace2dc3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DDCC61-E3F1-4615-8C11-ADD63814D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 esityspohja</Template>
  <TotalTime>485</TotalTime>
  <Words>864</Words>
  <Application>Microsoft Office PowerPoint</Application>
  <PresentationFormat>Laajakuva</PresentationFormat>
  <Paragraphs>181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Avenir Next LT Pro</vt:lpstr>
      <vt:lpstr>Avenir Next LT Pro Demi</vt:lpstr>
      <vt:lpstr>RT rakennusteollisuus</vt:lpstr>
      <vt:lpstr>Tapahtumien tutkintatyökalu</vt:lpstr>
      <vt:lpstr>Tapahtumien tutkintatyökalu</vt:lpstr>
      <vt:lpstr>Ohjedia - Ensitiedot </vt:lpstr>
      <vt:lpstr>Tapahtuman nimi</vt:lpstr>
      <vt:lpstr>Ohjedia – Esitiedot ja muu asiaan liittyvä aineisto </vt:lpstr>
      <vt:lpstr>Esitiedot ja muu asiaan liittyvä aineisto</vt:lpstr>
      <vt:lpstr>Ohjedia - Aikajana </vt:lpstr>
      <vt:lpstr>Tapahtuman ajallinen kulku</vt:lpstr>
      <vt:lpstr>Ohjedia – 5 x miksi </vt:lpstr>
      <vt:lpstr>5 x miksi</vt:lpstr>
      <vt:lpstr>Ohjedia – Toimenpiteiden määrittely</vt:lpstr>
      <vt:lpstr>Toimenpiteet</vt:lpstr>
      <vt:lpstr>Ohjedia – Tapahtuman yhteenveto</vt:lpstr>
      <vt:lpstr>Tapahtuman yhteenveto</vt:lpstr>
      <vt:lpstr>Ohjedia – Tutkinnan tarkastuslista</vt:lpstr>
      <vt:lpstr>Tutkinnan tarkastuslista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Tapahtumien tutkintatyökalu</dc:title>
  <dc:creator>Litmanen Henri</dc:creator>
  <cp:lastModifiedBy>Litmanen Henri</cp:lastModifiedBy>
  <cp:revision>3</cp:revision>
  <dcterms:created xsi:type="dcterms:W3CDTF">2024-03-08T04:48:31Z</dcterms:created>
  <dcterms:modified xsi:type="dcterms:W3CDTF">2024-05-07T09:56:54Z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0x01010059F9A92EB443BA44B68AA08CAD5A071F</vt:lpwstr>
  </property>
  <property fmtid="{D5CDD505-2E9C-101B-9397-08002B2CF9AE}" pid="3" name="MediaServiceImageTags">
    <vt:lpwstr/>
  </property>
</Properties>
</file>