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2" r:id="rId8"/>
    <p:sldId id="262" r:id="rId9"/>
    <p:sldId id="281" r:id="rId10"/>
    <p:sldId id="283" r:id="rId11"/>
    <p:sldId id="263" r:id="rId12"/>
    <p:sldId id="264" r:id="rId13"/>
    <p:sldId id="265" r:id="rId14"/>
    <p:sldId id="267" r:id="rId15"/>
    <p:sldId id="266" r:id="rId16"/>
    <p:sldId id="268" r:id="rId17"/>
    <p:sldId id="28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277" r:id="rId27"/>
    <p:sldId id="278" r:id="rId28"/>
    <p:sldId id="279" r:id="rId29"/>
    <p:sldId id="286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/>
    <p:restoredTop sz="94694"/>
  </p:normalViewPr>
  <p:slideViewPr>
    <p:cSldViewPr snapToGrid="0" snapToObjects="1">
      <p:cViewPr>
        <p:scale>
          <a:sx n="78" d="100"/>
          <a:sy n="78" d="100"/>
        </p:scale>
        <p:origin x="1312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53F496-855C-7A4E-BE39-693AF8963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16ED60-FBC0-EA41-9701-C3019A31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0B241-B38B-9E4C-A1C5-A0BDB8F2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6E4F20-387E-E04E-8965-2DEAD69D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E70F5C-DD4E-2247-A98E-E44E178F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3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B9C60-228D-494A-9278-8E5E8A1A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A6BD7B-6D8C-9441-9735-EC36DA16F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6E5AE6-B75F-3C4D-9980-BB63605D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0F3C6-7C0F-2042-8E77-3C1391B1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853168-F130-784B-BE97-F782E571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2EB810D-5372-F44A-BE42-A91D586D3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5857BD8-1B88-4F49-BCDF-4A0458295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1D89D-EF7E-F246-8F4F-12ADDFE6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2BBB53-2A0A-FA4D-A8F9-9DAC51F8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D626F4-63D0-8B42-B421-EAF9CD62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50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AA086-94AA-9246-A3AE-60E46C68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DEDFCF-BAAF-0D4B-A809-80578656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69DF05-BD75-FB44-941C-1DF34AA7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E1219B-0277-EA4A-886C-777AC3AC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305C2A-80E5-034E-BD5E-2A2B6A55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1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83EED-1222-F04C-9845-07358FA7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D1DF46-5AF2-1941-BF22-74E644EF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894ACD-1A21-7F48-912F-01061D3B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2D88F6-9FF2-E846-8E73-83388F60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A15710-6C60-F746-8E23-DCC11B1C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1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B894EA-AB99-D34C-8404-5537D74D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4DFCF-1015-0E45-8F87-2247E41F1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316029-00E9-084A-92B7-3F38FE05A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D0434E-0B3F-AB4E-B9D4-1B1BF95B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9DB5BC-9DD4-504C-8604-BBFEB6DC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4DAE58-A45B-BE4F-854A-C9E6AECF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33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D562C8-DCB5-864F-9284-0B6656B9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01EA9-404F-C54F-A7EE-973F5E30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2C63BD-80E6-FB4F-8A97-F72200BA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EF0D875-4A0A-2B44-B659-329FBA4B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51134D5-0CD9-1348-8486-1600B90E0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35253A-CA06-D34C-BC10-AAD1B0A5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AA2EBDC-9C27-9344-8505-A42856C6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309C967-46B7-3D4C-9DCC-5F64EECA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0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56699-955B-5E4B-8215-F73A53A6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F73F10-D7D0-CE46-B721-3346ABC4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C73C7B-5753-E14B-B518-30D17014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CD2F2A-ADCF-0340-B40D-A19900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8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1703CB0-9274-AD40-B938-EB072A14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E44C0D-C7AE-9E4D-93C5-1A2318F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BAB619-D6FE-0F4A-90E9-47CF5A59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8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38E01-3C19-244B-A1DC-BE7CC89E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FC5B3E-4F7C-0747-B12C-3899B19A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2E5B3D-62FD-8A4C-8065-4E0640A9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CB6CC0-F4E0-B54E-8713-308CA5D2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B51A5A-8207-9A4F-BCCE-AD93F675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0530FE-8B2C-CC49-9675-19BC9DF5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22AAA-EBF3-9047-B6F3-B889A398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FE316B3-8E11-CB4C-884A-8EAA5876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6BB697-C14B-2D43-B4C0-4871EA3C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BAA6A1-AEA1-964B-AF15-CDE2035D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4E16F8-142D-D346-B9A7-6F5FFA21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F5A1C5-7929-0F48-A011-EE9F0A0E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66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A59BCA-DA5C-0D4C-8F90-51633A21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F4BCC6-00C8-1D45-B084-E4305034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C5F7B0-6EFE-3D43-AA88-2BEC31147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B485-8B02-7249-BCDE-3EAE1BE7CE9B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10E1E-68B8-A149-A941-9A325F1C8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74F99A-296A-5149-A434-96F9AA84D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DC14-A83D-C14C-8CB1-94F48372C4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70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7656E-3D32-5149-B23D-A57C67373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Vaikuttava perehdyttäminen työmaalla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E46E93-2B03-234B-AD65-65F35A6AD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1" y="4206195"/>
            <a:ext cx="10433958" cy="1655762"/>
          </a:xfrm>
        </p:spPr>
        <p:txBody>
          <a:bodyPr/>
          <a:lstStyle/>
          <a:p>
            <a:r>
              <a:rPr lang="fi-FI" i="1" dirty="0"/>
              <a:t>Tähän kalvosarjaan on koottu työmaaperehdytyksen kalvopohjia, joiden sisältöä tulee täydentää ja täsmentää yrityksen ja työmaan tiedoilla ja kuvilla.</a:t>
            </a:r>
          </a:p>
        </p:txBody>
      </p:sp>
    </p:spTree>
    <p:extLst>
      <p:ext uri="{BB962C8B-B14F-4D97-AF65-F5344CB8AC3E}">
        <p14:creationId xmlns:p14="http://schemas.microsoft.com/office/powerpoint/2010/main" val="387487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F9291C-FCAB-3F44-B93C-CE1E08C5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6560A7-0B7D-4F4E-9A28-EA3DD03D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0814" cy="4351338"/>
          </a:xfrm>
        </p:spPr>
        <p:txBody>
          <a:bodyPr/>
          <a:lstStyle/>
          <a:p>
            <a:r>
              <a:rPr lang="fi-FI" i="1" dirty="0"/>
              <a:t>lähin terveyskeskus: osoitetiedot</a:t>
            </a:r>
          </a:p>
          <a:p>
            <a:r>
              <a:rPr lang="fi-FI" i="1" dirty="0"/>
              <a:t>työterveyshuolto: osoitetiedot</a:t>
            </a:r>
          </a:p>
          <a:p>
            <a:endParaRPr lang="fi-FI" i="1" dirty="0"/>
          </a:p>
          <a:p>
            <a:r>
              <a:rPr lang="fi-FI" i="1" dirty="0"/>
              <a:t>vaihda kartan paikalle kuva oman työmaasi työterveyspalvelujen sijainnista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071381-E074-5540-B4EC-11A0133F42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958" y="685767"/>
            <a:ext cx="3717642" cy="54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462FD8-909A-FD42-8A7C-4381B94A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Henkilökohtaiset suojaimet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0DA080-D261-DB4D-A974-AEDECB72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452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Aina</a:t>
            </a:r>
          </a:p>
          <a:p>
            <a:pPr lvl="1"/>
            <a:r>
              <a:rPr lang="fi-FI" dirty="0"/>
              <a:t>leukahihnallinen kypärä </a:t>
            </a:r>
          </a:p>
          <a:p>
            <a:pPr lvl="1"/>
            <a:r>
              <a:rPr lang="fi-FI" dirty="0"/>
              <a:t>suojalasit</a:t>
            </a:r>
          </a:p>
          <a:p>
            <a:pPr lvl="1"/>
            <a:r>
              <a:rPr lang="fi-FI" dirty="0"/>
              <a:t>huomioväritetty vaatetus yläosassa</a:t>
            </a:r>
          </a:p>
          <a:p>
            <a:pPr lvl="1"/>
            <a:r>
              <a:rPr lang="fi-FI" dirty="0"/>
              <a:t>turvakengät</a:t>
            </a:r>
          </a:p>
          <a:p>
            <a:pPr lvl="1"/>
            <a:r>
              <a:rPr lang="fi-FI" dirty="0"/>
              <a:t>kuvallinen henkilötunniste veronumerolla</a:t>
            </a:r>
          </a:p>
          <a:p>
            <a:pPr lvl="1"/>
            <a:r>
              <a:rPr lang="fi-FI" dirty="0"/>
              <a:t>suojakäsineet työn mukaan (</a:t>
            </a:r>
            <a:r>
              <a:rPr lang="fi-FI" dirty="0" err="1"/>
              <a:t>yleis</a:t>
            </a:r>
            <a:r>
              <a:rPr lang="fi-FI" dirty="0"/>
              <a:t>-, kemikaali-, viiltosuoja)</a:t>
            </a:r>
          </a:p>
          <a:p>
            <a:pPr marL="0" indent="0">
              <a:buNone/>
            </a:pPr>
            <a:r>
              <a:rPr lang="fi-FI" dirty="0"/>
              <a:t>Työn vaatiessa</a:t>
            </a:r>
          </a:p>
          <a:p>
            <a:pPr lvl="1"/>
            <a:r>
              <a:rPr lang="fi-FI" dirty="0"/>
              <a:t>turvavaljaat</a:t>
            </a:r>
          </a:p>
          <a:p>
            <a:pPr lvl="1"/>
            <a:r>
              <a:rPr lang="fi-FI" dirty="0"/>
              <a:t>kuulosuojaimet</a:t>
            </a:r>
          </a:p>
          <a:p>
            <a:pPr lvl="1"/>
            <a:r>
              <a:rPr lang="fi-FI" dirty="0"/>
              <a:t>hengityssuojaimet, pölyävät työt FFP3</a:t>
            </a:r>
          </a:p>
          <a:p>
            <a:pPr lvl="1"/>
            <a:endParaRPr lang="fi-FI" dirty="0"/>
          </a:p>
        </p:txBody>
      </p:sp>
      <p:pic>
        <p:nvPicPr>
          <p:cNvPr id="1028" name="Picture 4" descr="Työmaan suojaimet">
            <a:extLst>
              <a:ext uri="{FF2B5EF4-FFF2-40B4-BE49-F238E27FC236}">
                <a16:creationId xmlns:a16="http://schemas.microsoft.com/office/drawing/2014/main" id="{39DFDEF0-611A-8B4B-A087-B1D41921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76" y="1282238"/>
            <a:ext cx="3973309" cy="39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3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18F61D-13BB-754C-8F7A-53515F34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4" y="0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/>
              <a:t>Putoamissuojaus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2666E-E50E-114B-831A-C0826B11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33" y="1208314"/>
            <a:ext cx="7306082" cy="4697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Suojakaiteet</a:t>
            </a:r>
          </a:p>
          <a:p>
            <a:pPr lvl="1"/>
            <a:r>
              <a:rPr lang="fi-FI" sz="2000" dirty="0"/>
              <a:t>aina kun putoamisvaara on yli 2 metri ja silloin kun olemassa erityinen tapaturman tai hukkumisen vaara</a:t>
            </a:r>
          </a:p>
          <a:p>
            <a:pPr lvl="1"/>
            <a:r>
              <a:rPr lang="fi-FI" sz="2000" dirty="0"/>
              <a:t>jokaisella on velvollisuus huolehtia putoamissuojausten kunnosta</a:t>
            </a:r>
          </a:p>
          <a:p>
            <a:pPr lvl="1"/>
            <a:r>
              <a:rPr lang="fi-FI" sz="2000" dirty="0"/>
              <a:t>kaiteissa on oltava 3 johdetta: käsi- sekä välijohde ja jalkalista</a:t>
            </a:r>
          </a:p>
          <a:p>
            <a:pPr lvl="1"/>
            <a:r>
              <a:rPr lang="fi-FI" sz="2000" dirty="0"/>
              <a:t>lippusiima ei toimi putoamissuojauksena</a:t>
            </a:r>
          </a:p>
          <a:p>
            <a:pPr marL="0" indent="0">
              <a:buNone/>
            </a:pPr>
            <a:r>
              <a:rPr lang="fi-FI" sz="2000" b="1" dirty="0"/>
              <a:t>Turvavaljaat</a:t>
            </a:r>
          </a:p>
          <a:p>
            <a:pPr lvl="1"/>
            <a:r>
              <a:rPr lang="fi-FI" sz="2000" dirty="0"/>
              <a:t>jos putoamista ei voida estää suojakaitein tai aukkosuojin, on käytettävä turvavaljaita</a:t>
            </a:r>
          </a:p>
          <a:p>
            <a:pPr lvl="1"/>
            <a:r>
              <a:rPr lang="fi-FI" sz="2000" dirty="0"/>
              <a:t>kiinnitä valjaat sovittuun paikkaan turvaköydellä tai kelautuvalla </a:t>
            </a:r>
            <a:r>
              <a:rPr lang="fi-FI" sz="2000" dirty="0" err="1"/>
              <a:t>tarraimella</a:t>
            </a:r>
            <a:endParaRPr lang="fi-FI" sz="2000" dirty="0"/>
          </a:p>
          <a:p>
            <a:pPr lvl="1"/>
            <a:r>
              <a:rPr lang="fi-FI" sz="2000" dirty="0"/>
              <a:t>saksilavassa, teleskooppi ja nivelpuominostimissa tulee aina käyttää turvavaljaita.</a:t>
            </a:r>
          </a:p>
          <a:p>
            <a:pPr lvl="1"/>
            <a:r>
              <a:rPr lang="fi-FI" altLang="fi-FI" sz="2000" dirty="0">
                <a:cs typeface="Arial" panose="020B0604020202020204" pitchFamily="34" charset="0"/>
              </a:rPr>
              <a:t>Runkovaiheessa asennustyötä tekevällä ja avustavalla työntekijällä on oltava valjaat päällä koko ajan: mm. muottityö, elementtiasennus, saumavalu, mittaus, rungon nostossa mukana oleva LVIS-asennus.</a:t>
            </a:r>
          </a:p>
          <a:p>
            <a:pPr lvl="1"/>
            <a:endParaRPr lang="fi-FI" sz="2000" dirty="0"/>
          </a:p>
          <a:p>
            <a:endParaRPr lang="fi-FI" sz="2000" dirty="0"/>
          </a:p>
        </p:txBody>
      </p:sp>
      <p:pic>
        <p:nvPicPr>
          <p:cNvPr id="4" name="Picture 8" descr="Skanska 09 ku 14">
            <a:extLst>
              <a:ext uri="{FF2B5EF4-FFF2-40B4-BE49-F238E27FC236}">
                <a16:creationId xmlns:a16="http://schemas.microsoft.com/office/drawing/2014/main" id="{7B33FB43-072F-0C42-9369-15BE0F8EE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36" r="24873"/>
          <a:stretch/>
        </p:blipFill>
        <p:spPr bwMode="auto">
          <a:xfrm>
            <a:off x="7567339" y="0"/>
            <a:ext cx="4992567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6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BE60B8-37D5-7343-A7A4-E241EBBB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/>
              <a:t>Nostotyöt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D897E-3164-DE42-BC43-EEF325B9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fi-FI" sz="1900"/>
              <a:t>Nostotöitä saa tehdä vain nostotöihin ja nostovälineisiin perehtynyt henkilö. Taakan kiinnittäjällä tulee olla työnantajan kirjallinen lupa kyseiseen työtehtävään. </a:t>
            </a:r>
          </a:p>
          <a:p>
            <a:r>
              <a:rPr lang="fi-FI" sz="1900"/>
              <a:t>Ennen nostoa tarkista välineiden kunto ja toimivuus (mm. nostoraksit ja liinat). Välineessä täytyy näkyä sille sallittu maksimipaino, jota ei saa ylittää. Huomioi liinojen leikkautumisvaara!</a:t>
            </a:r>
          </a:p>
          <a:p>
            <a:r>
              <a:rPr lang="fi-FI" sz="1900"/>
              <a:t>Kiinnitä nostovälineet vain suunnitelluista nostopisteistä. Tarkista asia, jos olet epävarma!</a:t>
            </a:r>
          </a:p>
          <a:p>
            <a:r>
              <a:rPr lang="fi-FI" sz="1900"/>
              <a:t>Pidä hyvää huolta nostovälineistä. Huolla ja säilytä ne asianmukaisesti. Älä käytä viallista nostokalustoa.</a:t>
            </a:r>
          </a:p>
          <a:p>
            <a:r>
              <a:rPr lang="fi-FI" sz="1900"/>
              <a:t>Älä kävele nostettavan taakan alla!</a:t>
            </a:r>
          </a:p>
        </p:txBody>
      </p:sp>
      <p:pic>
        <p:nvPicPr>
          <p:cNvPr id="4" name="Picture 5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AC08AF1A-0D21-6D4B-8ACF-68E644F37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6" b="2569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3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05D1BA-A0CD-FC43-81DB-C7B47990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Aukkosuojat ja kulkutiet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2904FE-8824-EA4F-9164-081D5049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 b="1" dirty="0"/>
              <a:t>Aukkosuojat</a:t>
            </a:r>
          </a:p>
          <a:p>
            <a:r>
              <a:rPr lang="fi-FI" dirty="0"/>
              <a:t>Aukkosuojat pitää olla tehty huolellisesti. Ne on merkittävä näkyvästi (X)  ja kiinnitettävä huolellisesti paikoilleen.</a:t>
            </a:r>
          </a:p>
          <a:p>
            <a:pPr>
              <a:buFontTx/>
              <a:buNone/>
            </a:pPr>
            <a:r>
              <a:rPr lang="fi-FI" b="1" dirty="0"/>
              <a:t>Kulkutiet</a:t>
            </a:r>
          </a:p>
          <a:p>
            <a:r>
              <a:rPr lang="fi-FI" dirty="0"/>
              <a:t>Kulkuteiden pitää olla puhtaat ja ylimääräiset jätteet kuljetettava niille osoitettuihin paikkoihin.</a:t>
            </a:r>
          </a:p>
          <a:p>
            <a:r>
              <a:rPr lang="fi-FI" dirty="0"/>
              <a:t>Portaat  on pidettävä puhtaana ja koottava niin, ettei liukastumisvaaraa ole. Lisäksi on huolehdittava tarpeellisista käsijohteista.</a:t>
            </a:r>
          </a:p>
        </p:txBody>
      </p:sp>
      <p:pic>
        <p:nvPicPr>
          <p:cNvPr id="2050" name="Picture 2" descr="Turvallisesti raksalla">
            <a:extLst>
              <a:ext uri="{FF2B5EF4-FFF2-40B4-BE49-F238E27FC236}">
                <a16:creationId xmlns:a16="http://schemas.microsoft.com/office/drawing/2014/main" id="{29F0BBEF-F451-0142-99AD-A90AFC82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0"/>
            <a:ext cx="3314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7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41780-69F5-CB43-989F-F45919D9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F09D42-B11E-584E-938C-8FECB046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1929" cy="4351338"/>
          </a:xfrm>
        </p:spPr>
        <p:txBody>
          <a:bodyPr>
            <a:normAutofit/>
          </a:bodyPr>
          <a:lstStyle/>
          <a:p>
            <a:r>
              <a:rPr lang="fi-FI" sz="2400" dirty="0"/>
              <a:t>2 metriä tai korkeammissa telineissä on oltava suojakaide, jalkalistat sekä sisäpuolinen kulkutie.</a:t>
            </a:r>
          </a:p>
          <a:p>
            <a:r>
              <a:rPr lang="fi-FI" sz="2400" u="sng" dirty="0"/>
              <a:t>Telineistä on löydyttävä telinekortti</a:t>
            </a:r>
            <a:r>
              <a:rPr lang="fi-FI" sz="2400" dirty="0"/>
              <a:t>, johon on merkitty käyttöönottotarkastus sekä viikoittaiset tarkastukset.</a:t>
            </a:r>
          </a:p>
          <a:p>
            <a:r>
              <a:rPr lang="fi-FI" sz="2400" dirty="0"/>
              <a:t>Kun taso on yli 0,5 metrin korkeudella, on telineessä oltava askelmallinen ja kalteva nousutie.</a:t>
            </a:r>
          </a:p>
          <a:p>
            <a:r>
              <a:rPr lang="fi-FI" sz="2400" dirty="0"/>
              <a:t>Telineen pyörät oltava lukittuina työskentelyn ajan.</a:t>
            </a:r>
          </a:p>
          <a:p>
            <a:r>
              <a:rPr lang="fi-FI" sz="2400" dirty="0"/>
              <a:t>Tasolla ei saa olla kyydissä, kun telinettä siirrettään.</a:t>
            </a:r>
          </a:p>
          <a:p>
            <a:r>
              <a:rPr lang="fi-FI" sz="2400" dirty="0"/>
              <a:t>Työtasot pidetään vapaana jätteistä ja varastoidusta tavarasta.</a:t>
            </a:r>
          </a:p>
          <a:p>
            <a:endParaRPr lang="fi-FI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6E3B14-2B2E-F143-A385-A3D821F4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404" y="538843"/>
            <a:ext cx="2225046" cy="303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IMGP0440">
            <a:extLst>
              <a:ext uri="{FF2B5EF4-FFF2-40B4-BE49-F238E27FC236}">
                <a16:creationId xmlns:a16="http://schemas.microsoft.com/office/drawing/2014/main" id="{C22B56DF-8028-064B-BB1C-301B5119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633" y="3745795"/>
            <a:ext cx="3259088" cy="27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04204B55-35A4-7447-B6C4-A6B91C55ACA5}"/>
              </a:ext>
            </a:extLst>
          </p:cNvPr>
          <p:cNvGrpSpPr>
            <a:grpSpLocks/>
          </p:cNvGrpSpPr>
          <p:nvPr/>
        </p:nvGrpSpPr>
        <p:grpSpPr bwMode="auto">
          <a:xfrm>
            <a:off x="9999663" y="365125"/>
            <a:ext cx="1354137" cy="1223962"/>
            <a:chOff x="3592" y="975"/>
            <a:chExt cx="1320" cy="1206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A3279ADB-DA4F-5C4A-B35C-6066709CE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133"/>
              <a:ext cx="61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8" name="Picture 14" descr="draft_lens3787722module26684052photo_1239406066thumbs-up">
              <a:extLst>
                <a:ext uri="{FF2B5EF4-FFF2-40B4-BE49-F238E27FC236}">
                  <a16:creationId xmlns:a16="http://schemas.microsoft.com/office/drawing/2014/main" id="{34EDF5C9-839B-0642-A9CE-C06E0CAB9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75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87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0B02C3-08C2-E347-9E57-8E9E500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Askeltaso-tikkaat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412283-8293-8740-BDD4-F6E18369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9271" cy="4351338"/>
          </a:xfrm>
        </p:spPr>
        <p:txBody>
          <a:bodyPr>
            <a:normAutofit/>
          </a:bodyPr>
          <a:lstStyle/>
          <a:p>
            <a:r>
              <a:rPr lang="fi-FI" sz="2400" dirty="0"/>
              <a:t>Tikkaan maksimikorkeus levennyspalkilla 2 m.</a:t>
            </a:r>
          </a:p>
          <a:p>
            <a:r>
              <a:rPr lang="fi-FI" sz="2400" dirty="0"/>
              <a:t>Yli 1 m korkean tikkaan on täytettävä työpukin seisontavakavuusvaatimukset.</a:t>
            </a:r>
          </a:p>
          <a:p>
            <a:r>
              <a:rPr lang="fi-FI" sz="2400" dirty="0"/>
              <a:t>Työtason mitat vähintään 25 x 25 cm.</a:t>
            </a:r>
          </a:p>
          <a:p>
            <a:r>
              <a:rPr lang="fi-FI" sz="2400" dirty="0"/>
              <a:t>Tikkaissa ei saa olla lommoja tai vääntymiä</a:t>
            </a:r>
          </a:p>
          <a:p>
            <a:endParaRPr lang="fi-FI" sz="2400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1D82AD14-CA3A-D844-B0A2-3BC8B52E9E5A}"/>
              </a:ext>
            </a:extLst>
          </p:cNvPr>
          <p:cNvGrpSpPr>
            <a:grpSpLocks/>
          </p:cNvGrpSpPr>
          <p:nvPr/>
        </p:nvGrpSpPr>
        <p:grpSpPr bwMode="auto">
          <a:xfrm>
            <a:off x="6925636" y="1690688"/>
            <a:ext cx="3036383" cy="4351338"/>
            <a:chOff x="5114" y="911"/>
            <a:chExt cx="1126" cy="17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F40A28-34BA-114D-816E-4CB37FF13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" y="911"/>
              <a:ext cx="1126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3F4F4EE0-060F-E544-861B-B0806D735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4" y="2280"/>
              <a:ext cx="174" cy="19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06A65FCC-C105-5F49-91DF-E05CF69557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3772" y="2030414"/>
            <a:ext cx="1354137" cy="1223962"/>
            <a:chOff x="3592" y="975"/>
            <a:chExt cx="1320" cy="1206"/>
          </a:xfrm>
        </p:grpSpPr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1CEA6E53-8ACA-8C43-A95C-9C12895669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5" y="1133"/>
              <a:ext cx="61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9" name="Picture 22" descr="draft_lens3787722module26684052photo_1239406066thumbs-up">
              <a:extLst>
                <a:ext uri="{FF2B5EF4-FFF2-40B4-BE49-F238E27FC236}">
                  <a16:creationId xmlns:a16="http://schemas.microsoft.com/office/drawing/2014/main" id="{7ACDFC93-974C-3F48-A1D0-BFD46D04B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75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922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C73FEF-30F8-584E-AB20-6351B406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Nojatikkaita ei käytetä työalustana!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8FA156-6A09-3841-9556-2CE4ABD4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592134"/>
            <a:ext cx="6057900" cy="3900106"/>
          </a:xfrm>
        </p:spPr>
        <p:txBody>
          <a:bodyPr anchor="ctr">
            <a:normAutofit/>
          </a:bodyPr>
          <a:lstStyle/>
          <a:p>
            <a:r>
              <a:rPr lang="fi-FI" altLang="fi-FI" sz="2400" b="1" dirty="0">
                <a:cs typeface="Arial" panose="020B0604020202020204" pitchFamily="34" charset="0"/>
              </a:rPr>
              <a:t>Nojatikkaita saa käyttää nostoapuvälineiden kiinnittämiseen tai tilapäisenä kertaluontoisena kulkutienä.</a:t>
            </a:r>
          </a:p>
          <a:p>
            <a:endParaRPr lang="fi-FI" altLang="fi-FI" sz="2400" dirty="0">
              <a:cs typeface="Arial" panose="020B0604020202020204" pitchFamily="34" charset="0"/>
            </a:endParaRPr>
          </a:p>
          <a:p>
            <a:r>
              <a:rPr lang="fi-FI" altLang="fi-FI" sz="2400" dirty="0">
                <a:cs typeface="Arial" panose="020B0604020202020204" pitchFamily="34" charset="0"/>
              </a:rPr>
              <a:t>Nojatikkaita käytettäessä ei käsissä saa olla tavaraa. On pystyttävä pitämään kiinni tikkaista.</a:t>
            </a:r>
          </a:p>
          <a:p>
            <a:r>
              <a:rPr lang="fi-FI" altLang="fi-FI" sz="2400" dirty="0">
                <a:cs typeface="Arial" panose="020B0604020202020204" pitchFamily="34" charset="0"/>
              </a:rPr>
              <a:t>Varmista liukumisen- ja kaatumisenesto.</a:t>
            </a:r>
          </a:p>
          <a:p>
            <a:r>
              <a:rPr lang="fi-FI" altLang="fi-FI" sz="2400" dirty="0">
                <a:cs typeface="Arial" panose="020B0604020202020204" pitchFamily="34" charset="0"/>
              </a:rPr>
              <a:t>Nojatikkaiden maksimipituus on 6 m.</a:t>
            </a:r>
          </a:p>
          <a:p>
            <a:r>
              <a:rPr lang="fi-FI" altLang="fi-FI" sz="2400" dirty="0">
                <a:cs typeface="Arial" panose="020B0604020202020204" pitchFamily="34" charset="0"/>
              </a:rPr>
              <a:t>Nojatikkaiden tulee olla vähintään 1 metrin nousutasoa korkeampi</a:t>
            </a:r>
            <a:r>
              <a:rPr lang="fi-FI" altLang="fi-FI" sz="2000" dirty="0">
                <a:cs typeface="Arial" panose="020B0604020202020204" pitchFamily="34" charset="0"/>
              </a:rPr>
              <a:t>.</a:t>
            </a:r>
          </a:p>
          <a:p>
            <a:endParaRPr lang="fi-FI" sz="2000" dirty="0"/>
          </a:p>
        </p:txBody>
      </p:sp>
      <p:pic>
        <p:nvPicPr>
          <p:cNvPr id="4" name="Picture 11" descr="koukku tikas">
            <a:extLst>
              <a:ext uri="{FF2B5EF4-FFF2-40B4-BE49-F238E27FC236}">
                <a16:creationId xmlns:a16="http://schemas.microsoft.com/office/drawing/2014/main" id="{1AEE767D-318E-9545-B455-142BFE156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0" r="1" b="1"/>
          <a:stretch/>
        </p:blipFill>
        <p:spPr bwMode="auto">
          <a:xfrm>
            <a:off x="6862136" y="2276856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9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735FE-BCBD-BE47-866E-8711C334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Työpukit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93CE6E-2EAE-F344-83C7-1F1E80C8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01543" cy="4351338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cs typeface="Arial" panose="020B0604020202020204" pitchFamily="34" charset="0"/>
              </a:rPr>
              <a:t>Työpukkien on oltava ammattikäyttöön tarkoitettuja ja rakennustyöhön soveltuvia, tukevia ja vahvarakenteisia. Ei itse tehtyjä!</a:t>
            </a:r>
          </a:p>
          <a:p>
            <a:r>
              <a:rPr lang="fi-FI" sz="2000" dirty="0"/>
              <a:t>Työpukin maksimikorkeus on 2 m.</a:t>
            </a:r>
          </a:p>
          <a:p>
            <a:r>
              <a:rPr lang="fi-FI" sz="2000" dirty="0"/>
              <a:t>Yli 50 cm korkeissa pukeissa on oltava minimissään 5 cm leveät vaakatasossa olevat askelmat molemmin puolin.</a:t>
            </a:r>
          </a:p>
          <a:p>
            <a:r>
              <a:rPr lang="fi-FI" sz="2000" dirty="0"/>
              <a:t>Jos askelmia ei ole molemmin puolin, on tason päälle lisättävä 5-8 mm korkea kynnys.</a:t>
            </a:r>
            <a:endParaRPr lang="fi-FI" sz="2000" dirty="0">
              <a:solidFill>
                <a:srgbClr val="E40000"/>
              </a:solidFill>
            </a:endParaRPr>
          </a:p>
          <a:p>
            <a:r>
              <a:rPr lang="fi-FI" sz="2000" dirty="0"/>
              <a:t>Työtasojen koot </a:t>
            </a:r>
          </a:p>
          <a:p>
            <a:pPr lvl="1"/>
            <a:r>
              <a:rPr lang="fi-FI" sz="2000" dirty="0"/>
              <a:t>alle 1 metrin pukeissa  vähintään 30 cm x 60 cm</a:t>
            </a:r>
          </a:p>
          <a:p>
            <a:pPr lvl="1"/>
            <a:r>
              <a:rPr lang="fi-FI" sz="2000" dirty="0"/>
              <a:t>1…2 metrin korkeissa pukeissa vähintään 40 cm x 60 cm.</a:t>
            </a:r>
          </a:p>
        </p:txBody>
      </p:sp>
      <p:pic>
        <p:nvPicPr>
          <p:cNvPr id="11" name="Picture 7" descr="http://images.hongkong.fi/is/image/hongkong/StepGEAR-ET-3-ty-pukki_6438140521231_1.jpg?$json250$">
            <a:extLst>
              <a:ext uri="{FF2B5EF4-FFF2-40B4-BE49-F238E27FC236}">
                <a16:creationId xmlns:a16="http://schemas.microsoft.com/office/drawing/2014/main" id="{11B36A87-ED66-F646-B4E6-6307C3D2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42" y="1569357"/>
            <a:ext cx="4370161" cy="43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2760F1-82BB-204D-B0AA-00C40680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Rakennuskoneet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BE83D2-E620-7D47-8D24-EDA4C835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8743" cy="4351338"/>
          </a:xfrm>
        </p:spPr>
        <p:txBody>
          <a:bodyPr/>
          <a:lstStyle/>
          <a:p>
            <a:r>
              <a:rPr lang="fi-FI" dirty="0"/>
              <a:t>Käytä vain koneita, joita osaat käyttää.</a:t>
            </a:r>
          </a:p>
          <a:p>
            <a:r>
              <a:rPr lang="fi-FI" dirty="0"/>
              <a:t>Tarkista koneidesi toimivuus, varmista että hätäpysäytys toimii.</a:t>
            </a:r>
          </a:p>
          <a:p>
            <a:r>
              <a:rPr lang="fi-FI" dirty="0"/>
              <a:t>Varmista että koneissa on tarvittavat suojat.</a:t>
            </a:r>
          </a:p>
          <a:p>
            <a:r>
              <a:rPr lang="fi-FI" dirty="0"/>
              <a:t>Käytä aina kohdepoistoa sisätiloissa. </a:t>
            </a:r>
          </a:p>
        </p:txBody>
      </p:sp>
      <p:pic>
        <p:nvPicPr>
          <p:cNvPr id="4" name="Picture 4" descr="C:\Users\Tossu\Desktop\kuva(7).JPG">
            <a:extLst>
              <a:ext uri="{FF2B5EF4-FFF2-40B4-BE49-F238E27FC236}">
                <a16:creationId xmlns:a16="http://schemas.microsoft.com/office/drawing/2014/main" id="{B0B521B1-2AA4-2249-A7FC-D4861CB9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86" y="836613"/>
            <a:ext cx="3877582" cy="46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09C0BE-9DD4-434B-BBB3-B2FF6486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Tervetuloa </a:t>
            </a:r>
            <a:r>
              <a:rPr lang="fi-FI" sz="5400" i="1"/>
              <a:t>xxx</a:t>
            </a:r>
            <a:r>
              <a:rPr lang="fi-FI" sz="5400"/>
              <a:t> työmaalle töihin!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2A283C-BDF8-444B-9A1F-7A3AB1797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967350" cy="4119172"/>
          </a:xfrm>
        </p:spPr>
        <p:txBody>
          <a:bodyPr anchor="t">
            <a:noAutofit/>
          </a:bodyPr>
          <a:lstStyle/>
          <a:p>
            <a:r>
              <a:rPr lang="fi-FI" sz="2400" dirty="0"/>
              <a:t>Mitä odotamme sinulta</a:t>
            </a:r>
          </a:p>
          <a:p>
            <a:pPr lvl="1"/>
            <a:r>
              <a:rPr lang="fi-FI" dirty="0"/>
              <a:t>Noudatat annettuja ohjeita ja työmaan sääntöjä.</a:t>
            </a:r>
          </a:p>
          <a:p>
            <a:pPr lvl="1"/>
            <a:r>
              <a:rPr lang="fi-FI" dirty="0"/>
              <a:t>Pidät oman työpisteesi ja työmaan siistinä ja turvallisena.</a:t>
            </a:r>
          </a:p>
          <a:p>
            <a:pPr lvl="1"/>
            <a:r>
              <a:rPr lang="fi-FI" dirty="0"/>
              <a:t>Ilmoitat aktiivisesti työmaalla havaitsemistasi turvallisuuspuutteista ja riskeistä työnjohdolle.</a:t>
            </a:r>
          </a:p>
          <a:p>
            <a:pPr lvl="1"/>
            <a:endParaRPr lang="fi-FI" dirty="0"/>
          </a:p>
          <a:p>
            <a:r>
              <a:rPr lang="fi-FI" sz="2400" dirty="0"/>
              <a:t>Haluamme, että työpäivä on sinulle sujuva ja turvallinen siksi</a:t>
            </a:r>
          </a:p>
          <a:p>
            <a:pPr lvl="1"/>
            <a:r>
              <a:rPr lang="fi-FI" dirty="0"/>
              <a:t>me kaikki noudatamme tällä työmaalla yhteisiä pelisääntöjä.</a:t>
            </a:r>
          </a:p>
          <a:p>
            <a:pPr lvl="1"/>
            <a:r>
              <a:rPr lang="fi-FI" dirty="0"/>
              <a:t>me haluamme kuulla, mitä puutteita työmaalla esiintyy.</a:t>
            </a:r>
          </a:p>
          <a:p>
            <a:pPr lvl="1"/>
            <a:r>
              <a:rPr lang="fi-FI" dirty="0"/>
              <a:t>me sitoudumme korjaamaan havaitut puutteet ja virheet viipymättä.</a:t>
            </a:r>
          </a:p>
        </p:txBody>
      </p:sp>
      <p:pic>
        <p:nvPicPr>
          <p:cNvPr id="6" name="Picture 11" descr="draft_lens3787722module26684052photo_1239406066thumbs-up">
            <a:extLst>
              <a:ext uri="{FF2B5EF4-FFF2-40B4-BE49-F238E27FC236}">
                <a16:creationId xmlns:a16="http://schemas.microsoft.com/office/drawing/2014/main" id="{24DCA7AF-6322-2F45-AAD1-BC02B981A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5265" b="2"/>
          <a:stretch/>
        </p:blipFill>
        <p:spPr bwMode="auto">
          <a:xfrm>
            <a:off x="8346744" y="2093976"/>
            <a:ext cx="3269977" cy="33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1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67FA8-3E7C-194D-9098-6DF70A26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Paloturvallisuus ja tulityöt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FD94CA-7093-9849-B595-218FEC2CB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1850" cy="4351338"/>
          </a:xfrm>
        </p:spPr>
        <p:txBody>
          <a:bodyPr/>
          <a:lstStyle/>
          <a:p>
            <a:r>
              <a:rPr lang="fi-FI" dirty="0"/>
              <a:t>Työmaakohtaisesti  on osoitettu paikat tulitöiden tekemiseen.</a:t>
            </a:r>
          </a:p>
          <a:p>
            <a:r>
              <a:rPr lang="fi-FI" dirty="0"/>
              <a:t>Tulityölupa tulee olla tehtynä ennen työn suorittamista.</a:t>
            </a:r>
          </a:p>
          <a:p>
            <a:r>
              <a:rPr lang="fi-FI" dirty="0"/>
              <a:t>Tulityöluvan myöntää xx ja xx.</a:t>
            </a:r>
          </a:p>
          <a:p>
            <a:r>
              <a:rPr lang="fi-FI" dirty="0"/>
              <a:t>Tulityökortin on oltava voimassa.</a:t>
            </a:r>
          </a:p>
          <a:p>
            <a:r>
              <a:rPr lang="fi-FI" dirty="0"/>
              <a:t>Tarpeellisista sammuttimista on huolehdittava ja niiden tarkastus on oltava voimassa.</a:t>
            </a:r>
          </a:p>
          <a:p>
            <a:r>
              <a:rPr lang="fi-FI" dirty="0"/>
              <a:t>Tupakointi sallittu vain merkityillä paikoilla (aluesuunnitelma).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0C1137-264C-284A-B3D6-1ACD8381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529988"/>
            <a:ext cx="3690764" cy="2321399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D9B9C0B-E3AB-A442-9156-0EB7F51253D7}"/>
              </a:ext>
            </a:extLst>
          </p:cNvPr>
          <p:cNvSpPr/>
          <p:nvPr/>
        </p:nvSpPr>
        <p:spPr>
          <a:xfrm>
            <a:off x="8066532" y="3109681"/>
            <a:ext cx="3644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metallien hionta</a:t>
            </a:r>
          </a:p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polttimet, avotuli</a:t>
            </a:r>
          </a:p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kuumailmapuhallus</a:t>
            </a:r>
          </a:p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hitsaus, polttoleikkaus</a:t>
            </a:r>
          </a:p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kuivaaminen liekillä</a:t>
            </a:r>
          </a:p>
          <a:p>
            <a:pPr eaLnBrk="0" hangingPunct="0">
              <a:buFontTx/>
              <a:buChar char="•"/>
            </a:pPr>
            <a:r>
              <a:rPr lang="fi-FI" dirty="0">
                <a:solidFill>
                  <a:srgbClr val="292929"/>
                </a:solidFill>
              </a:rPr>
              <a:t> bitumin, </a:t>
            </a:r>
            <a:r>
              <a:rPr lang="fi-FI" dirty="0" err="1">
                <a:solidFill>
                  <a:srgbClr val="292929"/>
                </a:solidFill>
              </a:rPr>
              <a:t>kermieristyksen</a:t>
            </a:r>
            <a:r>
              <a:rPr lang="fi-FI" dirty="0">
                <a:solidFill>
                  <a:srgbClr val="292929"/>
                </a:solidFill>
              </a:rPr>
              <a:t> kuumentamistyöt (kattotulityökortti)</a:t>
            </a:r>
            <a:endParaRPr lang="fi-FI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3AEB2B2-2FBE-D449-8F50-F185AA02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5399301"/>
            <a:ext cx="3596202" cy="1277273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altLang="fi-FI" sz="1400" dirty="0"/>
              <a:t>Kaasu- ja nestekaasupulloja ei varastoida sisätiloissa. </a:t>
            </a:r>
          </a:p>
          <a:p>
            <a:pPr eaLnBrk="1" hangingPunct="1">
              <a:buFontTx/>
              <a:buNone/>
            </a:pPr>
            <a:r>
              <a:rPr lang="fi-FI" altLang="fi-FI" sz="1400" dirty="0"/>
              <a:t>Tyhjät ja täydet pullot säilytettävä </a:t>
            </a:r>
            <a:r>
              <a:rPr lang="fi-FI" altLang="fi-FI" sz="1400" b="1" dirty="0"/>
              <a:t>pystyasennossa niille tarkoitetussa telineessä tai kehikossa</a:t>
            </a:r>
            <a:r>
              <a:rPr lang="fi-FI" altLang="fi-F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26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45A0F1-ADD6-0547-AAB0-B99A7FD5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TR-mittaus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845F85-C238-4A47-9535-FA4280E82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3483" cy="4351338"/>
          </a:xfrm>
        </p:spPr>
        <p:txBody>
          <a:bodyPr/>
          <a:lstStyle/>
          <a:p>
            <a:r>
              <a:rPr lang="fi-FI" dirty="0"/>
              <a:t>Tehdään työmailla viikoittain.</a:t>
            </a:r>
          </a:p>
          <a:p>
            <a:r>
              <a:rPr lang="fi-FI" dirty="0"/>
              <a:t>On mittaus, jossa ilmoitetaan prosentteina työmaan työturvallissuutaso.</a:t>
            </a:r>
          </a:p>
          <a:p>
            <a:r>
              <a:rPr lang="fi-FI" dirty="0"/>
              <a:t>Auttaa huomaamaan ja poistamaan työmaan vaaranpaikat.</a:t>
            </a:r>
          </a:p>
          <a:p>
            <a:r>
              <a:rPr lang="fi-FI" dirty="0"/>
              <a:t>Merkitään havainnot oikein tai väärin.</a:t>
            </a:r>
          </a:p>
          <a:p>
            <a:r>
              <a:rPr lang="fi-FI" dirty="0"/>
              <a:t>Korjataan huomatut virheet viipymättä.</a:t>
            </a:r>
          </a:p>
          <a:p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C1752F6-D860-9C46-8B47-8EAD672CF92C}"/>
              </a:ext>
            </a:extLst>
          </p:cNvPr>
          <p:cNvSpPr/>
          <p:nvPr/>
        </p:nvSpPr>
        <p:spPr>
          <a:xfrm>
            <a:off x="7211683" y="290228"/>
            <a:ext cx="44142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altLang="fi-FI" dirty="0" err="1">
                <a:cs typeface="Arial" panose="020B0604020202020204" pitchFamily="34" charset="0"/>
              </a:rPr>
              <a:t>Huom</a:t>
            </a:r>
            <a:r>
              <a:rPr lang="fi-FI" altLang="fi-FI" dirty="0">
                <a:cs typeface="Arial" panose="020B0604020202020204" pitchFamily="34" charset="0"/>
              </a:rPr>
              <a:t>!	Peukalonpäätä suurempi kappale lattialla =&gt; väärin-merkintä TR-mittauksessa.</a:t>
            </a:r>
          </a:p>
        </p:txBody>
      </p:sp>
      <p:pic>
        <p:nvPicPr>
          <p:cNvPr id="6" name="Picture 15" descr="Kuva 006">
            <a:extLst>
              <a:ext uri="{FF2B5EF4-FFF2-40B4-BE49-F238E27FC236}">
                <a16:creationId xmlns:a16="http://schemas.microsoft.com/office/drawing/2014/main" id="{AD2F4C06-C7D0-8B49-A620-9B45D36F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683" y="891861"/>
            <a:ext cx="3957060" cy="29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IMGP0399">
            <a:extLst>
              <a:ext uri="{FF2B5EF4-FFF2-40B4-BE49-F238E27FC236}">
                <a16:creationId xmlns:a16="http://schemas.microsoft.com/office/drawing/2014/main" id="{B161491F-29ED-274C-9231-B27C57D7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682" y="3867653"/>
            <a:ext cx="3957059" cy="2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41">
            <a:extLst>
              <a:ext uri="{FF2B5EF4-FFF2-40B4-BE49-F238E27FC236}">
                <a16:creationId xmlns:a16="http://schemas.microsoft.com/office/drawing/2014/main" id="{2ACA02B4-5EF9-914E-ACE0-2A218B2BD848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392139" y="2079272"/>
            <a:ext cx="1338262" cy="1222375"/>
            <a:chOff x="5487" y="391"/>
            <a:chExt cx="1320" cy="1206"/>
          </a:xfrm>
        </p:grpSpPr>
        <p:sp>
          <p:nvSpPr>
            <p:cNvPr id="9" name="Rectangle 1040">
              <a:extLst>
                <a:ext uri="{FF2B5EF4-FFF2-40B4-BE49-F238E27FC236}">
                  <a16:creationId xmlns:a16="http://schemas.microsoft.com/office/drawing/2014/main" id="{D7B72A42-4C45-2F4E-919E-CA34553842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21" y="596"/>
              <a:ext cx="57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10" name="Picture 1035" descr="draft_lens3787722module26684062photo_1239406200thumbs-down">
              <a:extLst>
                <a:ext uri="{FF2B5EF4-FFF2-40B4-BE49-F238E27FC236}">
                  <a16:creationId xmlns:a16="http://schemas.microsoft.com/office/drawing/2014/main" id="{89C6879E-423F-4146-AEF4-E1DA09CB6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391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39">
            <a:extLst>
              <a:ext uri="{FF2B5EF4-FFF2-40B4-BE49-F238E27FC236}">
                <a16:creationId xmlns:a16="http://schemas.microsoft.com/office/drawing/2014/main" id="{DE4EF59B-7A0B-4E40-9EB9-2CCA2255AF32}"/>
              </a:ext>
            </a:extLst>
          </p:cNvPr>
          <p:cNvGrpSpPr>
            <a:grpSpLocks/>
          </p:cNvGrpSpPr>
          <p:nvPr/>
        </p:nvGrpSpPr>
        <p:grpSpPr bwMode="auto">
          <a:xfrm>
            <a:off x="9376264" y="4416929"/>
            <a:ext cx="1354137" cy="1223962"/>
            <a:chOff x="3592" y="975"/>
            <a:chExt cx="1320" cy="1206"/>
          </a:xfrm>
        </p:grpSpPr>
        <p:sp>
          <p:nvSpPr>
            <p:cNvPr id="12" name="Rectangle 1038">
              <a:extLst>
                <a:ext uri="{FF2B5EF4-FFF2-40B4-BE49-F238E27FC236}">
                  <a16:creationId xmlns:a16="http://schemas.microsoft.com/office/drawing/2014/main" id="{45E8635A-29A1-1442-A2AB-EFE69EF19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133"/>
              <a:ext cx="61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13" name="Picture 1033" descr="draft_lens3787722module26684052photo_1239406066thumbs-up">
              <a:extLst>
                <a:ext uri="{FF2B5EF4-FFF2-40B4-BE49-F238E27FC236}">
                  <a16:creationId xmlns:a16="http://schemas.microsoft.com/office/drawing/2014/main" id="{58D607B1-4AD4-0645-A54F-518EC616E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75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008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8749BF-CA6E-C14F-86E2-DB960D42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/>
              <a:t>Turvallisuushavainto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C7A0B-0442-184C-91DC-3B4007309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711"/>
            <a:ext cx="8779329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sz="2400" b="1" dirty="0"/>
              <a:t>Pienet asiat johtavat suuriin tapaturmiin</a:t>
            </a:r>
          </a:p>
          <a:p>
            <a:pPr lvl="1">
              <a:defRPr/>
            </a:pPr>
            <a:r>
              <a:rPr lang="fi-FI" dirty="0"/>
              <a:t>Älä vähättele havaintosi merkitystä. Tapaturmien taustalla yleensä lukuisia syitä, jotka olisi voitu etukäteen poistaa.</a:t>
            </a:r>
          </a:p>
          <a:p>
            <a:pPr marL="0" indent="0">
              <a:buNone/>
              <a:defRPr/>
            </a:pPr>
            <a:r>
              <a:rPr lang="fi-FI" sz="2400" b="1" dirty="0">
                <a:cs typeface="Times New Roman" pitchFamily="18" charset="0"/>
              </a:rPr>
              <a:t>Vastuun ottamista</a:t>
            </a:r>
          </a:p>
          <a:p>
            <a:pPr lvl="1">
              <a:defRPr/>
            </a:pPr>
            <a:r>
              <a:rPr lang="fi-FI" dirty="0">
                <a:cs typeface="Times New Roman" pitchFamily="18" charset="0"/>
              </a:rPr>
              <a:t>Korjaa puute heti, jos voit. Työkaverin loukkaantumisen mahdollisuus vähenee.</a:t>
            </a:r>
          </a:p>
          <a:p>
            <a:pPr marL="0" indent="0">
              <a:buNone/>
              <a:defRPr/>
            </a:pPr>
            <a:r>
              <a:rPr lang="fi-FI" sz="2400" b="1" dirty="0">
                <a:cs typeface="Times New Roman" pitchFamily="18" charset="0"/>
              </a:rPr>
              <a:t>Kerro eteenpäin – tee turvallisuushavainto!</a:t>
            </a:r>
          </a:p>
          <a:p>
            <a:pPr lvl="1">
              <a:defRPr/>
            </a:pPr>
            <a:r>
              <a:rPr lang="fi-FI" dirty="0">
                <a:cs typeface="Times New Roman" pitchFamily="18" charset="0"/>
              </a:rPr>
              <a:t>Kerro turvallisuushavainto työnjohtajalle tai vie se työmaan postilaatikkoon. </a:t>
            </a:r>
          </a:p>
          <a:p>
            <a:pPr lvl="1">
              <a:defRPr/>
            </a:pPr>
            <a:r>
              <a:rPr lang="fi-FI" dirty="0">
                <a:cs typeface="Times New Roman" pitchFamily="18" charset="0"/>
              </a:rPr>
              <a:t>Tai käytä QR-koodia</a:t>
            </a:r>
          </a:p>
          <a:p>
            <a:pPr lvl="1">
              <a:defRPr/>
            </a:pPr>
            <a:r>
              <a:rPr lang="fi-FI" dirty="0">
                <a:cs typeface="Times New Roman" pitchFamily="18" charset="0"/>
              </a:rPr>
              <a:t>Työnjohto arvioi välittömät toimenpiteet.</a:t>
            </a:r>
          </a:p>
          <a:p>
            <a:pPr lvl="1">
              <a:defRPr/>
            </a:pPr>
            <a:r>
              <a:rPr lang="fi-FI" dirty="0">
                <a:cs typeface="Times New Roman" pitchFamily="18" charset="0"/>
              </a:rPr>
              <a:t>Viikkopalaverissa jokainen saa tiedon tehdyistä turvallisuushavainnoista.</a:t>
            </a:r>
          </a:p>
          <a:p>
            <a:endParaRPr lang="fi-FI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981A402B-E94A-FC48-A6D9-6A7EBA2C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94" y="526089"/>
            <a:ext cx="2458581" cy="18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374B0E4-8A62-2846-A46F-40028671A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15" r="44436"/>
          <a:stretch/>
        </p:blipFill>
        <p:spPr>
          <a:xfrm rot="951473">
            <a:off x="8947878" y="2991983"/>
            <a:ext cx="2366269" cy="37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EC165-3A1A-5A44-AC87-924A1183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Jätteiden lajittelu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BE4AD7-4919-3248-8C46-715D6ABE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1543" cy="4351338"/>
          </a:xfrm>
        </p:spPr>
        <p:txBody>
          <a:bodyPr/>
          <a:lstStyle/>
          <a:p>
            <a:r>
              <a:rPr lang="fi-FI" dirty="0"/>
              <a:t>Jätteet on lajiteltava ohjeiden mukaisesti merkittyihin jäteastioihin (sekajäte, kivi, metalli sekä puujäte)</a:t>
            </a:r>
          </a:p>
          <a:p>
            <a:r>
              <a:rPr lang="fi-FI" dirty="0"/>
              <a:t>Kiinnitetään huomiota jätteiden kuljettamiseen oikeille jätelavoille.</a:t>
            </a:r>
          </a:p>
          <a:p>
            <a:r>
              <a:rPr lang="fi-FI" dirty="0"/>
              <a:t>Huolehditaan oman työpisteen jätteet välittömästi ohjeiden mukaisesti merkityille lavoille.</a:t>
            </a:r>
          </a:p>
          <a:p>
            <a:r>
              <a:rPr lang="fi-FI" dirty="0"/>
              <a:t>Kysy neuvoa työnjohdolta, jos epäröit.</a:t>
            </a:r>
          </a:p>
          <a:p>
            <a:endParaRPr lang="fi-FI" dirty="0"/>
          </a:p>
        </p:txBody>
      </p:sp>
      <p:pic>
        <p:nvPicPr>
          <p:cNvPr id="3074" name="Picture 2" descr="Toimiva työmaa - hyvät käytännöt">
            <a:extLst>
              <a:ext uri="{FF2B5EF4-FFF2-40B4-BE49-F238E27FC236}">
                <a16:creationId xmlns:a16="http://schemas.microsoft.com/office/drawing/2014/main" id="{97FF7B1A-362C-D04D-BE7C-46EDE10D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37" y="1845128"/>
            <a:ext cx="3713299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204949-C1BE-2C48-9D28-E77473D1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Rakennusaikaiset sähköasennukset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05B872-3C67-C542-A9E5-9B1FD5FC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1543" cy="4351338"/>
          </a:xfrm>
        </p:spPr>
        <p:txBody>
          <a:bodyPr>
            <a:normAutofit/>
          </a:bodyPr>
          <a:lstStyle/>
          <a:p>
            <a:r>
              <a:rPr lang="fi-FI" sz="2400" dirty="0"/>
              <a:t>Huolehdi, että käyttämäsi sähköjohdot ja pistorasiat ovat ehjiä.</a:t>
            </a:r>
          </a:p>
          <a:p>
            <a:r>
              <a:rPr lang="fi-FI" sz="2400" dirty="0"/>
              <a:t>Jos sähköt ovat poikki, älä laita pikasulaketta päälle </a:t>
            </a:r>
            <a:r>
              <a:rPr lang="fi-FI" sz="2400" dirty="0" err="1"/>
              <a:t>ennenkuin</a:t>
            </a:r>
            <a:r>
              <a:rPr lang="fi-FI" sz="2400" dirty="0"/>
              <a:t> olet tarkistanut sähkökatkoksen syyn.</a:t>
            </a:r>
          </a:p>
          <a:p>
            <a:r>
              <a:rPr lang="fi-FI" sz="2400" dirty="0"/>
              <a:t>Varmista, etteivät sähköjohdot kulje vesilammikoissa.</a:t>
            </a:r>
          </a:p>
          <a:p>
            <a:r>
              <a:rPr lang="fi-FI" sz="2400" dirty="0"/>
              <a:t>Varmista, etteivät johtosi aiheuta muille kompastumisen tai sähköiskun vaaraa.</a:t>
            </a:r>
          </a:p>
          <a:p>
            <a:r>
              <a:rPr lang="fi-FI" sz="2400" dirty="0"/>
              <a:t>Suojaa johdot kulkusillalla.</a:t>
            </a:r>
          </a:p>
          <a:p>
            <a:r>
              <a:rPr lang="fi-FI" sz="2400" dirty="0"/>
              <a:t>Pidä sähkökeskusten edustat vapaana.</a:t>
            </a:r>
          </a:p>
          <a:p>
            <a:endParaRPr lang="fi-FI" sz="2400" dirty="0"/>
          </a:p>
        </p:txBody>
      </p:sp>
      <p:pic>
        <p:nvPicPr>
          <p:cNvPr id="4" name="Picture 5" descr="keskuksen yhteydessä sammutin">
            <a:extLst>
              <a:ext uri="{FF2B5EF4-FFF2-40B4-BE49-F238E27FC236}">
                <a16:creationId xmlns:a16="http://schemas.microsoft.com/office/drawing/2014/main" id="{B4346CE0-D1B3-C440-B193-346AD6E9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6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7281" y="381567"/>
            <a:ext cx="2376583" cy="541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otelo">
            <a:extLst>
              <a:ext uri="{FF2B5EF4-FFF2-40B4-BE49-F238E27FC236}">
                <a16:creationId xmlns:a16="http://schemas.microsoft.com/office/drawing/2014/main" id="{BFCA8385-3142-0E4F-9375-2D910716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196" y="4900018"/>
            <a:ext cx="2376583" cy="15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7DEF24AA-5176-8847-83D0-06CF45D2D074}"/>
              </a:ext>
            </a:extLst>
          </p:cNvPr>
          <p:cNvGrpSpPr>
            <a:grpSpLocks/>
          </p:cNvGrpSpPr>
          <p:nvPr/>
        </p:nvGrpSpPr>
        <p:grpSpPr bwMode="auto">
          <a:xfrm>
            <a:off x="9327281" y="4489829"/>
            <a:ext cx="1354137" cy="1223962"/>
            <a:chOff x="3592" y="975"/>
            <a:chExt cx="1320" cy="1206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3F29FB19-A605-AA4D-B71F-1A3612229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133"/>
              <a:ext cx="61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8" name="Picture 20" descr="draft_lens3787722module26684052photo_1239406066thumbs-up">
              <a:extLst>
                <a:ext uri="{FF2B5EF4-FFF2-40B4-BE49-F238E27FC236}">
                  <a16:creationId xmlns:a16="http://schemas.microsoft.com/office/drawing/2014/main" id="{883506A5-B603-B44C-9F4B-82999E4BC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75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89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3A44FC-5889-654F-8968-4701C2F8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Valaistus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C526AA-0208-2B46-ACA2-FE9A0896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cs typeface="Arial" panose="020B0604020202020204" pitchFamily="34" charset="0"/>
              </a:rPr>
              <a:t>Jokainen huolehtii työkohteensa valaistuksesta jalallisella kohdevalolla. </a:t>
            </a:r>
            <a:r>
              <a:rPr lang="fi-FI" altLang="fi-FI" sz="2400" b="1" dirty="0">
                <a:cs typeface="Arial" panose="020B0604020202020204" pitchFamily="34" charset="0"/>
              </a:rPr>
              <a:t>Huomioi palovaara!</a:t>
            </a:r>
          </a:p>
          <a:p>
            <a:r>
              <a:rPr lang="fi-FI" altLang="fi-FI" sz="2400" dirty="0">
                <a:cs typeface="Arial" panose="020B0604020202020204" pitchFamily="34" charset="0"/>
              </a:rPr>
              <a:t>Valaisimet tulee olla kiinnitettyjä tai jalallisia. Niitä saa jättää irralleen </a:t>
            </a:r>
            <a:r>
              <a:rPr lang="fi-FI" altLang="fi-FI" sz="2400" dirty="0" err="1">
                <a:cs typeface="Arial" panose="020B0604020202020204" pitchFamily="34" charset="0"/>
              </a:rPr>
              <a:t>rikkoutumis</a:t>
            </a:r>
            <a:r>
              <a:rPr lang="fi-FI" altLang="fi-FI" sz="2400" dirty="0">
                <a:cs typeface="Arial" panose="020B0604020202020204" pitchFamily="34" charset="0"/>
              </a:rPr>
              <a:t>- ja palovaaran vuoksi. </a:t>
            </a:r>
          </a:p>
          <a:p>
            <a:endParaRPr lang="fi-FI" altLang="fi-FI" sz="2400" dirty="0">
              <a:cs typeface="Arial" panose="020B0604020202020204" pitchFamily="34" charset="0"/>
            </a:endParaRPr>
          </a:p>
          <a:p>
            <a:r>
              <a:rPr lang="fi-FI" altLang="fi-FI" sz="2400" dirty="0">
                <a:cs typeface="Arial" panose="020B0604020202020204" pitchFamily="34" charset="0"/>
              </a:rPr>
              <a:t>Pääurakoitsijan järjestämää työmaan yleisvalaistusta ei saa siirtää työkohdevalaisimeksi!</a:t>
            </a:r>
          </a:p>
        </p:txBody>
      </p:sp>
      <p:pic>
        <p:nvPicPr>
          <p:cNvPr id="4" name="Picture 8" descr="tripodi3">
            <a:extLst>
              <a:ext uri="{FF2B5EF4-FFF2-40B4-BE49-F238E27FC236}">
                <a16:creationId xmlns:a16="http://schemas.microsoft.com/office/drawing/2014/main" id="{956729E1-4A34-6F4F-A2CB-E6ADB014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235" y="1690688"/>
            <a:ext cx="1991507" cy="36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B8772432-6554-6848-86B4-1B186E678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321" y="3068534"/>
            <a:ext cx="2091758" cy="211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DE902333-86AE-4A4B-80A0-A90274556C9D}"/>
              </a:ext>
            </a:extLst>
          </p:cNvPr>
          <p:cNvGrpSpPr>
            <a:grpSpLocks/>
          </p:cNvGrpSpPr>
          <p:nvPr/>
        </p:nvGrpSpPr>
        <p:grpSpPr bwMode="auto">
          <a:xfrm>
            <a:off x="8163777" y="1974478"/>
            <a:ext cx="1354138" cy="1223963"/>
            <a:chOff x="3592" y="975"/>
            <a:chExt cx="1320" cy="1206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D3A3635F-36C8-5C49-8385-D003E38D8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133"/>
              <a:ext cx="617" cy="8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/>
            </a:p>
          </p:txBody>
        </p:sp>
        <p:pic>
          <p:nvPicPr>
            <p:cNvPr id="8" name="Picture 24" descr="draft_lens3787722module26684052photo_1239406066thumbs-up">
              <a:extLst>
                <a:ext uri="{FF2B5EF4-FFF2-40B4-BE49-F238E27FC236}">
                  <a16:creationId xmlns:a16="http://schemas.microsoft.com/office/drawing/2014/main" id="{A929E150-93E1-054B-8BFC-8A5B6AD0B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975"/>
              <a:ext cx="132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9">
            <a:extLst>
              <a:ext uri="{FF2B5EF4-FFF2-40B4-BE49-F238E27FC236}">
                <a16:creationId xmlns:a16="http://schemas.microsoft.com/office/drawing/2014/main" id="{F0781F46-30DB-9943-A1DE-ECB58E2E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566" y="5339657"/>
            <a:ext cx="2510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altLang="fi-FI" sz="1600" dirty="0"/>
              <a:t>Mm. Elohopealamppu, monimetallilamppu tai suurpainenatriumlamppu.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A72D8052-082C-1848-A902-EA01F16BF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015" y="5423893"/>
            <a:ext cx="19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altLang="fi-FI" sz="1600" dirty="0"/>
              <a:t>Energiansäästö-lamppu.</a:t>
            </a:r>
          </a:p>
        </p:txBody>
      </p:sp>
    </p:spTree>
    <p:extLst>
      <p:ext uri="{BB962C8B-B14F-4D97-AF65-F5344CB8AC3E}">
        <p14:creationId xmlns:p14="http://schemas.microsoft.com/office/powerpoint/2010/main" val="3488879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0F57F-12C9-E449-970B-2DBC7061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Kemikaalit ja käyttöturvallisuustiedotteet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A3500F-C09A-CA41-A7AE-3BF2D2DB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7343" cy="4351338"/>
          </a:xfrm>
        </p:spPr>
        <p:txBody>
          <a:bodyPr/>
          <a:lstStyle/>
          <a:p>
            <a:r>
              <a:rPr lang="fi-FI" dirty="0"/>
              <a:t>Kemikaalit löytyvät työmaan kemikaaliluettelosta.</a:t>
            </a:r>
          </a:p>
          <a:p>
            <a:r>
              <a:rPr lang="fi-FI" dirty="0"/>
              <a:t>Käyttöturvallisuustiedotteet ja kemikaaliluettelo löytyvät työmaalta ja ovat kaikkien  nähtävillä.</a:t>
            </a:r>
          </a:p>
          <a:p>
            <a:r>
              <a:rPr lang="fi-FI" dirty="0"/>
              <a:t>Kemikaalit säilytetään niille erikseen osoitetussa paikassa.</a:t>
            </a:r>
          </a:p>
          <a:p>
            <a:endParaRPr lang="fi-FI" dirty="0"/>
          </a:p>
        </p:txBody>
      </p:sp>
      <p:pic>
        <p:nvPicPr>
          <p:cNvPr id="4" name="Picture 15" descr="http://www.reachneuvonta.fi/Reach/reach.nsf/99EFB2E2477D933FC22575B500302BAD/$FILE/merkinn%E4t.gif">
            <a:extLst>
              <a:ext uri="{FF2B5EF4-FFF2-40B4-BE49-F238E27FC236}">
                <a16:creationId xmlns:a16="http://schemas.microsoft.com/office/drawing/2014/main" id="{EADF570A-656A-C04F-831A-B28D804A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16297"/>
            <a:ext cx="5990545" cy="25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8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80C9B5-D14E-D44A-BC87-2652FE08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945733"/>
          </a:xfrm>
        </p:spPr>
        <p:txBody>
          <a:bodyPr anchor="b">
            <a:normAutofit/>
          </a:bodyPr>
          <a:lstStyle/>
          <a:p>
            <a:r>
              <a:rPr lang="fi-FI" sz="4800" dirty="0"/>
              <a:t>Ensiapuvalmius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08D38C-18B5-BA4B-942E-7097216B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22" y="1645632"/>
            <a:ext cx="4274607" cy="3095445"/>
          </a:xfrm>
        </p:spPr>
        <p:txBody>
          <a:bodyPr anchor="t">
            <a:normAutofit/>
          </a:bodyPr>
          <a:lstStyle/>
          <a:p>
            <a:r>
              <a:rPr lang="fi-FI" sz="2400" dirty="0"/>
              <a:t>Ensiaputarvikkeet löytyvät </a:t>
            </a:r>
            <a:r>
              <a:rPr lang="fi-FI" sz="2400" i="1" dirty="0"/>
              <a:t>xxxx</a:t>
            </a:r>
            <a:r>
              <a:rPr lang="fi-FI" sz="2400" dirty="0"/>
              <a:t>.</a:t>
            </a:r>
          </a:p>
          <a:p>
            <a:r>
              <a:rPr lang="fi-FI" sz="2400" dirty="0"/>
              <a:t>Alkusammutuskalusto löytyy xxxx. </a:t>
            </a:r>
          </a:p>
          <a:p>
            <a:r>
              <a:rPr lang="fi-FI" sz="2400" dirty="0"/>
              <a:t>Ensiaputaitoisten nimet työmaan </a:t>
            </a:r>
            <a:r>
              <a:rPr lang="fi-FI" sz="2400" i="1" dirty="0"/>
              <a:t>ilmoitustaululta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Ea</a:t>
            </a:r>
            <a:r>
              <a:rPr lang="fi-FI" sz="2400" dirty="0"/>
              <a:t>-koulutetut henkilöt tunnistat </a:t>
            </a:r>
            <a:r>
              <a:rPr lang="fi-FI" sz="2400" i="1" dirty="0"/>
              <a:t>kypärätarrasta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5" name="Kuva 4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F011C1C8-8990-514D-AC25-B3DC3B828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4" b="-3"/>
          <a:stretch/>
        </p:blipFill>
        <p:spPr>
          <a:xfrm rot="5400000">
            <a:off x="4094243" y="1817150"/>
            <a:ext cx="5445836" cy="3211333"/>
          </a:xfrm>
          <a:prstGeom prst="rect">
            <a:avLst/>
          </a:prstGeom>
        </p:spPr>
      </p:pic>
      <p:pic>
        <p:nvPicPr>
          <p:cNvPr id="4" name="Kuva 3" descr="Kuva, joka sisältää kohteen teksti, sisä, myyntiautomaatti&#10;&#10;Kuvaus luotu automaattisesti">
            <a:extLst>
              <a:ext uri="{FF2B5EF4-FFF2-40B4-BE49-F238E27FC236}">
                <a16:creationId xmlns:a16="http://schemas.microsoft.com/office/drawing/2014/main" id="{D4FB371F-DCBD-BD4E-8F44-F534D2205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4"/>
          <a:stretch/>
        </p:blipFill>
        <p:spPr>
          <a:xfrm rot="5400000">
            <a:off x="7417828" y="1817150"/>
            <a:ext cx="5445836" cy="321133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27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6A3C5-F112-534E-9DD3-B7001C7F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Onnettomuustilanteessa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83EB29-5508-C442-97B9-7E811CCD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683205"/>
            <a:ext cx="5921828" cy="48096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None/>
              <a:defRPr/>
            </a:pPr>
            <a:r>
              <a:rPr lang="fi-FI" sz="2000" b="1" kern="0" dirty="0">
                <a:latin typeface="Arial"/>
              </a:rPr>
              <a:t>Tee tilannearvio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b="1" kern="0" dirty="0">
                <a:latin typeface="Arial"/>
              </a:rPr>
              <a:t>Pelasta </a:t>
            </a:r>
            <a:r>
              <a:rPr lang="fi-FI" sz="2000" kern="0" dirty="0">
                <a:latin typeface="Arial"/>
              </a:rPr>
              <a:t>hengenvaarassa olevat ihmiset.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b="1" kern="0" dirty="0">
                <a:latin typeface="Arial"/>
              </a:rPr>
              <a:t>Estä </a:t>
            </a:r>
            <a:r>
              <a:rPr lang="fi-FI" sz="2000" kern="0" dirty="0">
                <a:latin typeface="Arial"/>
              </a:rPr>
              <a:t>lisäonnettomuudet ja varoita muita.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b="1" kern="0" dirty="0">
                <a:latin typeface="Arial"/>
              </a:rPr>
              <a:t>Arvioi hätäensiavun tarve.</a:t>
            </a:r>
          </a:p>
          <a:p>
            <a:pPr lvl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endParaRPr lang="fi-FI" sz="2000" b="1" kern="0" dirty="0">
              <a:latin typeface="Arial"/>
            </a:endParaRPr>
          </a:p>
          <a:p>
            <a:pPr marL="0" lvl="0" indent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None/>
              <a:defRPr/>
            </a:pPr>
            <a:r>
              <a:rPr lang="fi-FI" sz="2000" b="1" kern="0" dirty="0">
                <a:latin typeface="Arial"/>
              </a:rPr>
              <a:t>Hälytä 112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kern="0" dirty="0">
                <a:latin typeface="Arial"/>
              </a:rPr>
              <a:t>Kerro mitä on tapahtunut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kern="0" dirty="0">
                <a:latin typeface="Arial"/>
              </a:rPr>
              <a:t>Osoite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kern="0" dirty="0">
                <a:latin typeface="Arial"/>
              </a:rPr>
              <a:t>Kuka olet</a:t>
            </a:r>
          </a:p>
          <a:p>
            <a:pPr marL="271463" lvl="0" indent="-271463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2000" kern="0" dirty="0">
                <a:latin typeface="Arial"/>
              </a:rPr>
              <a:t>Älä sulje puhelinta ennen kuin saat luvan.</a:t>
            </a:r>
          </a:p>
          <a:p>
            <a:pPr lvl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endParaRPr lang="fi-FI" sz="2000" b="1" kern="0" dirty="0">
              <a:latin typeface="Arial"/>
            </a:endParaRPr>
          </a:p>
          <a:p>
            <a:pPr marL="0" lvl="0" indent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None/>
              <a:defRPr/>
            </a:pPr>
            <a:r>
              <a:rPr lang="fi-FI" sz="2000" b="1" kern="0" dirty="0">
                <a:latin typeface="Arial"/>
              </a:rPr>
              <a:t>Anna hätäensiapu</a:t>
            </a:r>
            <a:r>
              <a:rPr lang="fi-FI" sz="2000" kern="0" dirty="0">
                <a:latin typeface="Arial"/>
              </a:rPr>
              <a:t>, pyydä apua työkavereilta.</a:t>
            </a:r>
          </a:p>
          <a:p>
            <a:pPr marL="0" lvl="0" indent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None/>
              <a:defRPr/>
            </a:pPr>
            <a:r>
              <a:rPr lang="fi-FI" sz="2000" b="1" kern="0" dirty="0">
                <a:latin typeface="Arial"/>
              </a:rPr>
              <a:t>Opasta apu paikalle.</a:t>
            </a:r>
          </a:p>
          <a:p>
            <a:pPr marL="0" lvl="0" indent="0" eaLnBrk="0" fontAlgn="t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None/>
              <a:defRPr/>
            </a:pPr>
            <a:r>
              <a:rPr lang="fi-FI" sz="2000" b="1" kern="0" dirty="0">
                <a:latin typeface="Arial"/>
              </a:rPr>
              <a:t>Älä jätä tapaturman uhria yksin.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73B922A-65D8-3E4E-A6CE-D31949026C2F}"/>
              </a:ext>
            </a:extLst>
          </p:cNvPr>
          <p:cNvSpPr/>
          <p:nvPr/>
        </p:nvSpPr>
        <p:spPr>
          <a:xfrm>
            <a:off x="7520631" y="1683205"/>
            <a:ext cx="4159741" cy="41919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endParaRPr lang="fi-FI" sz="1600" b="1" kern="0" dirty="0">
              <a:latin typeface="Arial"/>
            </a:endParaRPr>
          </a:p>
          <a:p>
            <a:pPr lvl="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r>
              <a:rPr lang="fi-FI" sz="1600" b="1" kern="0" dirty="0">
                <a:latin typeface="Arial"/>
              </a:rPr>
              <a:t>TYÖNTEKIJÄ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Ilmoita heti </a:t>
            </a:r>
            <a:r>
              <a:rPr lang="fi-FI" sz="1400" kern="0" dirty="0">
                <a:latin typeface="Arial"/>
              </a:rPr>
              <a:t>vahinkotapahtumasta työnjohtajalle ennen lääkäriin menoa.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Kerro</a:t>
            </a:r>
            <a:r>
              <a:rPr lang="fi-FI" sz="1400" kern="0" dirty="0">
                <a:latin typeface="Arial"/>
              </a:rPr>
              <a:t> hoitolaitoksessa työnantajasi nimi, jonka perusteella hoitolaitos pystyy tarkistamaan vakuutusyhtiön vakuutusrekisteristä (TVK). 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Toimita</a:t>
            </a:r>
            <a:r>
              <a:rPr lang="fi-FI" sz="1400" kern="0" dirty="0">
                <a:latin typeface="Arial"/>
              </a:rPr>
              <a:t> sairauslomatodistus työnantajallesi.</a:t>
            </a:r>
          </a:p>
          <a:p>
            <a:pPr lvl="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endParaRPr lang="fi-FI" sz="1400" kern="0" dirty="0">
              <a:latin typeface="Arial"/>
            </a:endParaRPr>
          </a:p>
          <a:p>
            <a:pPr lvl="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endParaRPr lang="fi-FI" sz="1400" b="1" kern="0" dirty="0">
              <a:latin typeface="Arial"/>
            </a:endParaRPr>
          </a:p>
          <a:p>
            <a:pPr lvl="0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defRPr/>
            </a:pPr>
            <a:r>
              <a:rPr lang="fi-FI" sz="1600" b="1" kern="0" dirty="0">
                <a:latin typeface="Arial"/>
              </a:rPr>
              <a:t>TYÖNJOHTO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Varmista</a:t>
            </a:r>
            <a:r>
              <a:rPr lang="fi-FI" sz="1400" kern="0" dirty="0">
                <a:latin typeface="Arial"/>
              </a:rPr>
              <a:t>, että loukkaantunut saa hoitoa.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Ilmoita</a:t>
            </a:r>
            <a:r>
              <a:rPr lang="fi-FI" sz="1400" kern="0" dirty="0">
                <a:latin typeface="Arial"/>
              </a:rPr>
              <a:t> tapahtumasta johdolle, työsuojeluvaltuutetulle ja työsuojelupäällikölle.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i-FI" sz="1400" b="1" kern="0" dirty="0">
                <a:latin typeface="Arial"/>
              </a:rPr>
              <a:t>Tee tapaturmailmoitus </a:t>
            </a:r>
            <a:r>
              <a:rPr lang="fi-FI" sz="1400" kern="0" dirty="0">
                <a:latin typeface="Arial"/>
              </a:rPr>
              <a:t>vakuutusyhtiöön 10 arkipäivän kuluessa oman henkilöstön osalta, ei aliurakoitsijoiden.</a:t>
            </a:r>
          </a:p>
          <a:p>
            <a:pPr marL="271463" lvl="0" indent="-271463" eaLnBrk="0" fontAlgn="t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fi-FI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16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DC337-FA8C-7F41-8636-8CEC3E9B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Turvallista ja tehokasta työskentelyä!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627749-2505-F440-8F4C-AB947362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2359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Mitä kysymyksiä jäi mieleen?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Onko oman tehtäväsi turvallisuussuunnitelma TTS tuttu? </a:t>
            </a:r>
            <a:r>
              <a:rPr lang="fi-FI" dirty="0"/>
              <a:t>Jos ei, käydään yhdessä läpi mitä siihen on kirjattu.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Sitten pääset työmaakierrokselle, jonka aikana kerrataan vielä työmaan pelisääntöjä käytännössä.</a:t>
            </a:r>
          </a:p>
        </p:txBody>
      </p:sp>
      <p:pic>
        <p:nvPicPr>
          <p:cNvPr id="4" name="Picture 11" descr="draft_lens3787722module26684052photo_1239406066thumbs-up">
            <a:extLst>
              <a:ext uri="{FF2B5EF4-FFF2-40B4-BE49-F238E27FC236}">
                <a16:creationId xmlns:a16="http://schemas.microsoft.com/office/drawing/2014/main" id="{A11511E6-1CC1-0B4A-9360-263A566FF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5265" b="2"/>
          <a:stretch/>
        </p:blipFill>
        <p:spPr bwMode="auto">
          <a:xfrm>
            <a:off x="7840559" y="2159290"/>
            <a:ext cx="3269977" cy="33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6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54A66D-FF3B-3441-9E95-F55D533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Perehdytyksen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471174-CE8E-BC43-B33F-BB6F2331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68"/>
            <a:ext cx="6265985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Tunnet </a:t>
            </a:r>
          </a:p>
          <a:p>
            <a:r>
              <a:rPr lang="fi-FI" dirty="0"/>
              <a:t>työmaan keskeisimmät pelisäännöt</a:t>
            </a:r>
          </a:p>
          <a:p>
            <a:r>
              <a:rPr lang="fi-FI" dirty="0"/>
              <a:t>työturvallisuusriskit ja vaaranpaikat</a:t>
            </a:r>
          </a:p>
          <a:p>
            <a:r>
              <a:rPr lang="fi-FI" dirty="0"/>
              <a:t>oman työsi riskit tällä työmaalla.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Perehdyt työmaahan työmaakierroksella.</a:t>
            </a:r>
          </a:p>
          <a:p>
            <a:pPr marL="0" indent="0">
              <a:buNone/>
            </a:pPr>
            <a:r>
              <a:rPr lang="fi-FI" dirty="0"/>
              <a:t>Saat kulkuluvan työmaalle.</a:t>
            </a:r>
          </a:p>
          <a:p>
            <a:pPr marL="0" indent="0">
              <a:buNone/>
            </a:pPr>
            <a:r>
              <a:rPr lang="fi-FI" dirty="0"/>
              <a:t>Sitoudut tekemään havaintoja, kun huomaat turvallisuuspuutteita työmaalla.</a:t>
            </a:r>
          </a:p>
        </p:txBody>
      </p:sp>
      <p:pic>
        <p:nvPicPr>
          <p:cNvPr id="4" name="Kuva 3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DA05D90E-B509-1946-A038-1D625304D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12"/>
          <a:stretch/>
        </p:blipFill>
        <p:spPr>
          <a:xfrm>
            <a:off x="7550967" y="1094014"/>
            <a:ext cx="3905730" cy="4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1F1D93-BEB6-F744-9752-B199934A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i-FI" dirty="0"/>
              <a:t>Kohteen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0A187-6FE2-194A-B46C-5B29A0CF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fi-FI" sz="2400" dirty="0"/>
              <a:t>Työnumero:</a:t>
            </a:r>
          </a:p>
          <a:p>
            <a:r>
              <a:rPr lang="fi-FI" sz="2400" dirty="0"/>
              <a:t>Työmaa:</a:t>
            </a:r>
          </a:p>
          <a:p>
            <a:r>
              <a:rPr lang="fi-FI" sz="2400" dirty="0"/>
              <a:t>Lähiosoite:</a:t>
            </a:r>
          </a:p>
          <a:p>
            <a:r>
              <a:rPr lang="fi-FI" sz="2400" dirty="0"/>
              <a:t>Postiosoite:</a:t>
            </a:r>
          </a:p>
          <a:p>
            <a:endParaRPr lang="fi-FI" sz="2400" dirty="0"/>
          </a:p>
          <a:p>
            <a:r>
              <a:rPr lang="fi-FI" sz="2400" dirty="0"/>
              <a:t>Rakennusaika: </a:t>
            </a:r>
          </a:p>
          <a:p>
            <a:r>
              <a:rPr lang="fi-FI" sz="2400" dirty="0"/>
              <a:t>Kohteen vaiheistus: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36E5CD1-4091-4A49-BE6C-5A493BF1D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2" r="2838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196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B706F-F978-FC4E-91EE-DCB4DC48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Työnjohto- ja työsuojeluorganisaatio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3DC089-FE36-6F4D-87F1-222A8B93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Lisää kalvoon vastuuhenkilöiden nimet, kuvat ja yhteystiedot</a:t>
            </a:r>
          </a:p>
          <a:p>
            <a:pPr lvl="1"/>
            <a:r>
              <a:rPr lang="fi-FI" dirty="0"/>
              <a:t>vastaava työnjohtaja</a:t>
            </a:r>
          </a:p>
          <a:p>
            <a:pPr lvl="1"/>
            <a:r>
              <a:rPr lang="fi-FI" dirty="0"/>
              <a:t>työnjohtajat</a:t>
            </a:r>
          </a:p>
          <a:p>
            <a:pPr lvl="1"/>
            <a:r>
              <a:rPr lang="fi-FI" dirty="0"/>
              <a:t>työmaainsinööri</a:t>
            </a:r>
          </a:p>
          <a:p>
            <a:pPr lvl="1"/>
            <a:r>
              <a:rPr lang="fi-FI" dirty="0"/>
              <a:t>työsuojeluvaltuutettu</a:t>
            </a:r>
          </a:p>
          <a:p>
            <a:pPr lvl="1"/>
            <a:r>
              <a:rPr lang="fi-FI" dirty="0"/>
              <a:t>muut vastuuhenkilöt.</a:t>
            </a:r>
          </a:p>
        </p:txBody>
      </p:sp>
    </p:spTree>
    <p:extLst>
      <p:ext uri="{BB962C8B-B14F-4D97-AF65-F5344CB8AC3E}">
        <p14:creationId xmlns:p14="http://schemas.microsoft.com/office/powerpoint/2010/main" val="112088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5D960-3F38-994E-B966-76582F1F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Aluesuunnitelma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C4A60A-F887-1A49-B680-DAFA835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093029" cy="4667249"/>
          </a:xfrm>
        </p:spPr>
        <p:txBody>
          <a:bodyPr>
            <a:normAutofit/>
          </a:bodyPr>
          <a:lstStyle/>
          <a:p>
            <a:r>
              <a:rPr lang="fi-FI" sz="2400" i="1" dirty="0"/>
              <a:t>lisää tähän selkeä kuva kohteen aluesuunnitelmasta</a:t>
            </a:r>
          </a:p>
          <a:p>
            <a:r>
              <a:rPr lang="fi-FI" sz="2400" i="1" dirty="0"/>
              <a:t>käy aluesuunnitelmasta läpi mm. työmaalle ajo, työmaapysäköinti, kuormien purkupaikat, sosiaalitilat, varastot, nostopaikat, jätteen lajittelu, sähköistys, kokoontumispaikka.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90019E-BEFF-E947-868A-AAE2EE75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44" y="1825624"/>
            <a:ext cx="6989057" cy="40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BE16F8-12C6-6F4F-9742-B39AF1DE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Työmaan</a:t>
            </a:r>
            <a:r>
              <a:rPr lang="en-US" sz="6000" dirty="0"/>
              <a:t> </a:t>
            </a:r>
            <a:r>
              <a:rPr lang="en-US" sz="6000" dirty="0" err="1"/>
              <a:t>vaarallisimmat</a:t>
            </a:r>
            <a:r>
              <a:rPr lang="en-US" sz="6000" dirty="0"/>
              <a:t> </a:t>
            </a:r>
            <a:r>
              <a:rPr lang="en-US" sz="6000" dirty="0" err="1"/>
              <a:t>paikat</a:t>
            </a:r>
            <a:endParaRPr lang="en-US" sz="6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FF543B-5248-1F4B-88B3-7D63CC23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313" y="5665510"/>
            <a:ext cx="9426806" cy="7191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i="1" dirty="0" err="1"/>
              <a:t>kerää</a:t>
            </a:r>
            <a:r>
              <a:rPr lang="en-US" sz="2400" i="1" dirty="0"/>
              <a:t> </a:t>
            </a:r>
            <a:r>
              <a:rPr lang="en-US" sz="2400" i="1" dirty="0" err="1"/>
              <a:t>tähän</a:t>
            </a:r>
            <a:r>
              <a:rPr lang="en-US" sz="2400" i="1" dirty="0"/>
              <a:t> </a:t>
            </a:r>
            <a:r>
              <a:rPr lang="en-US" sz="2400" i="1" dirty="0" err="1"/>
              <a:t>valokuvia</a:t>
            </a:r>
            <a:r>
              <a:rPr lang="en-US" sz="2400" i="1" dirty="0"/>
              <a:t> </a:t>
            </a:r>
            <a:r>
              <a:rPr lang="en-US" sz="2400" i="1" dirty="0" err="1"/>
              <a:t>omalta</a:t>
            </a:r>
            <a:r>
              <a:rPr lang="en-US" sz="2400" i="1" dirty="0"/>
              <a:t> </a:t>
            </a:r>
            <a:r>
              <a:rPr lang="en-US" sz="2400" i="1" dirty="0" err="1"/>
              <a:t>työmaalta</a:t>
            </a:r>
            <a:r>
              <a:rPr lang="en-US" sz="2400" i="1" dirty="0"/>
              <a:t> ja </a:t>
            </a:r>
            <a:r>
              <a:rPr lang="en-US" sz="2400" i="1" dirty="0" err="1"/>
              <a:t>käy</a:t>
            </a:r>
            <a:r>
              <a:rPr lang="en-US" sz="2400" i="1" dirty="0"/>
              <a:t> </a:t>
            </a:r>
            <a:r>
              <a:rPr lang="en-US" sz="2400" i="1" dirty="0" err="1"/>
              <a:t>vaarat</a:t>
            </a:r>
            <a:r>
              <a:rPr lang="en-US" sz="2400" i="1" dirty="0"/>
              <a:t> </a:t>
            </a:r>
            <a:r>
              <a:rPr lang="en-US" sz="2400" i="1" dirty="0" err="1"/>
              <a:t>läpi</a:t>
            </a:r>
            <a:r>
              <a:rPr lang="en-US" sz="2400" i="1" dirty="0"/>
              <a:t> </a:t>
            </a:r>
            <a:r>
              <a:rPr lang="en-US" sz="2400" i="1" dirty="0" err="1"/>
              <a:t>perehdytettävien</a:t>
            </a:r>
            <a:r>
              <a:rPr lang="en-US" sz="2400" i="1" dirty="0"/>
              <a:t> </a:t>
            </a:r>
            <a:r>
              <a:rPr lang="en-US" sz="2400" i="1" dirty="0" err="1"/>
              <a:t>kanssa</a:t>
            </a:r>
            <a:endParaRPr lang="en-US" sz="2400" i="1" dirty="0"/>
          </a:p>
        </p:txBody>
      </p:sp>
      <p:pic>
        <p:nvPicPr>
          <p:cNvPr id="4" name="Kuva 3" descr="Kuva, joka sisältää kohteen ulko, lentokone, kiitorata&#10;&#10;Kuvaus luotu automaattisesti">
            <a:extLst>
              <a:ext uri="{FF2B5EF4-FFF2-40B4-BE49-F238E27FC236}">
                <a16:creationId xmlns:a16="http://schemas.microsoft.com/office/drawing/2014/main" id="{946B2BD9-B185-A946-A2D4-FBF4BECD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0" y="321733"/>
            <a:ext cx="5289743" cy="398426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maa, ulko, lika, likainen&#10;&#10;Kuvaus luotu automaattisesti">
            <a:extLst>
              <a:ext uri="{FF2B5EF4-FFF2-40B4-BE49-F238E27FC236}">
                <a16:creationId xmlns:a16="http://schemas.microsoft.com/office/drawing/2014/main" id="{3B892E9B-9571-8F46-8F82-B27993248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97641" y="321735"/>
            <a:ext cx="5286431" cy="398425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9067324-068F-C642-B3A7-E207BCD62B60}"/>
              </a:ext>
            </a:extLst>
          </p:cNvPr>
          <p:cNvSpPr txBox="1"/>
          <p:nvPr/>
        </p:nvSpPr>
        <p:spPr>
          <a:xfrm>
            <a:off x="555171" y="473368"/>
            <a:ext cx="29554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Esimerkkikuva: vesikatto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D5A4599-BAA8-5444-A7D5-8995D60F243B}"/>
              </a:ext>
            </a:extLst>
          </p:cNvPr>
          <p:cNvSpPr txBox="1"/>
          <p:nvPr/>
        </p:nvSpPr>
        <p:spPr>
          <a:xfrm>
            <a:off x="6495989" y="473368"/>
            <a:ext cx="29554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Esimerkkikuva: kaivannot</a:t>
            </a:r>
          </a:p>
        </p:txBody>
      </p:sp>
    </p:spTree>
    <p:extLst>
      <p:ext uri="{BB962C8B-B14F-4D97-AF65-F5344CB8AC3E}">
        <p14:creationId xmlns:p14="http://schemas.microsoft.com/office/powerpoint/2010/main" val="172807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C451C-F43B-B444-A1D0-6A0100BE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Työmaalla vaadittavat kortit ja pätevyydet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0A61A0-CB0E-D74D-A71A-0D2732BF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185"/>
            <a:ext cx="72902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Työturvallisuuskortti</a:t>
            </a:r>
          </a:p>
          <a:p>
            <a:pPr lvl="1"/>
            <a:r>
              <a:rPr lang="fi-FI" dirty="0"/>
              <a:t>Jos Sinulla ei ole korttia, varaa aika työturvallisuuskorttikoulutukseen.</a:t>
            </a:r>
          </a:p>
          <a:p>
            <a:pPr marL="0" indent="0">
              <a:buNone/>
            </a:pPr>
            <a:r>
              <a:rPr lang="fi-FI" sz="2400" dirty="0"/>
              <a:t>Tulityökortti</a:t>
            </a:r>
          </a:p>
          <a:p>
            <a:pPr lvl="1"/>
            <a:r>
              <a:rPr lang="fi-FI" dirty="0"/>
              <a:t>Tulitöitä tehdessä tarvitset työnjohtajan kirjoittaman tulityöluvan ja Sinulla on oltava voimassa oleva tulityökortti.</a:t>
            </a:r>
          </a:p>
          <a:p>
            <a:pPr marL="0" indent="0">
              <a:buNone/>
            </a:pPr>
            <a:r>
              <a:rPr lang="fi-FI" sz="2400" dirty="0"/>
              <a:t>Henkilötunniste</a:t>
            </a:r>
          </a:p>
          <a:p>
            <a:pPr lvl="1"/>
            <a:r>
              <a:rPr lang="fi-FI" dirty="0"/>
              <a:t>Sinulla on oltava kuvallinen ja veronumerollinen henkilökortti näkyvissä työmaalla työskennellessäsi. </a:t>
            </a:r>
          </a:p>
          <a:p>
            <a:pPr marL="0" indent="0">
              <a:buNone/>
            </a:pPr>
            <a:r>
              <a:rPr lang="fi-FI" sz="2400" dirty="0"/>
              <a:t>Työterveyskortti</a:t>
            </a:r>
          </a:p>
          <a:p>
            <a:pPr lvl="1"/>
            <a:r>
              <a:rPr lang="fi-FI" dirty="0"/>
              <a:t>On pakollinen rakennustyömailla työskentelevillä työntekijöillä.</a:t>
            </a:r>
          </a:p>
          <a:p>
            <a:pPr lvl="1"/>
            <a:endParaRPr lang="fi-FI" dirty="0"/>
          </a:p>
        </p:txBody>
      </p:sp>
      <p:pic>
        <p:nvPicPr>
          <p:cNvPr id="4" name="Picture 8" descr="http://www.savonpalokalusto.fi/Image/kuvat/koulutus/tyoturvallisuuskortti.jpg">
            <a:extLst>
              <a:ext uri="{FF2B5EF4-FFF2-40B4-BE49-F238E27FC236}">
                <a16:creationId xmlns:a16="http://schemas.microsoft.com/office/drawing/2014/main" id="{499D0521-2D24-8446-B7DB-67EE6DE1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92" y="1455738"/>
            <a:ext cx="23764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rakennusliitto.fi/@Bin/5772468/tyoterveyskortti_malli.jpeg">
            <a:extLst>
              <a:ext uri="{FF2B5EF4-FFF2-40B4-BE49-F238E27FC236}">
                <a16:creationId xmlns:a16="http://schemas.microsoft.com/office/drawing/2014/main" id="{F7559D25-2456-964F-ADB1-4B74CA98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58" y="4625974"/>
            <a:ext cx="2714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1F0D90-D7B4-EA4B-B9F1-9FD8B56D2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58" y="3039765"/>
            <a:ext cx="2273824" cy="14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516B9-F690-5F4C-AF46-21B99A15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GB" altLang="fi-FI" dirty="0" err="1"/>
              <a:t>Ulkomaalaiselta</a:t>
            </a:r>
            <a:r>
              <a:rPr lang="en-GB" altLang="fi-FI" dirty="0"/>
              <a:t> </a:t>
            </a:r>
            <a:r>
              <a:rPr lang="en-GB" altLang="fi-FI" dirty="0" err="1"/>
              <a:t>työntekijältä</a:t>
            </a:r>
            <a:r>
              <a:rPr lang="en-GB" altLang="fi-FI" dirty="0"/>
              <a:t> </a:t>
            </a:r>
            <a:r>
              <a:rPr lang="en-GB" altLang="fi-FI" dirty="0" err="1"/>
              <a:t>tarvitaan</a:t>
            </a:r>
            <a:r>
              <a:rPr lang="en-GB" altLang="fi-FI" dirty="0"/>
              <a:t> </a:t>
            </a:r>
            <a:r>
              <a:rPr lang="en-GB" altLang="fi-FI" dirty="0" err="1"/>
              <a:t>myös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C4CB89-3555-0947-9081-0150B2979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3600" lvl="1" indent="-342000" eaLnBrk="0" fontAlgn="base" hangingPunct="0">
              <a:lnSpc>
                <a:spcPct val="150000"/>
              </a:lnSpc>
              <a:spcBef>
                <a:spcPts val="288"/>
              </a:spcBef>
              <a:spcAft>
                <a:spcPct val="0"/>
              </a:spcAft>
              <a:buAutoNum type="arabicPeriod"/>
              <a:defRPr/>
            </a:pPr>
            <a:r>
              <a:rPr lang="en-GB" altLang="fi-FI" sz="2800" dirty="0" err="1"/>
              <a:t>Kopio</a:t>
            </a:r>
            <a:r>
              <a:rPr lang="en-GB" altLang="fi-FI" sz="2800" dirty="0"/>
              <a:t> </a:t>
            </a:r>
            <a:r>
              <a:rPr lang="en-GB" altLang="fi-FI" sz="2800" dirty="0" err="1"/>
              <a:t>passista</a:t>
            </a:r>
            <a:r>
              <a:rPr lang="en-GB" altLang="fi-FI" sz="2800" dirty="0"/>
              <a:t> </a:t>
            </a:r>
          </a:p>
          <a:p>
            <a:pPr marL="813600" lvl="1" indent="-342000" eaLnBrk="0" fontAlgn="base" hangingPunct="0">
              <a:lnSpc>
                <a:spcPct val="150000"/>
              </a:lnSpc>
              <a:spcBef>
                <a:spcPts val="288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pPr>
            <a:r>
              <a:rPr lang="en-GB" altLang="fi-FI" sz="2800" dirty="0" err="1"/>
              <a:t>Ulkomaalaisella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lähetetyllä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työntekijällä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tulee</a:t>
            </a:r>
            <a:r>
              <a:rPr lang="en-GB" altLang="fi-FI" sz="2800" dirty="0"/>
              <a:t> olla </a:t>
            </a:r>
            <a:r>
              <a:rPr lang="en-GB" altLang="fi-FI" sz="2800" dirty="0" err="1"/>
              <a:t>työskentelyn</a:t>
            </a:r>
            <a:r>
              <a:rPr lang="en-GB" altLang="fi-FI" sz="2800" dirty="0"/>
              <a:t> </a:t>
            </a:r>
            <a:r>
              <a:rPr lang="en-GB" altLang="fi-FI" sz="2800" dirty="0" err="1"/>
              <a:t>alkaessa</a:t>
            </a:r>
            <a:r>
              <a:rPr lang="en-GB" altLang="fi-FI" sz="2800" dirty="0"/>
              <a:t> E101- /A1 –</a:t>
            </a:r>
            <a:r>
              <a:rPr lang="en-GB" altLang="fi-FI" sz="2800" dirty="0" err="1"/>
              <a:t>todistus</a:t>
            </a:r>
            <a:r>
              <a:rPr lang="en-GB" altLang="fi-FI" sz="2800" dirty="0"/>
              <a:t> tai </a:t>
            </a:r>
            <a:r>
              <a:rPr lang="en-GB" altLang="fi-FI" sz="2800" dirty="0" err="1"/>
              <a:t>tapaturma</a:t>
            </a:r>
            <a:r>
              <a:rPr lang="en-GB" altLang="fi-FI" sz="2800" dirty="0"/>
              <a:t>- </a:t>
            </a:r>
            <a:r>
              <a:rPr lang="en-GB" altLang="fi-FI" sz="2800" dirty="0" err="1"/>
              <a:t>ja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eläkevakuutus</a:t>
            </a:r>
            <a:r>
              <a:rPr lang="en-GB" altLang="fi-FI" sz="2800" dirty="0"/>
              <a:t> </a:t>
            </a:r>
            <a:r>
              <a:rPr lang="en-GB" altLang="fi-FI" sz="2800" dirty="0" err="1"/>
              <a:t>otettuna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suomalaisesta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yhtiöstä</a:t>
            </a:r>
            <a:r>
              <a:rPr lang="en-GB" altLang="fi-FI" sz="2800" dirty="0"/>
              <a:t>.</a:t>
            </a:r>
          </a:p>
          <a:p>
            <a:pPr marL="813600" lvl="1" indent="-342000" eaLnBrk="0" fontAlgn="base" hangingPunct="0">
              <a:lnSpc>
                <a:spcPct val="150000"/>
              </a:lnSpc>
              <a:spcBef>
                <a:spcPts val="288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pPr>
            <a:r>
              <a:rPr lang="en-GB" altLang="fi-FI" sz="2800" dirty="0" err="1"/>
              <a:t>Lähetetyn</a:t>
            </a:r>
            <a:r>
              <a:rPr lang="en-GB" altLang="fi-FI" sz="2800" dirty="0"/>
              <a:t> </a:t>
            </a:r>
            <a:r>
              <a:rPr lang="en-GB" altLang="fi-FI" sz="2800" dirty="0" err="1"/>
              <a:t>työntekijän</a:t>
            </a:r>
            <a:r>
              <a:rPr lang="en-GB" altLang="fi-FI" sz="2800" dirty="0"/>
              <a:t> </a:t>
            </a:r>
            <a:r>
              <a:rPr lang="en-GB" altLang="fi-FI" sz="2800" dirty="0" err="1"/>
              <a:t>edustaja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Suomessa</a:t>
            </a:r>
            <a:endParaRPr lang="en-GB" altLang="fi-FI" sz="2800" dirty="0"/>
          </a:p>
          <a:p>
            <a:pPr marL="813600" lvl="1" indent="-342000" eaLnBrk="0" fontAlgn="base" hangingPunct="0">
              <a:lnSpc>
                <a:spcPct val="150000"/>
              </a:lnSpc>
              <a:spcBef>
                <a:spcPts val="288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pPr>
            <a:r>
              <a:rPr lang="en-GB" altLang="fi-FI" sz="2800" dirty="0" err="1"/>
              <a:t>Lisäohjeita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kulunvalvontaohjelmasta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ja</a:t>
            </a:r>
            <a:r>
              <a:rPr lang="en-GB" altLang="fi-FI" sz="2800" dirty="0"/>
              <a:t> </a:t>
            </a:r>
            <a:r>
              <a:rPr lang="en-GB" altLang="fi-FI" sz="2800" dirty="0" err="1"/>
              <a:t>leimaamisesta</a:t>
            </a:r>
            <a:endParaRPr lang="en-GB" alt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5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18816</TotalTime>
  <Words>1376</Words>
  <Application>Microsoft Macintosh PowerPoint</Application>
  <PresentationFormat>Laajakuva</PresentationFormat>
  <Paragraphs>221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 Medium</vt:lpstr>
      <vt:lpstr>Wingdings</vt:lpstr>
      <vt:lpstr>Office-teema</vt:lpstr>
      <vt:lpstr>Vaikuttava perehdyttäminen työmaalla </vt:lpstr>
      <vt:lpstr>Tervetuloa xxx työmaalle töihin!</vt:lpstr>
      <vt:lpstr>Perehdytyksen tavoite</vt:lpstr>
      <vt:lpstr>Kohteen tiedot</vt:lpstr>
      <vt:lpstr>Työnjohto- ja työsuojeluorganisaatio</vt:lpstr>
      <vt:lpstr>Aluesuunnitelma</vt:lpstr>
      <vt:lpstr>Työmaan vaarallisimmat paikat</vt:lpstr>
      <vt:lpstr>Työmaalla vaadittavat kortit ja pätevyydet</vt:lpstr>
      <vt:lpstr>Ulkomaalaiselta työntekijältä tarvitaan myös</vt:lpstr>
      <vt:lpstr>Työterveys</vt:lpstr>
      <vt:lpstr>Henkilökohtaiset suojaimet</vt:lpstr>
      <vt:lpstr>Putoamissuojaus</vt:lpstr>
      <vt:lpstr>Nostotyöt</vt:lpstr>
      <vt:lpstr>Aukkosuojat ja kulkutiet</vt:lpstr>
      <vt:lpstr>Telineet</vt:lpstr>
      <vt:lpstr>Askeltaso-tikkaat</vt:lpstr>
      <vt:lpstr>Nojatikkaita ei käytetä työalustana!</vt:lpstr>
      <vt:lpstr>Työpukit</vt:lpstr>
      <vt:lpstr>Rakennuskoneet</vt:lpstr>
      <vt:lpstr>Paloturvallisuus ja tulityöt</vt:lpstr>
      <vt:lpstr>TR-mittaus</vt:lpstr>
      <vt:lpstr>Turvallisuushavainto</vt:lpstr>
      <vt:lpstr>Jätteiden lajittelu</vt:lpstr>
      <vt:lpstr>Rakennusaikaiset sähköasennukset</vt:lpstr>
      <vt:lpstr>Valaistus</vt:lpstr>
      <vt:lpstr>Kemikaalit ja käyttöturvallisuustiedotteet</vt:lpstr>
      <vt:lpstr>Ensiapuvalmius</vt:lpstr>
      <vt:lpstr>Onnettomuustilanteessa</vt:lpstr>
      <vt:lpstr>Turvallista ja tehokasta työskentelyä!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Vaikuttava perehdyttäminen työmaalla </dc:title>
  <dc:creator>Tarja Mäki</dc:creator>
  <cp:lastModifiedBy>Tarja Mäki</cp:lastModifiedBy>
  <cp:revision>14</cp:revision>
  <dcterms:created xsi:type="dcterms:W3CDTF">2021-12-16T14:57:23Z</dcterms:created>
  <dcterms:modified xsi:type="dcterms:W3CDTF">2022-01-13T12:24:13Z</dcterms:modified>
</cp:coreProperties>
</file>