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6"/>
  </p:notesMasterIdLst>
  <p:sldIdLst>
    <p:sldId id="257" r:id="rId5"/>
    <p:sldId id="1193" r:id="rId6"/>
    <p:sldId id="825" r:id="rId7"/>
    <p:sldId id="1195" r:id="rId8"/>
    <p:sldId id="826" r:id="rId9"/>
    <p:sldId id="746" r:id="rId10"/>
    <p:sldId id="1197" r:id="rId11"/>
    <p:sldId id="289" r:id="rId12"/>
    <p:sldId id="1054" r:id="rId13"/>
    <p:sldId id="1055" r:id="rId14"/>
    <p:sldId id="749" r:id="rId15"/>
    <p:sldId id="1056" r:id="rId16"/>
    <p:sldId id="823" r:id="rId17"/>
    <p:sldId id="278" r:id="rId18"/>
    <p:sldId id="1099" r:id="rId19"/>
    <p:sldId id="1100" r:id="rId20"/>
    <p:sldId id="1101" r:id="rId21"/>
    <p:sldId id="1102" r:id="rId22"/>
    <p:sldId id="1199" r:id="rId23"/>
    <p:sldId id="1200" r:id="rId24"/>
    <p:sldId id="1198" r:id="rId25"/>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39A8AB-C82B-96BC-558D-D30FF62D1E26}" v="632" dt="2022-05-25T12:37:29.467"/>
    <p1510:client id="{9F0B8BDF-5936-3945-A336-6F520DB84C4B}" v="11" dt="2022-03-21T12:01:48.897"/>
    <p1510:client id="{A36A2245-822F-5704-0B74-283F985E81A0}" v="16" dt="2022-05-23T12:05:20.303"/>
    <p1510:client id="{F7FC1226-ADCA-5DBC-5586-A43F6496810F}" v="18" dt="2022-06-20T07:47:48.7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79"/>
    <p:restoredTop sz="76399"/>
  </p:normalViewPr>
  <p:slideViewPr>
    <p:cSldViewPr snapToGrid="0" snapToObjects="1">
      <p:cViewPr varScale="1">
        <p:scale>
          <a:sx n="81" d="100"/>
          <a:sy n="81" d="100"/>
        </p:scale>
        <p:origin x="1520"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eras" userId="S::urn:spo:anon#d9214d8e4d976c32e8b829dbbb46319c625128115deafc46e7be83654979aa84::" providerId="AD" clId="Web-{A36A2245-822F-5704-0B74-283F985E81A0}"/>
    <pc:docChg chg="addSld delSld modSld">
      <pc:chgData name="Vieras" userId="S::urn:spo:anon#d9214d8e4d976c32e8b829dbbb46319c625128115deafc46e7be83654979aa84::" providerId="AD" clId="Web-{A36A2245-822F-5704-0B74-283F985E81A0}" dt="2022-05-23T12:05:19.287" v="13" actId="20577"/>
      <pc:docMkLst>
        <pc:docMk/>
      </pc:docMkLst>
      <pc:sldChg chg="addSp modSp">
        <pc:chgData name="Vieras" userId="S::urn:spo:anon#d9214d8e4d976c32e8b829dbbb46319c625128115deafc46e7be83654979aa84::" providerId="AD" clId="Web-{A36A2245-822F-5704-0B74-283F985E81A0}" dt="2022-05-23T12:05:19.287" v="13" actId="20577"/>
        <pc:sldMkLst>
          <pc:docMk/>
          <pc:sldMk cId="2983333208" sldId="257"/>
        </pc:sldMkLst>
        <pc:spChg chg="mod">
          <ac:chgData name="Vieras" userId="S::urn:spo:anon#d9214d8e4d976c32e8b829dbbb46319c625128115deafc46e7be83654979aa84::" providerId="AD" clId="Web-{A36A2245-822F-5704-0B74-283F985E81A0}" dt="2022-05-23T12:05:11.334" v="9" actId="20577"/>
          <ac:spMkLst>
            <pc:docMk/>
            <pc:sldMk cId="2983333208" sldId="257"/>
            <ac:spMk id="2" creationId="{21413F7C-6E6E-5F40-A319-A3161358F85E}"/>
          </ac:spMkLst>
        </pc:spChg>
        <pc:spChg chg="mod">
          <ac:chgData name="Vieras" userId="S::urn:spo:anon#d9214d8e4d976c32e8b829dbbb46319c625128115deafc46e7be83654979aa84::" providerId="AD" clId="Web-{A36A2245-822F-5704-0B74-283F985E81A0}" dt="2022-05-23T12:05:19.287" v="13" actId="20577"/>
          <ac:spMkLst>
            <pc:docMk/>
            <pc:sldMk cId="2983333208" sldId="257"/>
            <ac:spMk id="3" creationId="{0CD67FF9-BB5F-9E47-909F-58D111C8622C}"/>
          </ac:spMkLst>
        </pc:spChg>
        <pc:picChg chg="add mod ord">
          <ac:chgData name="Vieras" userId="S::urn:spo:anon#d9214d8e4d976c32e8b829dbbb46319c625128115deafc46e7be83654979aa84::" providerId="AD" clId="Web-{A36A2245-822F-5704-0B74-283F985E81A0}" dt="2022-05-23T12:04:32.395" v="5"/>
          <ac:picMkLst>
            <pc:docMk/>
            <pc:sldMk cId="2983333208" sldId="257"/>
            <ac:picMk id="4" creationId="{EC5E8BA6-E114-5F94-3B97-1A2D6FC21F80}"/>
          </ac:picMkLst>
        </pc:picChg>
      </pc:sldChg>
      <pc:sldChg chg="add del">
        <pc:chgData name="Vieras" userId="S::urn:spo:anon#d9214d8e4d976c32e8b829dbbb46319c625128115deafc46e7be83654979aa84::" providerId="AD" clId="Web-{A36A2245-822F-5704-0B74-283F985E81A0}" dt="2022-05-23T12:04:19.410" v="2"/>
        <pc:sldMkLst>
          <pc:docMk/>
          <pc:sldMk cId="3591740787" sldId="1201"/>
        </pc:sldMkLst>
      </pc:sldChg>
      <pc:sldMasterChg chg="addSldLayout">
        <pc:chgData name="Vieras" userId="S::urn:spo:anon#d9214d8e4d976c32e8b829dbbb46319c625128115deafc46e7be83654979aa84::" providerId="AD" clId="Web-{A36A2245-822F-5704-0B74-283F985E81A0}" dt="2022-05-23T12:04:08.348" v="0"/>
        <pc:sldMasterMkLst>
          <pc:docMk/>
          <pc:sldMasterMk cId="2002984166" sldId="2147483648"/>
        </pc:sldMasterMkLst>
        <pc:sldLayoutChg chg="add">
          <pc:chgData name="Vieras" userId="S::urn:spo:anon#d9214d8e4d976c32e8b829dbbb46319c625128115deafc46e7be83654979aa84::" providerId="AD" clId="Web-{A36A2245-822F-5704-0B74-283F985E81A0}" dt="2022-05-23T12:04:08.348" v="0"/>
          <pc:sldLayoutMkLst>
            <pc:docMk/>
            <pc:sldMasterMk cId="2002984166" sldId="2147483648"/>
            <pc:sldLayoutMk cId="445956445" sldId="2147483661"/>
          </pc:sldLayoutMkLst>
        </pc:sldLayoutChg>
      </pc:sldMasterChg>
    </pc:docChg>
  </pc:docChgLst>
  <pc:docChgLst>
    <pc:chgData name="Tom Johnsson" userId="b7be0a8f-eeb0-4f89-9b9b-f8558d5d107d" providerId="ADAL" clId="{F233E3AB-CBA8-2E4D-82D2-40572BD45539}"/>
    <pc:docChg chg="undo custSel addSld delSld modSld">
      <pc:chgData name="Tom Johnsson" userId="b7be0a8f-eeb0-4f89-9b9b-f8558d5d107d" providerId="ADAL" clId="{F233E3AB-CBA8-2E4D-82D2-40572BD45539}" dt="2022-02-11T11:20:59.485" v="1305" actId="14100"/>
      <pc:docMkLst>
        <pc:docMk/>
      </pc:docMkLst>
      <pc:sldChg chg="modSp mod modNotesTx">
        <pc:chgData name="Tom Johnsson" userId="b7be0a8f-eeb0-4f89-9b9b-f8558d5d107d" providerId="ADAL" clId="{F233E3AB-CBA8-2E4D-82D2-40572BD45539}" dt="2022-02-03T14:16:10.463" v="1297" actId="1076"/>
        <pc:sldMkLst>
          <pc:docMk/>
          <pc:sldMk cId="4254780919" sldId="278"/>
        </pc:sldMkLst>
        <pc:spChg chg="mod">
          <ac:chgData name="Tom Johnsson" userId="b7be0a8f-eeb0-4f89-9b9b-f8558d5d107d" providerId="ADAL" clId="{F233E3AB-CBA8-2E4D-82D2-40572BD45539}" dt="2022-02-03T14:15:58.185" v="1296" actId="6549"/>
          <ac:spMkLst>
            <pc:docMk/>
            <pc:sldMk cId="4254780919" sldId="278"/>
            <ac:spMk id="4" creationId="{3E3AC8FA-C7E8-984C-B537-31384113311E}"/>
          </ac:spMkLst>
        </pc:spChg>
        <pc:spChg chg="mod">
          <ac:chgData name="Tom Johnsson" userId="b7be0a8f-eeb0-4f89-9b9b-f8558d5d107d" providerId="ADAL" clId="{F233E3AB-CBA8-2E4D-82D2-40572BD45539}" dt="2022-02-03T14:16:10.463" v="1297" actId="1076"/>
          <ac:spMkLst>
            <pc:docMk/>
            <pc:sldMk cId="4254780919" sldId="278"/>
            <ac:spMk id="9" creationId="{45141E7E-6B2B-0C40-85CF-F992A7D35E58}"/>
          </ac:spMkLst>
        </pc:spChg>
      </pc:sldChg>
      <pc:sldChg chg="modSp mod">
        <pc:chgData name="Tom Johnsson" userId="b7be0a8f-eeb0-4f89-9b9b-f8558d5d107d" providerId="ADAL" clId="{F233E3AB-CBA8-2E4D-82D2-40572BD45539}" dt="2022-02-11T11:20:12.266" v="1301" actId="14100"/>
        <pc:sldMkLst>
          <pc:docMk/>
          <pc:sldMk cId="3365540659" sldId="749"/>
        </pc:sldMkLst>
        <pc:spChg chg="mod">
          <ac:chgData name="Tom Johnsson" userId="b7be0a8f-eeb0-4f89-9b9b-f8558d5d107d" providerId="ADAL" clId="{F233E3AB-CBA8-2E4D-82D2-40572BD45539}" dt="2022-02-11T11:20:12.266" v="1301" actId="14100"/>
          <ac:spMkLst>
            <pc:docMk/>
            <pc:sldMk cId="3365540659" sldId="749"/>
            <ac:spMk id="6" creationId="{00000000-0000-0000-0000-000000000000}"/>
          </ac:spMkLst>
        </pc:spChg>
      </pc:sldChg>
      <pc:sldChg chg="modSp mod">
        <pc:chgData name="Tom Johnsson" userId="b7be0a8f-eeb0-4f89-9b9b-f8558d5d107d" providerId="ADAL" clId="{F233E3AB-CBA8-2E4D-82D2-40572BD45539}" dt="2022-01-27T14:53:42.368" v="2" actId="1076"/>
        <pc:sldMkLst>
          <pc:docMk/>
          <pc:sldMk cId="500914757" sldId="825"/>
        </pc:sldMkLst>
        <pc:spChg chg="mod">
          <ac:chgData name="Tom Johnsson" userId="b7be0a8f-eeb0-4f89-9b9b-f8558d5d107d" providerId="ADAL" clId="{F233E3AB-CBA8-2E4D-82D2-40572BD45539}" dt="2022-01-27T14:53:37.994" v="1" actId="1076"/>
          <ac:spMkLst>
            <pc:docMk/>
            <pc:sldMk cId="500914757" sldId="825"/>
            <ac:spMk id="7" creationId="{0211D0E6-E018-754D-9F45-0F10DB365054}"/>
          </ac:spMkLst>
        </pc:spChg>
        <pc:spChg chg="mod">
          <ac:chgData name="Tom Johnsson" userId="b7be0a8f-eeb0-4f89-9b9b-f8558d5d107d" providerId="ADAL" clId="{F233E3AB-CBA8-2E4D-82D2-40572BD45539}" dt="2022-01-27T14:53:42.368" v="2" actId="1076"/>
          <ac:spMkLst>
            <pc:docMk/>
            <pc:sldMk cId="500914757" sldId="825"/>
            <ac:spMk id="12" creationId="{F9FE255F-6D4C-F145-8390-670CA0F92D05}"/>
          </ac:spMkLst>
        </pc:spChg>
      </pc:sldChg>
      <pc:sldChg chg="addSp delSp modSp mod">
        <pc:chgData name="Tom Johnsson" userId="b7be0a8f-eeb0-4f89-9b9b-f8558d5d107d" providerId="ADAL" clId="{F233E3AB-CBA8-2E4D-82D2-40572BD45539}" dt="2022-02-03T13:23:19.392" v="180" actId="14100"/>
        <pc:sldMkLst>
          <pc:docMk/>
          <pc:sldMk cId="2974511464" sldId="1056"/>
        </pc:sldMkLst>
        <pc:spChg chg="add del mod">
          <ac:chgData name="Tom Johnsson" userId="b7be0a8f-eeb0-4f89-9b9b-f8558d5d107d" providerId="ADAL" clId="{F233E3AB-CBA8-2E4D-82D2-40572BD45539}" dt="2022-02-03T13:23:01.242" v="177"/>
          <ac:spMkLst>
            <pc:docMk/>
            <pc:sldMk cId="2974511464" sldId="1056"/>
            <ac:spMk id="5" creationId="{1C86D73B-3D48-6C40-B3F2-E9BFBBE58589}"/>
          </ac:spMkLst>
        </pc:spChg>
        <pc:spChg chg="add mod">
          <ac:chgData name="Tom Johnsson" userId="b7be0a8f-eeb0-4f89-9b9b-f8558d5d107d" providerId="ADAL" clId="{F233E3AB-CBA8-2E4D-82D2-40572BD45539}" dt="2022-02-03T13:22:36.317" v="176" actId="14100"/>
          <ac:spMkLst>
            <pc:docMk/>
            <pc:sldMk cId="2974511464" sldId="1056"/>
            <ac:spMk id="6" creationId="{43BC848B-65D6-5845-87CF-CBA2ED6E5904}"/>
          </ac:spMkLst>
        </pc:spChg>
        <pc:picChg chg="del mod">
          <ac:chgData name="Tom Johnsson" userId="b7be0a8f-eeb0-4f89-9b9b-f8558d5d107d" providerId="ADAL" clId="{F233E3AB-CBA8-2E4D-82D2-40572BD45539}" dt="2022-02-03T13:19:28.393" v="142" actId="478"/>
          <ac:picMkLst>
            <pc:docMk/>
            <pc:sldMk cId="2974511464" sldId="1056"/>
            <ac:picMk id="8" creationId="{91D2B4E3-BBA7-404D-81BF-EE466976D97E}"/>
          </ac:picMkLst>
        </pc:picChg>
        <pc:picChg chg="add mod modCrop">
          <ac:chgData name="Tom Johnsson" userId="b7be0a8f-eeb0-4f89-9b9b-f8558d5d107d" providerId="ADAL" clId="{F233E3AB-CBA8-2E4D-82D2-40572BD45539}" dt="2022-02-03T13:23:19.392" v="180" actId="14100"/>
          <ac:picMkLst>
            <pc:docMk/>
            <pc:sldMk cId="2974511464" sldId="1056"/>
            <ac:picMk id="10" creationId="{7CCEC4D9-22DC-7D40-A35E-9E94158BFEAF}"/>
          </ac:picMkLst>
        </pc:picChg>
      </pc:sldChg>
      <pc:sldChg chg="del">
        <pc:chgData name="Tom Johnsson" userId="b7be0a8f-eeb0-4f89-9b9b-f8558d5d107d" providerId="ADAL" clId="{F233E3AB-CBA8-2E4D-82D2-40572BD45539}" dt="2022-01-17T08:02:12.099" v="0" actId="2696"/>
        <pc:sldMkLst>
          <pc:docMk/>
          <pc:sldMk cId="2431648070" sldId="1107"/>
        </pc:sldMkLst>
      </pc:sldChg>
      <pc:sldChg chg="modSp mod">
        <pc:chgData name="Tom Johnsson" userId="b7be0a8f-eeb0-4f89-9b9b-f8558d5d107d" providerId="ADAL" clId="{F233E3AB-CBA8-2E4D-82D2-40572BD45539}" dt="2022-02-11T11:14:46.837" v="1298" actId="20577"/>
        <pc:sldMkLst>
          <pc:docMk/>
          <pc:sldMk cId="1334136585" sldId="1193"/>
        </pc:sldMkLst>
        <pc:spChg chg="mod">
          <ac:chgData name="Tom Johnsson" userId="b7be0a8f-eeb0-4f89-9b9b-f8558d5d107d" providerId="ADAL" clId="{F233E3AB-CBA8-2E4D-82D2-40572BD45539}" dt="2022-02-11T11:14:46.837" v="1298" actId="20577"/>
          <ac:spMkLst>
            <pc:docMk/>
            <pc:sldMk cId="1334136585" sldId="1193"/>
            <ac:spMk id="2" creationId="{2C3152F2-47D2-5B43-B55C-0C6FA62D192D}"/>
          </ac:spMkLst>
        </pc:spChg>
        <pc:spChg chg="mod">
          <ac:chgData name="Tom Johnsson" userId="b7be0a8f-eeb0-4f89-9b9b-f8558d5d107d" providerId="ADAL" clId="{F233E3AB-CBA8-2E4D-82D2-40572BD45539}" dt="2022-02-03T13:17:37.462" v="140" actId="20577"/>
          <ac:spMkLst>
            <pc:docMk/>
            <pc:sldMk cId="1334136585" sldId="1193"/>
            <ac:spMk id="3" creationId="{45857A7A-0152-6145-B873-FAFE547D7BA8}"/>
          </ac:spMkLst>
        </pc:spChg>
      </pc:sldChg>
      <pc:sldChg chg="addSp delSp modSp new mod">
        <pc:chgData name="Tom Johnsson" userId="b7be0a8f-eeb0-4f89-9b9b-f8558d5d107d" providerId="ADAL" clId="{F233E3AB-CBA8-2E4D-82D2-40572BD45539}" dt="2022-02-11T11:20:59.485" v="1305" actId="14100"/>
        <pc:sldMkLst>
          <pc:docMk/>
          <pc:sldMk cId="1463313618" sldId="1199"/>
        </pc:sldMkLst>
        <pc:spChg chg="mod">
          <ac:chgData name="Tom Johnsson" userId="b7be0a8f-eeb0-4f89-9b9b-f8558d5d107d" providerId="ADAL" clId="{F233E3AB-CBA8-2E4D-82D2-40572BD45539}" dt="2022-02-03T14:09:20.603" v="942" actId="20577"/>
          <ac:spMkLst>
            <pc:docMk/>
            <pc:sldMk cId="1463313618" sldId="1199"/>
            <ac:spMk id="2" creationId="{A1B1B870-0C6B-0B42-AD75-E8C07074D408}"/>
          </ac:spMkLst>
        </pc:spChg>
        <pc:spChg chg="del">
          <ac:chgData name="Tom Johnsson" userId="b7be0a8f-eeb0-4f89-9b9b-f8558d5d107d" providerId="ADAL" clId="{F233E3AB-CBA8-2E4D-82D2-40572BD45539}" dt="2022-02-03T13:36:39.696" v="182"/>
          <ac:spMkLst>
            <pc:docMk/>
            <pc:sldMk cId="1463313618" sldId="1199"/>
            <ac:spMk id="3" creationId="{433EE26F-FEB4-7746-9435-E1BE54BF1897}"/>
          </ac:spMkLst>
        </pc:spChg>
        <pc:spChg chg="del">
          <ac:chgData name="Tom Johnsson" userId="b7be0a8f-eeb0-4f89-9b9b-f8558d5d107d" providerId="ADAL" clId="{F233E3AB-CBA8-2E4D-82D2-40572BD45539}" dt="2022-02-03T13:38:59.130" v="208"/>
          <ac:spMkLst>
            <pc:docMk/>
            <pc:sldMk cId="1463313618" sldId="1199"/>
            <ac:spMk id="4" creationId="{77446DC1-273E-1A4A-97A3-CD746DCC5C01}"/>
          </ac:spMkLst>
        </pc:spChg>
        <pc:spChg chg="add del mod">
          <ac:chgData name="Tom Johnsson" userId="b7be0a8f-eeb0-4f89-9b9b-f8558d5d107d" providerId="ADAL" clId="{F233E3AB-CBA8-2E4D-82D2-40572BD45539}" dt="2022-02-03T13:40:45.709" v="260"/>
          <ac:spMkLst>
            <pc:docMk/>
            <pc:sldMk cId="1463313618" sldId="1199"/>
            <ac:spMk id="7" creationId="{ED6946FB-F390-1C43-B37F-E91AB9148E59}"/>
          </ac:spMkLst>
        </pc:spChg>
        <pc:spChg chg="add mod">
          <ac:chgData name="Tom Johnsson" userId="b7be0a8f-eeb0-4f89-9b9b-f8558d5d107d" providerId="ADAL" clId="{F233E3AB-CBA8-2E4D-82D2-40572BD45539}" dt="2022-02-03T14:13:26.075" v="1293" actId="27636"/>
          <ac:spMkLst>
            <pc:docMk/>
            <pc:sldMk cId="1463313618" sldId="1199"/>
            <ac:spMk id="9" creationId="{682F1869-408B-5D4C-9450-0F8BFC40E0AD}"/>
          </ac:spMkLst>
        </pc:spChg>
        <pc:picChg chg="add del mod modCrop">
          <ac:chgData name="Tom Johnsson" userId="b7be0a8f-eeb0-4f89-9b9b-f8558d5d107d" providerId="ADAL" clId="{F233E3AB-CBA8-2E4D-82D2-40572BD45539}" dt="2022-02-03T13:38:57.315" v="207" actId="21"/>
          <ac:picMkLst>
            <pc:docMk/>
            <pc:sldMk cId="1463313618" sldId="1199"/>
            <ac:picMk id="6" creationId="{94EB2574-1D68-214A-A13B-D0326A95CD09}"/>
          </ac:picMkLst>
        </pc:picChg>
        <pc:picChg chg="add mod modCrop">
          <ac:chgData name="Tom Johnsson" userId="b7be0a8f-eeb0-4f89-9b9b-f8558d5d107d" providerId="ADAL" clId="{F233E3AB-CBA8-2E4D-82D2-40572BD45539}" dt="2022-02-11T11:20:59.485" v="1305" actId="14100"/>
          <ac:picMkLst>
            <pc:docMk/>
            <pc:sldMk cId="1463313618" sldId="1199"/>
            <ac:picMk id="10" creationId="{F12253D2-CABA-2846-8B20-619CC768B0D5}"/>
          </ac:picMkLst>
        </pc:picChg>
      </pc:sldChg>
    </pc:docChg>
  </pc:docChgLst>
  <pc:docChgLst>
    <pc:chgData name="Tom Johnsson" userId="b7be0a8f-eeb0-4f89-9b9b-f8558d5d107d" providerId="ADAL" clId="{9F0B8BDF-5936-3945-A336-6F520DB84C4B}"/>
    <pc:docChg chg="undo custSel addSld delSld modSld">
      <pc:chgData name="Tom Johnsson" userId="b7be0a8f-eeb0-4f89-9b9b-f8558d5d107d" providerId="ADAL" clId="{9F0B8BDF-5936-3945-A336-6F520DB84C4B}" dt="2022-03-23T10:19:41.906" v="1522" actId="5793"/>
      <pc:docMkLst>
        <pc:docMk/>
      </pc:docMkLst>
      <pc:sldChg chg="modSp mod">
        <pc:chgData name="Tom Johnsson" userId="b7be0a8f-eeb0-4f89-9b9b-f8558d5d107d" providerId="ADAL" clId="{9F0B8BDF-5936-3945-A336-6F520DB84C4B}" dt="2022-03-21T11:52:55.665" v="1147" actId="790"/>
        <pc:sldMkLst>
          <pc:docMk/>
          <pc:sldMk cId="4254780919" sldId="278"/>
        </pc:sldMkLst>
        <pc:spChg chg="mod">
          <ac:chgData name="Tom Johnsson" userId="b7be0a8f-eeb0-4f89-9b9b-f8558d5d107d" providerId="ADAL" clId="{9F0B8BDF-5936-3945-A336-6F520DB84C4B}" dt="2022-03-21T11:52:55.665" v="1147" actId="790"/>
          <ac:spMkLst>
            <pc:docMk/>
            <pc:sldMk cId="4254780919" sldId="278"/>
            <ac:spMk id="2" creationId="{00000000-0000-0000-0000-000000000000}"/>
          </ac:spMkLst>
        </pc:spChg>
        <pc:spChg chg="mod">
          <ac:chgData name="Tom Johnsson" userId="b7be0a8f-eeb0-4f89-9b9b-f8558d5d107d" providerId="ADAL" clId="{9F0B8BDF-5936-3945-A336-6F520DB84C4B}" dt="2022-03-21T11:52:55.665" v="1147" actId="790"/>
          <ac:spMkLst>
            <pc:docMk/>
            <pc:sldMk cId="4254780919" sldId="278"/>
            <ac:spMk id="3" creationId="{00000000-0000-0000-0000-000000000000}"/>
          </ac:spMkLst>
        </pc:spChg>
        <pc:spChg chg="mod">
          <ac:chgData name="Tom Johnsson" userId="b7be0a8f-eeb0-4f89-9b9b-f8558d5d107d" providerId="ADAL" clId="{9F0B8BDF-5936-3945-A336-6F520DB84C4B}" dt="2022-03-21T11:52:55.665" v="1147" actId="790"/>
          <ac:spMkLst>
            <pc:docMk/>
            <pc:sldMk cId="4254780919" sldId="278"/>
            <ac:spMk id="4" creationId="{3E3AC8FA-C7E8-984C-B537-31384113311E}"/>
          </ac:spMkLst>
        </pc:spChg>
        <pc:spChg chg="mod">
          <ac:chgData name="Tom Johnsson" userId="b7be0a8f-eeb0-4f89-9b9b-f8558d5d107d" providerId="ADAL" clId="{9F0B8BDF-5936-3945-A336-6F520DB84C4B}" dt="2022-03-21T11:52:55.665" v="1147" actId="790"/>
          <ac:spMkLst>
            <pc:docMk/>
            <pc:sldMk cId="4254780919" sldId="278"/>
            <ac:spMk id="5" creationId="{FBC0382A-CB21-1A4B-B45A-FB0BBDDC041B}"/>
          </ac:spMkLst>
        </pc:spChg>
        <pc:spChg chg="mod">
          <ac:chgData name="Tom Johnsson" userId="b7be0a8f-eeb0-4f89-9b9b-f8558d5d107d" providerId="ADAL" clId="{9F0B8BDF-5936-3945-A336-6F520DB84C4B}" dt="2022-03-21T11:52:55.665" v="1147" actId="790"/>
          <ac:spMkLst>
            <pc:docMk/>
            <pc:sldMk cId="4254780919" sldId="278"/>
            <ac:spMk id="8" creationId="{F431D27F-7D9E-6D47-94AD-5E801E97D0EC}"/>
          </ac:spMkLst>
        </pc:spChg>
        <pc:spChg chg="mod">
          <ac:chgData name="Tom Johnsson" userId="b7be0a8f-eeb0-4f89-9b9b-f8558d5d107d" providerId="ADAL" clId="{9F0B8BDF-5936-3945-A336-6F520DB84C4B}" dt="2022-03-21T11:52:55.665" v="1147" actId="790"/>
          <ac:spMkLst>
            <pc:docMk/>
            <pc:sldMk cId="4254780919" sldId="278"/>
            <ac:spMk id="9" creationId="{45141E7E-6B2B-0C40-85CF-F992A7D35E58}"/>
          </ac:spMkLst>
        </pc:spChg>
        <pc:picChg chg="mod">
          <ac:chgData name="Tom Johnsson" userId="b7be0a8f-eeb0-4f89-9b9b-f8558d5d107d" providerId="ADAL" clId="{9F0B8BDF-5936-3945-A336-6F520DB84C4B}" dt="2022-03-21T11:52:42.320" v="1144" actId="1076"/>
          <ac:picMkLst>
            <pc:docMk/>
            <pc:sldMk cId="4254780919" sldId="278"/>
            <ac:picMk id="7" creationId="{60872B8B-2A05-6841-A8D3-AEF36F43A52D}"/>
          </ac:picMkLst>
        </pc:picChg>
      </pc:sldChg>
      <pc:sldChg chg="modSp mod">
        <pc:chgData name="Tom Johnsson" userId="b7be0a8f-eeb0-4f89-9b9b-f8558d5d107d" providerId="ADAL" clId="{9F0B8BDF-5936-3945-A336-6F520DB84C4B}" dt="2022-03-21T11:25:03.212" v="165" actId="1076"/>
        <pc:sldMkLst>
          <pc:docMk/>
          <pc:sldMk cId="3166945268" sldId="289"/>
        </pc:sldMkLst>
        <pc:spChg chg="mod">
          <ac:chgData name="Tom Johnsson" userId="b7be0a8f-eeb0-4f89-9b9b-f8558d5d107d" providerId="ADAL" clId="{9F0B8BDF-5936-3945-A336-6F520DB84C4B}" dt="2022-03-21T11:25:03.212" v="165" actId="1076"/>
          <ac:spMkLst>
            <pc:docMk/>
            <pc:sldMk cId="3166945268" sldId="289"/>
            <ac:spMk id="6" creationId="{46B0B889-5F6D-624B-9382-21E8B2479F0D}"/>
          </ac:spMkLst>
        </pc:spChg>
      </pc:sldChg>
      <pc:sldChg chg="delSp modSp mod">
        <pc:chgData name="Tom Johnsson" userId="b7be0a8f-eeb0-4f89-9b9b-f8558d5d107d" providerId="ADAL" clId="{9F0B8BDF-5936-3945-A336-6F520DB84C4B}" dt="2022-03-21T11:22:08.329" v="147" actId="478"/>
        <pc:sldMkLst>
          <pc:docMk/>
          <pc:sldMk cId="810339915" sldId="746"/>
        </pc:sldMkLst>
        <pc:spChg chg="del">
          <ac:chgData name="Tom Johnsson" userId="b7be0a8f-eeb0-4f89-9b9b-f8558d5d107d" providerId="ADAL" clId="{9F0B8BDF-5936-3945-A336-6F520DB84C4B}" dt="2022-03-21T11:22:08.329" v="147" actId="478"/>
          <ac:spMkLst>
            <pc:docMk/>
            <pc:sldMk cId="810339915" sldId="746"/>
            <ac:spMk id="4" creationId="{00000000-0000-0000-0000-000000000000}"/>
          </ac:spMkLst>
        </pc:spChg>
        <pc:spChg chg="mod">
          <ac:chgData name="Tom Johnsson" userId="b7be0a8f-eeb0-4f89-9b9b-f8558d5d107d" providerId="ADAL" clId="{9F0B8BDF-5936-3945-A336-6F520DB84C4B}" dt="2022-03-21T11:22:00.120" v="146" actId="1076"/>
          <ac:spMkLst>
            <pc:docMk/>
            <pc:sldMk cId="810339915" sldId="746"/>
            <ac:spMk id="20" creationId="{649F0988-BAEA-F849-8B85-7C26F72C40E9}"/>
          </ac:spMkLst>
        </pc:spChg>
      </pc:sldChg>
      <pc:sldChg chg="delSp modSp mod modNotesTx">
        <pc:chgData name="Tom Johnsson" userId="b7be0a8f-eeb0-4f89-9b9b-f8558d5d107d" providerId="ADAL" clId="{9F0B8BDF-5936-3945-A336-6F520DB84C4B}" dt="2022-03-23T10:17:19.085" v="1412" actId="20577"/>
        <pc:sldMkLst>
          <pc:docMk/>
          <pc:sldMk cId="3365540659" sldId="749"/>
        </pc:sldMkLst>
        <pc:spChg chg="mod">
          <ac:chgData name="Tom Johnsson" userId="b7be0a8f-eeb0-4f89-9b9b-f8558d5d107d" providerId="ADAL" clId="{9F0B8BDF-5936-3945-A336-6F520DB84C4B}" dt="2022-03-21T11:32:51.495" v="386" actId="1076"/>
          <ac:spMkLst>
            <pc:docMk/>
            <pc:sldMk cId="3365540659" sldId="749"/>
            <ac:spMk id="3" creationId="{1E2230D2-DD7D-CB45-8C1A-0D5318514CEA}"/>
          </ac:spMkLst>
        </pc:spChg>
        <pc:spChg chg="del">
          <ac:chgData name="Tom Johnsson" userId="b7be0a8f-eeb0-4f89-9b9b-f8558d5d107d" providerId="ADAL" clId="{9F0B8BDF-5936-3945-A336-6F520DB84C4B}" dt="2022-03-21T11:32:06.936" v="377" actId="478"/>
          <ac:spMkLst>
            <pc:docMk/>
            <pc:sldMk cId="3365540659" sldId="749"/>
            <ac:spMk id="4" creationId="{00000000-0000-0000-0000-000000000000}"/>
          </ac:spMkLst>
        </pc:spChg>
        <pc:spChg chg="mod">
          <ac:chgData name="Tom Johnsson" userId="b7be0a8f-eeb0-4f89-9b9b-f8558d5d107d" providerId="ADAL" clId="{9F0B8BDF-5936-3945-A336-6F520DB84C4B}" dt="2022-03-23T10:17:19.085" v="1412" actId="20577"/>
          <ac:spMkLst>
            <pc:docMk/>
            <pc:sldMk cId="3365540659" sldId="749"/>
            <ac:spMk id="6" creationId="{00000000-0000-0000-0000-000000000000}"/>
          </ac:spMkLst>
        </pc:spChg>
        <pc:picChg chg="mod">
          <ac:chgData name="Tom Johnsson" userId="b7be0a8f-eeb0-4f89-9b9b-f8558d5d107d" providerId="ADAL" clId="{9F0B8BDF-5936-3945-A336-6F520DB84C4B}" dt="2022-03-21T11:31:53.321" v="373" actId="1076"/>
          <ac:picMkLst>
            <pc:docMk/>
            <pc:sldMk cId="3365540659" sldId="749"/>
            <ac:picMk id="12" creationId="{DB89D056-1A40-414A-AF91-FDFEED31BF17}"/>
          </ac:picMkLst>
        </pc:picChg>
        <pc:picChg chg="mod">
          <ac:chgData name="Tom Johnsson" userId="b7be0a8f-eeb0-4f89-9b9b-f8558d5d107d" providerId="ADAL" clId="{9F0B8BDF-5936-3945-A336-6F520DB84C4B}" dt="2022-03-21T11:31:47.867" v="372" actId="1076"/>
          <ac:picMkLst>
            <pc:docMk/>
            <pc:sldMk cId="3365540659" sldId="749"/>
            <ac:picMk id="14" creationId="{ABD03AEE-62D2-6F4C-A5BA-76B415A077A7}"/>
          </ac:picMkLst>
        </pc:picChg>
      </pc:sldChg>
      <pc:sldChg chg="addSp modSp mod modNotesTx">
        <pc:chgData name="Tom Johnsson" userId="b7be0a8f-eeb0-4f89-9b9b-f8558d5d107d" providerId="ADAL" clId="{9F0B8BDF-5936-3945-A336-6F520DB84C4B}" dt="2022-03-21T11:51:01.554" v="1117" actId="20577"/>
        <pc:sldMkLst>
          <pc:docMk/>
          <pc:sldMk cId="3934067310" sldId="823"/>
        </pc:sldMkLst>
        <pc:spChg chg="add mod">
          <ac:chgData name="Tom Johnsson" userId="b7be0a8f-eeb0-4f89-9b9b-f8558d5d107d" providerId="ADAL" clId="{9F0B8BDF-5936-3945-A336-6F520DB84C4B}" dt="2022-03-21T11:51:01.554" v="1117" actId="20577"/>
          <ac:spMkLst>
            <pc:docMk/>
            <pc:sldMk cId="3934067310" sldId="823"/>
            <ac:spMk id="4" creationId="{71214374-C553-F64F-9604-B3B7FEB9FD1B}"/>
          </ac:spMkLst>
        </pc:spChg>
        <pc:spChg chg="mod">
          <ac:chgData name="Tom Johnsson" userId="b7be0a8f-eeb0-4f89-9b9b-f8558d5d107d" providerId="ADAL" clId="{9F0B8BDF-5936-3945-A336-6F520DB84C4B}" dt="2022-03-21T11:46:21.421" v="885" actId="1076"/>
          <ac:spMkLst>
            <pc:docMk/>
            <pc:sldMk cId="3934067310" sldId="823"/>
            <ac:spMk id="8" creationId="{5D6E22CF-6D2E-BA42-AD22-34745699E0A7}"/>
          </ac:spMkLst>
        </pc:spChg>
        <pc:spChg chg="mod">
          <ac:chgData name="Tom Johnsson" userId="b7be0a8f-eeb0-4f89-9b9b-f8558d5d107d" providerId="ADAL" clId="{9F0B8BDF-5936-3945-A336-6F520DB84C4B}" dt="2022-03-21T11:46:50.884" v="902" actId="20577"/>
          <ac:spMkLst>
            <pc:docMk/>
            <pc:sldMk cId="3934067310" sldId="823"/>
            <ac:spMk id="14" creationId="{9F43EB11-46DC-8C47-88C2-C04FB268AA43}"/>
          </ac:spMkLst>
        </pc:spChg>
      </pc:sldChg>
      <pc:sldChg chg="modSp mod modNotesTx">
        <pc:chgData name="Tom Johnsson" userId="b7be0a8f-eeb0-4f89-9b9b-f8558d5d107d" providerId="ADAL" clId="{9F0B8BDF-5936-3945-A336-6F520DB84C4B}" dt="2022-03-21T11:19:15.470" v="78" actId="20577"/>
        <pc:sldMkLst>
          <pc:docMk/>
          <pc:sldMk cId="500914757" sldId="825"/>
        </pc:sldMkLst>
        <pc:spChg chg="mod">
          <ac:chgData name="Tom Johnsson" userId="b7be0a8f-eeb0-4f89-9b9b-f8558d5d107d" providerId="ADAL" clId="{9F0B8BDF-5936-3945-A336-6F520DB84C4B}" dt="2022-03-21T11:18:36.008" v="15" actId="20577"/>
          <ac:spMkLst>
            <pc:docMk/>
            <pc:sldMk cId="500914757" sldId="825"/>
            <ac:spMk id="7" creationId="{0211D0E6-E018-754D-9F45-0F10DB365054}"/>
          </ac:spMkLst>
        </pc:spChg>
      </pc:sldChg>
      <pc:sldChg chg="modNotesTx">
        <pc:chgData name="Tom Johnsson" userId="b7be0a8f-eeb0-4f89-9b9b-f8558d5d107d" providerId="ADAL" clId="{9F0B8BDF-5936-3945-A336-6F520DB84C4B}" dt="2022-03-21T11:20:58.045" v="129" actId="20577"/>
        <pc:sldMkLst>
          <pc:docMk/>
          <pc:sldMk cId="185773172" sldId="826"/>
        </pc:sldMkLst>
      </pc:sldChg>
      <pc:sldChg chg="modSp mod">
        <pc:chgData name="Tom Johnsson" userId="b7be0a8f-eeb0-4f89-9b9b-f8558d5d107d" providerId="ADAL" clId="{9F0B8BDF-5936-3945-A336-6F520DB84C4B}" dt="2022-03-21T11:28:07.865" v="204" actId="20577"/>
        <pc:sldMkLst>
          <pc:docMk/>
          <pc:sldMk cId="3917953853" sldId="1055"/>
        </pc:sldMkLst>
        <pc:spChg chg="mod">
          <ac:chgData name="Tom Johnsson" userId="b7be0a8f-eeb0-4f89-9b9b-f8558d5d107d" providerId="ADAL" clId="{9F0B8BDF-5936-3945-A336-6F520DB84C4B}" dt="2022-03-21T11:27:43.457" v="186" actId="1076"/>
          <ac:spMkLst>
            <pc:docMk/>
            <pc:sldMk cId="3917953853" sldId="1055"/>
            <ac:spMk id="6" creationId="{18494EC6-30F5-E54C-9B94-630F678CF2B9}"/>
          </ac:spMkLst>
        </pc:spChg>
        <pc:spChg chg="mod">
          <ac:chgData name="Tom Johnsson" userId="b7be0a8f-eeb0-4f89-9b9b-f8558d5d107d" providerId="ADAL" clId="{9F0B8BDF-5936-3945-A336-6F520DB84C4B}" dt="2022-03-21T11:28:07.865" v="204" actId="20577"/>
          <ac:spMkLst>
            <pc:docMk/>
            <pc:sldMk cId="3917953853" sldId="1055"/>
            <ac:spMk id="7" creationId="{0B07F713-369D-8E49-AAEA-A136D8DDDF6E}"/>
          </ac:spMkLst>
        </pc:spChg>
      </pc:sldChg>
      <pc:sldChg chg="modSp mod modNotesTx">
        <pc:chgData name="Tom Johnsson" userId="b7be0a8f-eeb0-4f89-9b9b-f8558d5d107d" providerId="ADAL" clId="{9F0B8BDF-5936-3945-A336-6F520DB84C4B}" dt="2022-03-23T10:17:36.097" v="1413" actId="14100"/>
        <pc:sldMkLst>
          <pc:docMk/>
          <pc:sldMk cId="2974511464" sldId="1056"/>
        </pc:sldMkLst>
        <pc:spChg chg="mod">
          <ac:chgData name="Tom Johnsson" userId="b7be0a8f-eeb0-4f89-9b9b-f8558d5d107d" providerId="ADAL" clId="{9F0B8BDF-5936-3945-A336-6F520DB84C4B}" dt="2022-03-23T10:17:36.097" v="1413" actId="14100"/>
          <ac:spMkLst>
            <pc:docMk/>
            <pc:sldMk cId="2974511464" sldId="1056"/>
            <ac:spMk id="6" creationId="{43BC848B-65D6-5845-87CF-CBA2ED6E5904}"/>
          </ac:spMkLst>
        </pc:spChg>
      </pc:sldChg>
      <pc:sldChg chg="modNotesTx">
        <pc:chgData name="Tom Johnsson" userId="b7be0a8f-eeb0-4f89-9b9b-f8558d5d107d" providerId="ADAL" clId="{9F0B8BDF-5936-3945-A336-6F520DB84C4B}" dt="2022-03-21T11:54:31.008" v="1148" actId="20577"/>
        <pc:sldMkLst>
          <pc:docMk/>
          <pc:sldMk cId="3393228094" sldId="1099"/>
        </pc:sldMkLst>
      </pc:sldChg>
      <pc:sldChg chg="modNotesTx">
        <pc:chgData name="Tom Johnsson" userId="b7be0a8f-eeb0-4f89-9b9b-f8558d5d107d" providerId="ADAL" clId="{9F0B8BDF-5936-3945-A336-6F520DB84C4B}" dt="2022-03-23T10:19:41.906" v="1522" actId="5793"/>
        <pc:sldMkLst>
          <pc:docMk/>
          <pc:sldMk cId="3503376689" sldId="1101"/>
        </pc:sldMkLst>
      </pc:sldChg>
      <pc:sldChg chg="del">
        <pc:chgData name="Tom Johnsson" userId="b7be0a8f-eeb0-4f89-9b9b-f8558d5d107d" providerId="ADAL" clId="{9F0B8BDF-5936-3945-A336-6F520DB84C4B}" dt="2022-03-21T12:02:58.112" v="1391" actId="2696"/>
        <pc:sldMkLst>
          <pc:docMk/>
          <pc:sldMk cId="1634105561" sldId="1104"/>
        </pc:sldMkLst>
      </pc:sldChg>
      <pc:sldChg chg="modSp mod">
        <pc:chgData name="Tom Johnsson" userId="b7be0a8f-eeb0-4f89-9b9b-f8558d5d107d" providerId="ADAL" clId="{9F0B8BDF-5936-3945-A336-6F520DB84C4B}" dt="2022-03-21T11:17:44.230" v="3" actId="1076"/>
        <pc:sldMkLst>
          <pc:docMk/>
          <pc:sldMk cId="1334136585" sldId="1193"/>
        </pc:sldMkLst>
        <pc:spChg chg="mod">
          <ac:chgData name="Tom Johnsson" userId="b7be0a8f-eeb0-4f89-9b9b-f8558d5d107d" providerId="ADAL" clId="{9F0B8BDF-5936-3945-A336-6F520DB84C4B}" dt="2022-03-21T11:17:44.230" v="3" actId="1076"/>
          <ac:spMkLst>
            <pc:docMk/>
            <pc:sldMk cId="1334136585" sldId="1193"/>
            <ac:spMk id="8" creationId="{C3A630A2-D85B-7745-8532-6E9240848B49}"/>
          </ac:spMkLst>
        </pc:spChg>
      </pc:sldChg>
      <pc:sldChg chg="add del">
        <pc:chgData name="Tom Johnsson" userId="b7be0a8f-eeb0-4f89-9b9b-f8558d5d107d" providerId="ADAL" clId="{9F0B8BDF-5936-3945-A336-6F520DB84C4B}" dt="2022-03-21T12:02:23.026" v="1390" actId="2696"/>
        <pc:sldMkLst>
          <pc:docMk/>
          <pc:sldMk cId="2073010339" sldId="1194"/>
        </pc:sldMkLst>
      </pc:sldChg>
      <pc:sldChg chg="addSp modSp mod">
        <pc:chgData name="Tom Johnsson" userId="b7be0a8f-eeb0-4f89-9b9b-f8558d5d107d" providerId="ADAL" clId="{9F0B8BDF-5936-3945-A336-6F520DB84C4B}" dt="2022-03-21T12:01:00.575" v="1386" actId="122"/>
        <pc:sldMkLst>
          <pc:docMk/>
          <pc:sldMk cId="1463313618" sldId="1199"/>
        </pc:sldMkLst>
        <pc:spChg chg="add mod">
          <ac:chgData name="Tom Johnsson" userId="b7be0a8f-eeb0-4f89-9b9b-f8558d5d107d" providerId="ADAL" clId="{9F0B8BDF-5936-3945-A336-6F520DB84C4B}" dt="2022-03-21T12:01:00.575" v="1386" actId="122"/>
          <ac:spMkLst>
            <pc:docMk/>
            <pc:sldMk cId="1463313618" sldId="1199"/>
            <ac:spMk id="3" creationId="{19151721-C842-A34C-BA37-F394A11813DB}"/>
          </ac:spMkLst>
        </pc:spChg>
        <pc:spChg chg="mod">
          <ac:chgData name="Tom Johnsson" userId="b7be0a8f-eeb0-4f89-9b9b-f8558d5d107d" providerId="ADAL" clId="{9F0B8BDF-5936-3945-A336-6F520DB84C4B}" dt="2022-03-21T12:00:52.749" v="1385" actId="27636"/>
          <ac:spMkLst>
            <pc:docMk/>
            <pc:sldMk cId="1463313618" sldId="1199"/>
            <ac:spMk id="9" creationId="{682F1869-408B-5D4C-9450-0F8BFC40E0AD}"/>
          </ac:spMkLst>
        </pc:spChg>
        <pc:picChg chg="mod">
          <ac:chgData name="Tom Johnsson" userId="b7be0a8f-eeb0-4f89-9b9b-f8558d5d107d" providerId="ADAL" clId="{9F0B8BDF-5936-3945-A336-6F520DB84C4B}" dt="2022-03-21T11:59:05.607" v="1199" actId="1076"/>
          <ac:picMkLst>
            <pc:docMk/>
            <pc:sldMk cId="1463313618" sldId="1199"/>
            <ac:picMk id="10" creationId="{F12253D2-CABA-2846-8B20-619CC768B0D5}"/>
          </ac:picMkLst>
        </pc:picChg>
      </pc:sldChg>
      <pc:sldChg chg="delSp add mod">
        <pc:chgData name="Tom Johnsson" userId="b7be0a8f-eeb0-4f89-9b9b-f8558d5d107d" providerId="ADAL" clId="{9F0B8BDF-5936-3945-A336-6F520DB84C4B}" dt="2022-03-21T12:03:42.289" v="1392" actId="478"/>
        <pc:sldMkLst>
          <pc:docMk/>
          <pc:sldMk cId="1387064782" sldId="1200"/>
        </pc:sldMkLst>
        <pc:spChg chg="del">
          <ac:chgData name="Tom Johnsson" userId="b7be0a8f-eeb0-4f89-9b9b-f8558d5d107d" providerId="ADAL" clId="{9F0B8BDF-5936-3945-A336-6F520DB84C4B}" dt="2022-03-21T12:03:42.289" v="1392" actId="478"/>
          <ac:spMkLst>
            <pc:docMk/>
            <pc:sldMk cId="1387064782" sldId="1200"/>
            <ac:spMk id="4" creationId="{70CE2C9F-F1A4-D945-A4A9-1F0B0572F0D3}"/>
          </ac:spMkLst>
        </pc:spChg>
      </pc:sldChg>
    </pc:docChg>
  </pc:docChgLst>
  <pc:docChgLst>
    <pc:chgData name="Vieras" userId="S::urn:spo:anon#d9214d8e4d976c32e8b829dbbb46319c625128115deafc46e7be83654979aa84::" providerId="AD" clId="Web-{3039A8AB-C82B-96BC-558D-D30FF62D1E26}"/>
    <pc:docChg chg="modSld">
      <pc:chgData name="Vieras" userId="S::urn:spo:anon#d9214d8e4d976c32e8b829dbbb46319c625128115deafc46e7be83654979aa84::" providerId="AD" clId="Web-{3039A8AB-C82B-96BC-558D-D30FF62D1E26}" dt="2022-05-25T12:37:29.467" v="549" actId="20577"/>
      <pc:docMkLst>
        <pc:docMk/>
      </pc:docMkLst>
      <pc:sldChg chg="modSp">
        <pc:chgData name="Vieras" userId="S::urn:spo:anon#d9214d8e4d976c32e8b829dbbb46319c625128115deafc46e7be83654979aa84::" providerId="AD" clId="Web-{3039A8AB-C82B-96BC-558D-D30FF62D1E26}" dt="2022-05-25T12:22:46.520" v="381" actId="14100"/>
        <pc:sldMkLst>
          <pc:docMk/>
          <pc:sldMk cId="4254780919" sldId="278"/>
        </pc:sldMkLst>
        <pc:spChg chg="mod">
          <ac:chgData name="Vieras" userId="S::urn:spo:anon#d9214d8e4d976c32e8b829dbbb46319c625128115deafc46e7be83654979aa84::" providerId="AD" clId="Web-{3039A8AB-C82B-96BC-558D-D30FF62D1E26}" dt="2022-05-25T12:14:57.709" v="352" actId="20577"/>
          <ac:spMkLst>
            <pc:docMk/>
            <pc:sldMk cId="4254780919" sldId="278"/>
            <ac:spMk id="2" creationId="{00000000-0000-0000-0000-000000000000}"/>
          </ac:spMkLst>
        </pc:spChg>
        <pc:spChg chg="mod">
          <ac:chgData name="Vieras" userId="S::urn:spo:anon#d9214d8e4d976c32e8b829dbbb46319c625128115deafc46e7be83654979aa84::" providerId="AD" clId="Web-{3039A8AB-C82B-96BC-558D-D30FF62D1E26}" dt="2022-05-25T12:22:46.520" v="381" actId="14100"/>
          <ac:spMkLst>
            <pc:docMk/>
            <pc:sldMk cId="4254780919" sldId="278"/>
            <ac:spMk id="3" creationId="{00000000-0000-0000-0000-000000000000}"/>
          </ac:spMkLst>
        </pc:spChg>
        <pc:spChg chg="mod">
          <ac:chgData name="Vieras" userId="S::urn:spo:anon#d9214d8e4d976c32e8b829dbbb46319c625128115deafc46e7be83654979aa84::" providerId="AD" clId="Web-{3039A8AB-C82B-96BC-558D-D30FF62D1E26}" dt="2022-05-25T12:22:46.520" v="381" actId="14100"/>
          <ac:spMkLst>
            <pc:docMk/>
            <pc:sldMk cId="4254780919" sldId="278"/>
            <ac:spMk id="4" creationId="{3E3AC8FA-C7E8-984C-B537-31384113311E}"/>
          </ac:spMkLst>
        </pc:spChg>
        <pc:spChg chg="mod">
          <ac:chgData name="Vieras" userId="S::urn:spo:anon#d9214d8e4d976c32e8b829dbbb46319c625128115deafc46e7be83654979aa84::" providerId="AD" clId="Web-{3039A8AB-C82B-96BC-558D-D30FF62D1E26}" dt="2022-05-25T12:22:23.034" v="379" actId="20577"/>
          <ac:spMkLst>
            <pc:docMk/>
            <pc:sldMk cId="4254780919" sldId="278"/>
            <ac:spMk id="5" creationId="{FBC0382A-CB21-1A4B-B45A-FB0BBDDC041B}"/>
          </ac:spMkLst>
        </pc:spChg>
        <pc:spChg chg="mod">
          <ac:chgData name="Vieras" userId="S::urn:spo:anon#d9214d8e4d976c32e8b829dbbb46319c625128115deafc46e7be83654979aa84::" providerId="AD" clId="Web-{3039A8AB-C82B-96BC-558D-D30FF62D1E26}" dt="2022-05-25T12:21:28.314" v="367" actId="20577"/>
          <ac:spMkLst>
            <pc:docMk/>
            <pc:sldMk cId="4254780919" sldId="278"/>
            <ac:spMk id="8" creationId="{F431D27F-7D9E-6D47-94AD-5E801E97D0EC}"/>
          </ac:spMkLst>
        </pc:spChg>
        <pc:spChg chg="mod">
          <ac:chgData name="Vieras" userId="S::urn:spo:anon#d9214d8e4d976c32e8b829dbbb46319c625128115deafc46e7be83654979aa84::" providerId="AD" clId="Web-{3039A8AB-C82B-96BC-558D-D30FF62D1E26}" dt="2022-05-25T12:21:32.174" v="369" actId="20577"/>
          <ac:spMkLst>
            <pc:docMk/>
            <pc:sldMk cId="4254780919" sldId="278"/>
            <ac:spMk id="9" creationId="{45141E7E-6B2B-0C40-85CF-F992A7D35E58}"/>
          </ac:spMkLst>
        </pc:spChg>
      </pc:sldChg>
      <pc:sldChg chg="modSp">
        <pc:chgData name="Vieras" userId="S::urn:spo:anon#d9214d8e4d976c32e8b829dbbb46319c625128115deafc46e7be83654979aa84::" providerId="AD" clId="Web-{3039A8AB-C82B-96BC-558D-D30FF62D1E26}" dt="2022-05-25T11:46:28.502" v="170" actId="20577"/>
        <pc:sldMkLst>
          <pc:docMk/>
          <pc:sldMk cId="3166945268" sldId="289"/>
        </pc:sldMkLst>
        <pc:spChg chg="mod">
          <ac:chgData name="Vieras" userId="S::urn:spo:anon#d9214d8e4d976c32e8b829dbbb46319c625128115deafc46e7be83654979aa84::" providerId="AD" clId="Web-{3039A8AB-C82B-96BC-558D-D30FF62D1E26}" dt="2022-05-25T11:45:43.923" v="160" actId="20577"/>
          <ac:spMkLst>
            <pc:docMk/>
            <pc:sldMk cId="3166945268" sldId="289"/>
            <ac:spMk id="2" creationId="{00000000-0000-0000-0000-000000000000}"/>
          </ac:spMkLst>
        </pc:spChg>
        <pc:spChg chg="mod">
          <ac:chgData name="Vieras" userId="S::urn:spo:anon#d9214d8e4d976c32e8b829dbbb46319c625128115deafc46e7be83654979aa84::" providerId="AD" clId="Web-{3039A8AB-C82B-96BC-558D-D30FF62D1E26}" dt="2022-05-25T11:46:28.502" v="170" actId="20577"/>
          <ac:spMkLst>
            <pc:docMk/>
            <pc:sldMk cId="3166945268" sldId="289"/>
            <ac:spMk id="3" creationId="{00000000-0000-0000-0000-000000000000}"/>
          </ac:spMkLst>
        </pc:spChg>
        <pc:spChg chg="mod">
          <ac:chgData name="Vieras" userId="S::urn:spo:anon#d9214d8e4d976c32e8b829dbbb46319c625128115deafc46e7be83654979aa84::" providerId="AD" clId="Web-{3039A8AB-C82B-96BC-558D-D30FF62D1E26}" dt="2022-05-25T11:46:21.909" v="168" actId="20577"/>
          <ac:spMkLst>
            <pc:docMk/>
            <pc:sldMk cId="3166945268" sldId="289"/>
            <ac:spMk id="5" creationId="{FC6F6DD4-EC70-A74E-90D1-93D910B7FD73}"/>
          </ac:spMkLst>
        </pc:spChg>
        <pc:spChg chg="mod">
          <ac:chgData name="Vieras" userId="S::urn:spo:anon#d9214d8e4d976c32e8b829dbbb46319c625128115deafc46e7be83654979aa84::" providerId="AD" clId="Web-{3039A8AB-C82B-96BC-558D-D30FF62D1E26}" dt="2022-05-25T11:45:39.142" v="159" actId="20577"/>
          <ac:spMkLst>
            <pc:docMk/>
            <pc:sldMk cId="3166945268" sldId="289"/>
            <ac:spMk id="6" creationId="{46B0B889-5F6D-624B-9382-21E8B2479F0D}"/>
          </ac:spMkLst>
        </pc:spChg>
      </pc:sldChg>
      <pc:sldChg chg="modSp">
        <pc:chgData name="Vieras" userId="S::urn:spo:anon#d9214d8e4d976c32e8b829dbbb46319c625128115deafc46e7be83654979aa84::" providerId="AD" clId="Web-{3039A8AB-C82B-96BC-558D-D30FF62D1E26}" dt="2022-05-25T11:45:04.781" v="155" actId="20577"/>
        <pc:sldMkLst>
          <pc:docMk/>
          <pc:sldMk cId="810339915" sldId="746"/>
        </pc:sldMkLst>
        <pc:spChg chg="mod">
          <ac:chgData name="Vieras" userId="S::urn:spo:anon#d9214d8e4d976c32e8b829dbbb46319c625128115deafc46e7be83654979aa84::" providerId="AD" clId="Web-{3039A8AB-C82B-96BC-558D-D30FF62D1E26}" dt="2022-05-25T11:38:22.301" v="63" actId="20577"/>
          <ac:spMkLst>
            <pc:docMk/>
            <pc:sldMk cId="810339915" sldId="746"/>
            <ac:spMk id="2" creationId="{00000000-0000-0000-0000-000000000000}"/>
          </ac:spMkLst>
        </pc:spChg>
        <pc:spChg chg="mod">
          <ac:chgData name="Vieras" userId="S::urn:spo:anon#d9214d8e4d976c32e8b829dbbb46319c625128115deafc46e7be83654979aa84::" providerId="AD" clId="Web-{3039A8AB-C82B-96BC-558D-D30FF62D1E26}" dt="2022-05-25T11:41:09.087" v="109" actId="20577"/>
          <ac:spMkLst>
            <pc:docMk/>
            <pc:sldMk cId="810339915" sldId="746"/>
            <ac:spMk id="6" creationId="{00000000-0000-0000-0000-000000000000}"/>
          </ac:spMkLst>
        </pc:spChg>
        <pc:spChg chg="mod">
          <ac:chgData name="Vieras" userId="S::urn:spo:anon#d9214d8e4d976c32e8b829dbbb46319c625128115deafc46e7be83654979aa84::" providerId="AD" clId="Web-{3039A8AB-C82B-96BC-558D-D30FF62D1E26}" dt="2022-05-25T11:41:55.119" v="117" actId="1076"/>
          <ac:spMkLst>
            <pc:docMk/>
            <pc:sldMk cId="810339915" sldId="746"/>
            <ac:spMk id="17" creationId="{F0F56600-1163-FB42-B8B2-0AB14AD54FC1}"/>
          </ac:spMkLst>
        </pc:spChg>
        <pc:spChg chg="mod">
          <ac:chgData name="Vieras" userId="S::urn:spo:anon#d9214d8e4d976c32e8b829dbbb46319c625128115deafc46e7be83654979aa84::" providerId="AD" clId="Web-{3039A8AB-C82B-96BC-558D-D30FF62D1E26}" dt="2022-05-25T11:41:36.385" v="113" actId="1076"/>
          <ac:spMkLst>
            <pc:docMk/>
            <pc:sldMk cId="810339915" sldId="746"/>
            <ac:spMk id="20" creationId="{649F0988-BAEA-F849-8B85-7C26F72C40E9}"/>
          </ac:spMkLst>
        </pc:spChg>
        <pc:spChg chg="mod">
          <ac:chgData name="Vieras" userId="S::urn:spo:anon#d9214d8e4d976c32e8b829dbbb46319c625128115deafc46e7be83654979aa84::" providerId="AD" clId="Web-{3039A8AB-C82B-96BC-558D-D30FF62D1E26}" dt="2022-05-25T11:45:04.781" v="155" actId="20577"/>
          <ac:spMkLst>
            <pc:docMk/>
            <pc:sldMk cId="810339915" sldId="746"/>
            <ac:spMk id="21" creationId="{BED7955A-725B-FE43-A683-5383AB464346}"/>
          </ac:spMkLst>
        </pc:spChg>
      </pc:sldChg>
      <pc:sldChg chg="modSp">
        <pc:chgData name="Vieras" userId="S::urn:spo:anon#d9214d8e4d976c32e8b829dbbb46319c625128115deafc46e7be83654979aa84::" providerId="AD" clId="Web-{3039A8AB-C82B-96BC-558D-D30FF62D1E26}" dt="2022-05-25T12:01:51.795" v="263" actId="14100"/>
        <pc:sldMkLst>
          <pc:docMk/>
          <pc:sldMk cId="3365540659" sldId="749"/>
        </pc:sldMkLst>
        <pc:spChg chg="mod">
          <ac:chgData name="Vieras" userId="S::urn:spo:anon#d9214d8e4d976c32e8b829dbbb46319c625128115deafc46e7be83654979aa84::" providerId="AD" clId="Web-{3039A8AB-C82B-96BC-558D-D30FF62D1E26}" dt="2022-05-25T11:56:44.364" v="246" actId="20577"/>
          <ac:spMkLst>
            <pc:docMk/>
            <pc:sldMk cId="3365540659" sldId="749"/>
            <ac:spMk id="2" creationId="{00000000-0000-0000-0000-000000000000}"/>
          </ac:spMkLst>
        </pc:spChg>
        <pc:spChg chg="mod">
          <ac:chgData name="Vieras" userId="S::urn:spo:anon#d9214d8e4d976c32e8b829dbbb46319c625128115deafc46e7be83654979aa84::" providerId="AD" clId="Web-{3039A8AB-C82B-96BC-558D-D30FF62D1E26}" dt="2022-05-25T12:01:51.795" v="263" actId="14100"/>
          <ac:spMkLst>
            <pc:docMk/>
            <pc:sldMk cId="3365540659" sldId="749"/>
            <ac:spMk id="6" creationId="{00000000-0000-0000-0000-000000000000}"/>
          </ac:spMkLst>
        </pc:spChg>
      </pc:sldChg>
      <pc:sldChg chg="modSp">
        <pc:chgData name="Vieras" userId="S::urn:spo:anon#d9214d8e4d976c32e8b829dbbb46319c625128115deafc46e7be83654979aa84::" providerId="AD" clId="Web-{3039A8AB-C82B-96BC-558D-D30FF62D1E26}" dt="2022-05-25T12:09:50.325" v="348" actId="14100"/>
        <pc:sldMkLst>
          <pc:docMk/>
          <pc:sldMk cId="3934067310" sldId="823"/>
        </pc:sldMkLst>
        <pc:spChg chg="mod">
          <ac:chgData name="Vieras" userId="S::urn:spo:anon#d9214d8e4d976c32e8b829dbbb46319c625128115deafc46e7be83654979aa84::" providerId="AD" clId="Web-{3039A8AB-C82B-96BC-558D-D30FF62D1E26}" dt="2022-05-25T12:07:33.602" v="296" actId="20577"/>
          <ac:spMkLst>
            <pc:docMk/>
            <pc:sldMk cId="3934067310" sldId="823"/>
            <ac:spMk id="2" creationId="{00000000-0000-0000-0000-000000000000}"/>
          </ac:spMkLst>
        </pc:spChg>
        <pc:spChg chg="mod">
          <ac:chgData name="Vieras" userId="S::urn:spo:anon#d9214d8e4d976c32e8b829dbbb46319c625128115deafc46e7be83654979aa84::" providerId="AD" clId="Web-{3039A8AB-C82B-96BC-558D-D30FF62D1E26}" dt="2022-05-25T12:09:18.418" v="334" actId="14100"/>
          <ac:spMkLst>
            <pc:docMk/>
            <pc:sldMk cId="3934067310" sldId="823"/>
            <ac:spMk id="3" creationId="{00000000-0000-0000-0000-000000000000}"/>
          </ac:spMkLst>
        </pc:spChg>
        <pc:spChg chg="mod">
          <ac:chgData name="Vieras" userId="S::urn:spo:anon#d9214d8e4d976c32e8b829dbbb46319c625128115deafc46e7be83654979aa84::" providerId="AD" clId="Web-{3039A8AB-C82B-96BC-558D-D30FF62D1E26}" dt="2022-05-25T12:09:50.325" v="348" actId="14100"/>
          <ac:spMkLst>
            <pc:docMk/>
            <pc:sldMk cId="3934067310" sldId="823"/>
            <ac:spMk id="4" creationId="{71214374-C553-F64F-9604-B3B7FEB9FD1B}"/>
          </ac:spMkLst>
        </pc:spChg>
        <pc:spChg chg="mod">
          <ac:chgData name="Vieras" userId="S::urn:spo:anon#d9214d8e4d976c32e8b829dbbb46319c625128115deafc46e7be83654979aa84::" providerId="AD" clId="Web-{3039A8AB-C82B-96BC-558D-D30FF62D1E26}" dt="2022-05-25T12:09:42.622" v="347" actId="1076"/>
          <ac:spMkLst>
            <pc:docMk/>
            <pc:sldMk cId="3934067310" sldId="823"/>
            <ac:spMk id="8" creationId="{5D6E22CF-6D2E-BA42-AD22-34745699E0A7}"/>
          </ac:spMkLst>
        </pc:spChg>
        <pc:spChg chg="mod">
          <ac:chgData name="Vieras" userId="S::urn:spo:anon#d9214d8e4d976c32e8b829dbbb46319c625128115deafc46e7be83654979aa84::" providerId="AD" clId="Web-{3039A8AB-C82B-96BC-558D-D30FF62D1E26}" dt="2022-05-25T12:09:35.012" v="344" actId="1076"/>
          <ac:spMkLst>
            <pc:docMk/>
            <pc:sldMk cId="3934067310" sldId="823"/>
            <ac:spMk id="14" creationId="{9F43EB11-46DC-8C47-88C2-C04FB268AA43}"/>
          </ac:spMkLst>
        </pc:spChg>
      </pc:sldChg>
      <pc:sldChg chg="modSp">
        <pc:chgData name="Vieras" userId="S::urn:spo:anon#d9214d8e4d976c32e8b829dbbb46319c625128115deafc46e7be83654979aa84::" providerId="AD" clId="Web-{3039A8AB-C82B-96BC-558D-D30FF62D1E26}" dt="2022-05-25T11:36:55.048" v="53" actId="1076"/>
        <pc:sldMkLst>
          <pc:docMk/>
          <pc:sldMk cId="500914757" sldId="825"/>
        </pc:sldMkLst>
        <pc:spChg chg="mod">
          <ac:chgData name="Vieras" userId="S::urn:spo:anon#d9214d8e4d976c32e8b829dbbb46319c625128115deafc46e7be83654979aa84::" providerId="AD" clId="Web-{3039A8AB-C82B-96BC-558D-D30FF62D1E26}" dt="2022-05-25T11:34:15.809" v="21" actId="20577"/>
          <ac:spMkLst>
            <pc:docMk/>
            <pc:sldMk cId="500914757" sldId="825"/>
            <ac:spMk id="2" creationId="{4090CA59-057A-8244-AF1E-AEC831A58CDB}"/>
          </ac:spMkLst>
        </pc:spChg>
        <pc:spChg chg="mod">
          <ac:chgData name="Vieras" userId="S::urn:spo:anon#d9214d8e4d976c32e8b829dbbb46319c625128115deafc46e7be83654979aa84::" providerId="AD" clId="Web-{3039A8AB-C82B-96BC-558D-D30FF62D1E26}" dt="2022-05-25T11:34:40.622" v="27" actId="1076"/>
          <ac:spMkLst>
            <pc:docMk/>
            <pc:sldMk cId="500914757" sldId="825"/>
            <ac:spMk id="7" creationId="{0211D0E6-E018-754D-9F45-0F10DB365054}"/>
          </ac:spMkLst>
        </pc:spChg>
        <pc:spChg chg="mod">
          <ac:chgData name="Vieras" userId="S::urn:spo:anon#d9214d8e4d976c32e8b829dbbb46319c625128115deafc46e7be83654979aa84::" providerId="AD" clId="Web-{3039A8AB-C82B-96BC-558D-D30FF62D1E26}" dt="2022-05-25T11:34:49.935" v="29" actId="20577"/>
          <ac:spMkLst>
            <pc:docMk/>
            <pc:sldMk cId="500914757" sldId="825"/>
            <ac:spMk id="12" creationId="{F9FE255F-6D4C-F145-8390-670CA0F92D05}"/>
          </ac:spMkLst>
        </pc:spChg>
        <pc:picChg chg="mod">
          <ac:chgData name="Vieras" userId="S::urn:spo:anon#d9214d8e4d976c32e8b829dbbb46319c625128115deafc46e7be83654979aa84::" providerId="AD" clId="Web-{3039A8AB-C82B-96BC-558D-D30FF62D1E26}" dt="2022-05-25T11:36:55.048" v="53" actId="1076"/>
          <ac:picMkLst>
            <pc:docMk/>
            <pc:sldMk cId="500914757" sldId="825"/>
            <ac:picMk id="9" creationId="{98099816-54AA-6C44-96FA-88366117AEE3}"/>
          </ac:picMkLst>
        </pc:picChg>
      </pc:sldChg>
      <pc:sldChg chg="modSp">
        <pc:chgData name="Vieras" userId="S::urn:spo:anon#d9214d8e4d976c32e8b829dbbb46319c625128115deafc46e7be83654979aa84::" providerId="AD" clId="Web-{3039A8AB-C82B-96BC-558D-D30FF62D1E26}" dt="2022-05-25T11:38:13.004" v="62" actId="1076"/>
        <pc:sldMkLst>
          <pc:docMk/>
          <pc:sldMk cId="185773172" sldId="826"/>
        </pc:sldMkLst>
        <pc:spChg chg="mod">
          <ac:chgData name="Vieras" userId="S::urn:spo:anon#d9214d8e4d976c32e8b829dbbb46319c625128115deafc46e7be83654979aa84::" providerId="AD" clId="Web-{3039A8AB-C82B-96BC-558D-D30FF62D1E26}" dt="2022-05-25T11:38:13.004" v="62" actId="1076"/>
          <ac:spMkLst>
            <pc:docMk/>
            <pc:sldMk cId="185773172" sldId="826"/>
            <ac:spMk id="9" creationId="{DABD2C4E-325A-0B4B-A47A-6C41583EE855}"/>
          </ac:spMkLst>
        </pc:spChg>
        <pc:spChg chg="mod">
          <ac:chgData name="Vieras" userId="S::urn:spo:anon#d9214d8e4d976c32e8b829dbbb46319c625128115deafc46e7be83654979aa84::" providerId="AD" clId="Web-{3039A8AB-C82B-96BC-558D-D30FF62D1E26}" dt="2022-05-25T11:38:01.238" v="60" actId="1076"/>
          <ac:spMkLst>
            <pc:docMk/>
            <pc:sldMk cId="185773172" sldId="826"/>
            <ac:spMk id="11" creationId="{9756DF68-C06B-0343-9D22-E433AE264F0A}"/>
          </ac:spMkLst>
        </pc:spChg>
        <pc:spChg chg="mod">
          <ac:chgData name="Vieras" userId="S::urn:spo:anon#d9214d8e4d976c32e8b829dbbb46319c625128115deafc46e7be83654979aa84::" providerId="AD" clId="Web-{3039A8AB-C82B-96BC-558D-D30FF62D1E26}" dt="2022-05-25T11:37:25.471" v="58" actId="20577"/>
          <ac:spMkLst>
            <pc:docMk/>
            <pc:sldMk cId="185773172" sldId="826"/>
            <ac:spMk id="17" creationId="{30DFA1B6-1248-D440-B137-C1CC2BEFB46A}"/>
          </ac:spMkLst>
        </pc:spChg>
        <pc:picChg chg="mod">
          <ac:chgData name="Vieras" userId="S::urn:spo:anon#d9214d8e4d976c32e8b829dbbb46319c625128115deafc46e7be83654979aa84::" providerId="AD" clId="Web-{3039A8AB-C82B-96BC-558D-D30FF62D1E26}" dt="2022-05-25T11:38:09.785" v="61" actId="1076"/>
          <ac:picMkLst>
            <pc:docMk/>
            <pc:sldMk cId="185773172" sldId="826"/>
            <ac:picMk id="7" creationId="{D7F567F1-1AC3-A048-A32C-F9FDADB1CCBB}"/>
          </ac:picMkLst>
        </pc:picChg>
        <pc:picChg chg="mod">
          <ac:chgData name="Vieras" userId="S::urn:spo:anon#d9214d8e4d976c32e8b829dbbb46319c625128115deafc46e7be83654979aa84::" providerId="AD" clId="Web-{3039A8AB-C82B-96BC-558D-D30FF62D1E26}" dt="2022-05-25T11:37:47.285" v="59" actId="1076"/>
          <ac:picMkLst>
            <pc:docMk/>
            <pc:sldMk cId="185773172" sldId="826"/>
            <ac:picMk id="10" creationId="{6ECD35C6-4254-BF40-804C-62C592717154}"/>
          </ac:picMkLst>
        </pc:picChg>
      </pc:sldChg>
      <pc:sldChg chg="modSp">
        <pc:chgData name="Vieras" userId="S::urn:spo:anon#d9214d8e4d976c32e8b829dbbb46319c625128115deafc46e7be83654979aa84::" providerId="AD" clId="Web-{3039A8AB-C82B-96BC-558D-D30FF62D1E26}" dt="2022-05-25T11:49:01.976" v="204" actId="14100"/>
        <pc:sldMkLst>
          <pc:docMk/>
          <pc:sldMk cId="3459782397" sldId="1054"/>
        </pc:sldMkLst>
        <pc:spChg chg="mod">
          <ac:chgData name="Vieras" userId="S::urn:spo:anon#d9214d8e4d976c32e8b829dbbb46319c625128115deafc46e7be83654979aa84::" providerId="AD" clId="Web-{3039A8AB-C82B-96BC-558D-D30FF62D1E26}" dt="2022-05-25T11:47:11.019" v="177" actId="20577"/>
          <ac:spMkLst>
            <pc:docMk/>
            <pc:sldMk cId="3459782397" sldId="1054"/>
            <ac:spMk id="2" creationId="{00000000-0000-0000-0000-000000000000}"/>
          </ac:spMkLst>
        </pc:spChg>
        <pc:spChg chg="mod">
          <ac:chgData name="Vieras" userId="S::urn:spo:anon#d9214d8e4d976c32e8b829dbbb46319c625128115deafc46e7be83654979aa84::" providerId="AD" clId="Web-{3039A8AB-C82B-96BC-558D-D30FF62D1E26}" dt="2022-05-25T11:48:25.443" v="199" actId="1076"/>
          <ac:spMkLst>
            <pc:docMk/>
            <pc:sldMk cId="3459782397" sldId="1054"/>
            <ac:spMk id="7" creationId="{CC3ED8F7-6383-B843-ADC1-B565AEB283A8}"/>
          </ac:spMkLst>
        </pc:spChg>
        <pc:spChg chg="mod">
          <ac:chgData name="Vieras" userId="S::urn:spo:anon#d9214d8e4d976c32e8b829dbbb46319c625128115deafc46e7be83654979aa84::" providerId="AD" clId="Web-{3039A8AB-C82B-96BC-558D-D30FF62D1E26}" dt="2022-05-25T11:48:45.116" v="201" actId="1076"/>
          <ac:spMkLst>
            <pc:docMk/>
            <pc:sldMk cId="3459782397" sldId="1054"/>
            <ac:spMk id="9" creationId="{E95F64B4-A1A2-484F-8E51-4FA6A28AA90E}"/>
          </ac:spMkLst>
        </pc:spChg>
        <pc:spChg chg="mod">
          <ac:chgData name="Vieras" userId="S::urn:spo:anon#d9214d8e4d976c32e8b829dbbb46319c625128115deafc46e7be83654979aa84::" providerId="AD" clId="Web-{3039A8AB-C82B-96BC-558D-D30FF62D1E26}" dt="2022-05-25T11:48:31.225" v="200" actId="14100"/>
          <ac:spMkLst>
            <pc:docMk/>
            <pc:sldMk cId="3459782397" sldId="1054"/>
            <ac:spMk id="11" creationId="{972070D6-6D24-C842-8645-2423791B9A77}"/>
          </ac:spMkLst>
        </pc:spChg>
        <pc:spChg chg="mod">
          <ac:chgData name="Vieras" userId="S::urn:spo:anon#d9214d8e4d976c32e8b829dbbb46319c625128115deafc46e7be83654979aa84::" providerId="AD" clId="Web-{3039A8AB-C82B-96BC-558D-D30FF62D1E26}" dt="2022-05-25T11:49:01.976" v="204" actId="14100"/>
          <ac:spMkLst>
            <pc:docMk/>
            <pc:sldMk cId="3459782397" sldId="1054"/>
            <ac:spMk id="14" creationId="{CD1489ED-A413-5D45-A94D-403949F157D9}"/>
          </ac:spMkLst>
        </pc:spChg>
        <pc:graphicFrameChg chg="mod modGraphic">
          <ac:chgData name="Vieras" userId="S::urn:spo:anon#d9214d8e4d976c32e8b829dbbb46319c625128115deafc46e7be83654979aa84::" providerId="AD" clId="Web-{3039A8AB-C82B-96BC-558D-D30FF62D1E26}" dt="2022-05-25T11:48:50.929" v="202" actId="1076"/>
          <ac:graphicFrameMkLst>
            <pc:docMk/>
            <pc:sldMk cId="3459782397" sldId="1054"/>
            <ac:graphicFrameMk id="12" creationId="{F7D355A7-542D-DC45-B790-3207FC3EB04E}"/>
          </ac:graphicFrameMkLst>
        </pc:graphicFrameChg>
      </pc:sldChg>
      <pc:sldChg chg="modSp">
        <pc:chgData name="Vieras" userId="S::urn:spo:anon#d9214d8e4d976c32e8b829dbbb46319c625128115deafc46e7be83654979aa84::" providerId="AD" clId="Web-{3039A8AB-C82B-96BC-558D-D30FF62D1E26}" dt="2022-05-25T12:01:32.216" v="262" actId="14100"/>
        <pc:sldMkLst>
          <pc:docMk/>
          <pc:sldMk cId="3917953853" sldId="1055"/>
        </pc:sldMkLst>
        <pc:spChg chg="mod">
          <ac:chgData name="Vieras" userId="S::urn:spo:anon#d9214d8e4d976c32e8b829dbbb46319c625128115deafc46e7be83654979aa84::" providerId="AD" clId="Web-{3039A8AB-C82B-96BC-558D-D30FF62D1E26}" dt="2022-05-25T11:51:35.340" v="212" actId="20577"/>
          <ac:spMkLst>
            <pc:docMk/>
            <pc:sldMk cId="3917953853" sldId="1055"/>
            <ac:spMk id="2" creationId="{FEF1C8BD-9B6C-ED40-8664-F20019DACE48}"/>
          </ac:spMkLst>
        </pc:spChg>
        <pc:spChg chg="mod">
          <ac:chgData name="Vieras" userId="S::urn:spo:anon#d9214d8e4d976c32e8b829dbbb46319c625128115deafc46e7be83654979aa84::" providerId="AD" clId="Web-{3039A8AB-C82B-96BC-558D-D30FF62D1E26}" dt="2022-05-25T12:01:32.216" v="262" actId="14100"/>
          <ac:spMkLst>
            <pc:docMk/>
            <pc:sldMk cId="3917953853" sldId="1055"/>
            <ac:spMk id="5" creationId="{3B45AE62-7317-5A4D-A9AC-2055E28E0B43}"/>
          </ac:spMkLst>
        </pc:spChg>
        <pc:spChg chg="mod">
          <ac:chgData name="Vieras" userId="S::urn:spo:anon#d9214d8e4d976c32e8b829dbbb46319c625128115deafc46e7be83654979aa84::" providerId="AD" clId="Web-{3039A8AB-C82B-96BC-558D-D30FF62D1E26}" dt="2022-05-25T11:56:35.973" v="245" actId="14100"/>
          <ac:spMkLst>
            <pc:docMk/>
            <pc:sldMk cId="3917953853" sldId="1055"/>
            <ac:spMk id="6" creationId="{18494EC6-30F5-E54C-9B94-630F678CF2B9}"/>
          </ac:spMkLst>
        </pc:spChg>
        <pc:spChg chg="mod">
          <ac:chgData name="Vieras" userId="S::urn:spo:anon#d9214d8e4d976c32e8b829dbbb46319c625128115deafc46e7be83654979aa84::" providerId="AD" clId="Web-{3039A8AB-C82B-96BC-558D-D30FF62D1E26}" dt="2022-05-25T11:56:27.567" v="244" actId="20577"/>
          <ac:spMkLst>
            <pc:docMk/>
            <pc:sldMk cId="3917953853" sldId="1055"/>
            <ac:spMk id="7" creationId="{0B07F713-369D-8E49-AAEA-A136D8DDDF6E}"/>
          </ac:spMkLst>
        </pc:spChg>
      </pc:sldChg>
      <pc:sldChg chg="modSp">
        <pc:chgData name="Vieras" userId="S::urn:spo:anon#d9214d8e4d976c32e8b829dbbb46319c625128115deafc46e7be83654979aa84::" providerId="AD" clId="Web-{3039A8AB-C82B-96BC-558D-D30FF62D1E26}" dt="2022-05-25T12:14:43.615" v="351" actId="14100"/>
        <pc:sldMkLst>
          <pc:docMk/>
          <pc:sldMk cId="2974511464" sldId="1056"/>
        </pc:sldMkLst>
        <pc:spChg chg="mod">
          <ac:chgData name="Vieras" userId="S::urn:spo:anon#d9214d8e4d976c32e8b829dbbb46319c625128115deafc46e7be83654979aa84::" providerId="AD" clId="Web-{3039A8AB-C82B-96BC-558D-D30FF62D1E26}" dt="2022-05-25T12:02:06.561" v="265" actId="20577"/>
          <ac:spMkLst>
            <pc:docMk/>
            <pc:sldMk cId="2974511464" sldId="1056"/>
            <ac:spMk id="2" creationId="{9FE3433F-D400-8F4F-9DE9-46E64C1349F6}"/>
          </ac:spMkLst>
        </pc:spChg>
        <pc:spChg chg="mod">
          <ac:chgData name="Vieras" userId="S::urn:spo:anon#d9214d8e4d976c32e8b829dbbb46319c625128115deafc46e7be83654979aa84::" providerId="AD" clId="Web-{3039A8AB-C82B-96BC-558D-D30FF62D1E26}" dt="2022-05-25T12:14:43.615" v="351" actId="14100"/>
          <ac:spMkLst>
            <pc:docMk/>
            <pc:sldMk cId="2974511464" sldId="1056"/>
            <ac:spMk id="3" creationId="{C4B5EEDA-6DE6-224B-90BA-05FE3CCA21EB}"/>
          </ac:spMkLst>
        </pc:spChg>
        <pc:spChg chg="mod">
          <ac:chgData name="Vieras" userId="S::urn:spo:anon#d9214d8e4d976c32e8b829dbbb46319c625128115deafc46e7be83654979aa84::" providerId="AD" clId="Web-{3039A8AB-C82B-96BC-558D-D30FF62D1E26}" dt="2022-05-25T12:04:36.394" v="295" actId="1076"/>
          <ac:spMkLst>
            <pc:docMk/>
            <pc:sldMk cId="2974511464" sldId="1056"/>
            <ac:spMk id="6" creationId="{43BC848B-65D6-5845-87CF-CBA2ED6E5904}"/>
          </ac:spMkLst>
        </pc:spChg>
        <pc:spChg chg="mod">
          <ac:chgData name="Vieras" userId="S::urn:spo:anon#d9214d8e4d976c32e8b829dbbb46319c625128115deafc46e7be83654979aa84::" providerId="AD" clId="Web-{3039A8AB-C82B-96BC-558D-D30FF62D1E26}" dt="2022-05-25T12:04:09.768" v="289" actId="1076"/>
          <ac:spMkLst>
            <pc:docMk/>
            <pc:sldMk cId="2974511464" sldId="1056"/>
            <ac:spMk id="7" creationId="{DE091325-250E-B442-A54C-F5CB6C167A7E}"/>
          </ac:spMkLst>
        </pc:spChg>
        <pc:picChg chg="mod">
          <ac:chgData name="Vieras" userId="S::urn:spo:anon#d9214d8e4d976c32e8b829dbbb46319c625128115deafc46e7be83654979aa84::" providerId="AD" clId="Web-{3039A8AB-C82B-96BC-558D-D30FF62D1E26}" dt="2022-05-25T12:04:33.566" v="294" actId="1076"/>
          <ac:picMkLst>
            <pc:docMk/>
            <pc:sldMk cId="2974511464" sldId="1056"/>
            <ac:picMk id="10" creationId="{7CCEC4D9-22DC-7D40-A35E-9E94158BFEAF}"/>
          </ac:picMkLst>
        </pc:picChg>
      </pc:sldChg>
      <pc:sldChg chg="modSp">
        <pc:chgData name="Vieras" userId="S::urn:spo:anon#d9214d8e4d976c32e8b829dbbb46319c625128115deafc46e7be83654979aa84::" providerId="AD" clId="Web-{3039A8AB-C82B-96BC-558D-D30FF62D1E26}" dt="2022-05-25T12:24:19.413" v="413" actId="20577"/>
        <pc:sldMkLst>
          <pc:docMk/>
          <pc:sldMk cId="3393228094" sldId="1099"/>
        </pc:sldMkLst>
        <pc:spChg chg="mod">
          <ac:chgData name="Vieras" userId="S::urn:spo:anon#d9214d8e4d976c32e8b829dbbb46319c625128115deafc46e7be83654979aa84::" providerId="AD" clId="Web-{3039A8AB-C82B-96BC-558D-D30FF62D1E26}" dt="2022-05-25T12:24:19.413" v="413" actId="20577"/>
          <ac:spMkLst>
            <pc:docMk/>
            <pc:sldMk cId="3393228094" sldId="1099"/>
            <ac:spMk id="2" creationId="{33B0EB9C-2723-3940-A99A-A5FEB2624F99}"/>
          </ac:spMkLst>
        </pc:spChg>
        <pc:spChg chg="mod">
          <ac:chgData name="Vieras" userId="S::urn:spo:anon#d9214d8e4d976c32e8b829dbbb46319c625128115deafc46e7be83654979aa84::" providerId="AD" clId="Web-{3039A8AB-C82B-96BC-558D-D30FF62D1E26}" dt="2022-05-25T12:24:16.772" v="412" actId="14100"/>
          <ac:spMkLst>
            <pc:docMk/>
            <pc:sldMk cId="3393228094" sldId="1099"/>
            <ac:spMk id="3" creationId="{00F1BB78-1FCC-2742-9E59-A8C7ECA1F38A}"/>
          </ac:spMkLst>
        </pc:spChg>
        <pc:spChg chg="mod">
          <ac:chgData name="Vieras" userId="S::urn:spo:anon#d9214d8e4d976c32e8b829dbbb46319c625128115deafc46e7be83654979aa84::" providerId="AD" clId="Web-{3039A8AB-C82B-96BC-558D-D30FF62D1E26}" dt="2022-05-25T12:24:02.537" v="409" actId="20577"/>
          <ac:spMkLst>
            <pc:docMk/>
            <pc:sldMk cId="3393228094" sldId="1099"/>
            <ac:spMk id="9" creationId="{0E0A7E2B-73EC-B848-8CAA-88F4320DB273}"/>
          </ac:spMkLst>
        </pc:spChg>
      </pc:sldChg>
      <pc:sldChg chg="modSp">
        <pc:chgData name="Vieras" userId="S::urn:spo:anon#d9214d8e4d976c32e8b829dbbb46319c625128115deafc46e7be83654979aa84::" providerId="AD" clId="Web-{3039A8AB-C82B-96BC-558D-D30FF62D1E26}" dt="2022-05-25T12:26:45.948" v="440" actId="20577"/>
        <pc:sldMkLst>
          <pc:docMk/>
          <pc:sldMk cId="3573725042" sldId="1100"/>
        </pc:sldMkLst>
        <pc:spChg chg="mod">
          <ac:chgData name="Vieras" userId="S::urn:spo:anon#d9214d8e4d976c32e8b829dbbb46319c625128115deafc46e7be83654979aa84::" providerId="AD" clId="Web-{3039A8AB-C82B-96BC-558D-D30FF62D1E26}" dt="2022-05-25T12:24:34.835" v="414" actId="20577"/>
          <ac:spMkLst>
            <pc:docMk/>
            <pc:sldMk cId="3573725042" sldId="1100"/>
            <ac:spMk id="2" creationId="{03DA0CA4-A1ED-3543-BB7A-8FAB28840BC4}"/>
          </ac:spMkLst>
        </pc:spChg>
        <pc:spChg chg="mod">
          <ac:chgData name="Vieras" userId="S::urn:spo:anon#d9214d8e4d976c32e8b829dbbb46319c625128115deafc46e7be83654979aa84::" providerId="AD" clId="Web-{3039A8AB-C82B-96BC-558D-D30FF62D1E26}" dt="2022-05-25T12:26:45.948" v="440" actId="20577"/>
          <ac:spMkLst>
            <pc:docMk/>
            <pc:sldMk cId="3573725042" sldId="1100"/>
            <ac:spMk id="3" creationId="{55E49779-EEB0-0640-BE98-4BB0AC93260C}"/>
          </ac:spMkLst>
        </pc:spChg>
        <pc:spChg chg="mod">
          <ac:chgData name="Vieras" userId="S::urn:spo:anon#d9214d8e4d976c32e8b829dbbb46319c625128115deafc46e7be83654979aa84::" providerId="AD" clId="Web-{3039A8AB-C82B-96BC-558D-D30FF62D1E26}" dt="2022-05-25T12:26:27.339" v="436" actId="1076"/>
          <ac:spMkLst>
            <pc:docMk/>
            <pc:sldMk cId="3573725042" sldId="1100"/>
            <ac:spMk id="6" creationId="{56050A6B-76FF-9542-B80B-2F5ADD5599C8}"/>
          </ac:spMkLst>
        </pc:spChg>
        <pc:picChg chg="mod">
          <ac:chgData name="Vieras" userId="S::urn:spo:anon#d9214d8e4d976c32e8b829dbbb46319c625128115deafc46e7be83654979aa84::" providerId="AD" clId="Web-{3039A8AB-C82B-96BC-558D-D30FF62D1E26}" dt="2022-05-25T12:25:45.212" v="418" actId="1076"/>
          <ac:picMkLst>
            <pc:docMk/>
            <pc:sldMk cId="3573725042" sldId="1100"/>
            <ac:picMk id="5" creationId="{C18620D0-6747-8241-AC07-2EFB62B60244}"/>
          </ac:picMkLst>
        </pc:picChg>
      </pc:sldChg>
      <pc:sldChg chg="modSp">
        <pc:chgData name="Vieras" userId="S::urn:spo:anon#d9214d8e4d976c32e8b829dbbb46319c625128115deafc46e7be83654979aa84::" providerId="AD" clId="Web-{3039A8AB-C82B-96BC-558D-D30FF62D1E26}" dt="2022-05-25T12:29:08.703" v="453" actId="20577"/>
        <pc:sldMkLst>
          <pc:docMk/>
          <pc:sldMk cId="3503376689" sldId="1101"/>
        </pc:sldMkLst>
        <pc:spChg chg="mod">
          <ac:chgData name="Vieras" userId="S::urn:spo:anon#d9214d8e4d976c32e8b829dbbb46319c625128115deafc46e7be83654979aa84::" providerId="AD" clId="Web-{3039A8AB-C82B-96BC-558D-D30FF62D1E26}" dt="2022-05-25T12:26:50.808" v="441" actId="20577"/>
          <ac:spMkLst>
            <pc:docMk/>
            <pc:sldMk cId="3503376689" sldId="1101"/>
            <ac:spMk id="2" creationId="{2D7250DF-0962-FB4E-99AB-1115AB91823E}"/>
          </ac:spMkLst>
        </pc:spChg>
        <pc:spChg chg="mod">
          <ac:chgData name="Vieras" userId="S::urn:spo:anon#d9214d8e4d976c32e8b829dbbb46319c625128115deafc46e7be83654979aa84::" providerId="AD" clId="Web-{3039A8AB-C82B-96BC-558D-D30FF62D1E26}" dt="2022-05-25T12:29:08.703" v="453" actId="20577"/>
          <ac:spMkLst>
            <pc:docMk/>
            <pc:sldMk cId="3503376689" sldId="1101"/>
            <ac:spMk id="3" creationId="{D78F994A-F527-174D-8369-C9F71A86652B}"/>
          </ac:spMkLst>
        </pc:spChg>
        <pc:spChg chg="mod">
          <ac:chgData name="Vieras" userId="S::urn:spo:anon#d9214d8e4d976c32e8b829dbbb46319c625128115deafc46e7be83654979aa84::" providerId="AD" clId="Web-{3039A8AB-C82B-96BC-558D-D30FF62D1E26}" dt="2022-05-25T12:29:03.874" v="450" actId="20577"/>
          <ac:spMkLst>
            <pc:docMk/>
            <pc:sldMk cId="3503376689" sldId="1101"/>
            <ac:spMk id="6" creationId="{020F9B94-38DC-4A45-B9CF-396C47A23B9A}"/>
          </ac:spMkLst>
        </pc:spChg>
        <pc:picChg chg="mod">
          <ac:chgData name="Vieras" userId="S::urn:spo:anon#d9214d8e4d976c32e8b829dbbb46319c625128115deafc46e7be83654979aa84::" providerId="AD" clId="Web-{3039A8AB-C82B-96BC-558D-D30FF62D1E26}" dt="2022-05-25T12:28:48.796" v="445" actId="1076"/>
          <ac:picMkLst>
            <pc:docMk/>
            <pc:sldMk cId="3503376689" sldId="1101"/>
            <ac:picMk id="5" creationId="{9A08EB5D-4FDD-7640-BB9B-8EC0E7E79C56}"/>
          </ac:picMkLst>
        </pc:picChg>
      </pc:sldChg>
      <pc:sldChg chg="modSp">
        <pc:chgData name="Vieras" userId="S::urn:spo:anon#d9214d8e4d976c32e8b829dbbb46319c625128115deafc46e7be83654979aa84::" providerId="AD" clId="Web-{3039A8AB-C82B-96BC-558D-D30FF62D1E26}" dt="2022-05-25T12:29:28.141" v="457" actId="1076"/>
        <pc:sldMkLst>
          <pc:docMk/>
          <pc:sldMk cId="433662957" sldId="1102"/>
        </pc:sldMkLst>
        <pc:spChg chg="mod">
          <ac:chgData name="Vieras" userId="S::urn:spo:anon#d9214d8e4d976c32e8b829dbbb46319c625128115deafc46e7be83654979aa84::" providerId="AD" clId="Web-{3039A8AB-C82B-96BC-558D-D30FF62D1E26}" dt="2022-05-25T12:29:16.187" v="454" actId="20577"/>
          <ac:spMkLst>
            <pc:docMk/>
            <pc:sldMk cId="433662957" sldId="1102"/>
            <ac:spMk id="2" creationId="{78E6F70C-C48D-0D4F-A113-69EB8D8FA080}"/>
          </ac:spMkLst>
        </pc:spChg>
        <pc:spChg chg="mod">
          <ac:chgData name="Vieras" userId="S::urn:spo:anon#d9214d8e4d976c32e8b829dbbb46319c625128115deafc46e7be83654979aa84::" providerId="AD" clId="Web-{3039A8AB-C82B-96BC-558D-D30FF62D1E26}" dt="2022-05-25T12:29:28.141" v="457" actId="1076"/>
          <ac:spMkLst>
            <pc:docMk/>
            <pc:sldMk cId="433662957" sldId="1102"/>
            <ac:spMk id="5" creationId="{19D20E60-7154-354D-96E6-C33C8B9EAB44}"/>
          </ac:spMkLst>
        </pc:spChg>
      </pc:sldChg>
      <pc:sldChg chg="modSp">
        <pc:chgData name="Vieras" userId="S::urn:spo:anon#d9214d8e4d976c32e8b829dbbb46319c625128115deafc46e7be83654979aa84::" providerId="AD" clId="Web-{3039A8AB-C82B-96BC-558D-D30FF62D1E26}" dt="2022-05-25T11:45:26.048" v="157" actId="20577"/>
        <pc:sldMkLst>
          <pc:docMk/>
          <pc:sldMk cId="1334136585" sldId="1193"/>
        </pc:sldMkLst>
        <pc:spChg chg="mod">
          <ac:chgData name="Vieras" userId="S::urn:spo:anon#d9214d8e4d976c32e8b829dbbb46319c625128115deafc46e7be83654979aa84::" providerId="AD" clId="Web-{3039A8AB-C82B-96BC-558D-D30FF62D1E26}" dt="2022-05-25T11:30:19.083" v="0" actId="20577"/>
          <ac:spMkLst>
            <pc:docMk/>
            <pc:sldMk cId="1334136585" sldId="1193"/>
            <ac:spMk id="2" creationId="{2C3152F2-47D2-5B43-B55C-0C6FA62D192D}"/>
          </ac:spMkLst>
        </pc:spChg>
        <pc:spChg chg="mod">
          <ac:chgData name="Vieras" userId="S::urn:spo:anon#d9214d8e4d976c32e8b829dbbb46319c625128115deafc46e7be83654979aa84::" providerId="AD" clId="Web-{3039A8AB-C82B-96BC-558D-D30FF62D1E26}" dt="2022-05-25T11:31:52.399" v="4" actId="20577"/>
          <ac:spMkLst>
            <pc:docMk/>
            <pc:sldMk cId="1334136585" sldId="1193"/>
            <ac:spMk id="3" creationId="{45857A7A-0152-6145-B873-FAFE547D7BA8}"/>
          </ac:spMkLst>
        </pc:spChg>
        <pc:spChg chg="mod">
          <ac:chgData name="Vieras" userId="S::urn:spo:anon#d9214d8e4d976c32e8b829dbbb46319c625128115deafc46e7be83654979aa84::" providerId="AD" clId="Web-{3039A8AB-C82B-96BC-558D-D30FF62D1E26}" dt="2022-05-25T11:45:26.048" v="157" actId="20577"/>
          <ac:spMkLst>
            <pc:docMk/>
            <pc:sldMk cId="1334136585" sldId="1193"/>
            <ac:spMk id="8" creationId="{C3A630A2-D85B-7745-8532-6E9240848B49}"/>
          </ac:spMkLst>
        </pc:spChg>
        <pc:picChg chg="mod">
          <ac:chgData name="Vieras" userId="S::urn:spo:anon#d9214d8e4d976c32e8b829dbbb46319c625128115deafc46e7be83654979aa84::" providerId="AD" clId="Web-{3039A8AB-C82B-96BC-558D-D30FF62D1E26}" dt="2022-05-25T11:30:40.021" v="2" actId="1076"/>
          <ac:picMkLst>
            <pc:docMk/>
            <pc:sldMk cId="1334136585" sldId="1193"/>
            <ac:picMk id="7" creationId="{1E61F564-B85F-F84B-8B2A-9205A27C2A3F}"/>
          </ac:picMkLst>
        </pc:picChg>
      </pc:sldChg>
      <pc:sldChg chg="modSp">
        <pc:chgData name="Vieras" userId="S::urn:spo:anon#d9214d8e4d976c32e8b829dbbb46319c625128115deafc46e7be83654979aa84::" providerId="AD" clId="Web-{3039A8AB-C82B-96BC-558D-D30FF62D1E26}" dt="2022-05-25T11:37:13.299" v="57" actId="1076"/>
        <pc:sldMkLst>
          <pc:docMk/>
          <pc:sldMk cId="3956067994" sldId="1195"/>
        </pc:sldMkLst>
        <pc:spChg chg="mod">
          <ac:chgData name="Vieras" userId="S::urn:spo:anon#d9214d8e4d976c32e8b829dbbb46319c625128115deafc46e7be83654979aa84::" providerId="AD" clId="Web-{3039A8AB-C82B-96BC-558D-D30FF62D1E26}" dt="2022-05-25T11:36:35.282" v="49" actId="20577"/>
          <ac:spMkLst>
            <pc:docMk/>
            <pc:sldMk cId="3956067994" sldId="1195"/>
            <ac:spMk id="2" creationId="{4090CA59-057A-8244-AF1E-AEC831A58CDB}"/>
          </ac:spMkLst>
        </pc:spChg>
        <pc:spChg chg="mod">
          <ac:chgData name="Vieras" userId="S::urn:spo:anon#d9214d8e4d976c32e8b829dbbb46319c625128115deafc46e7be83654979aa84::" providerId="AD" clId="Web-{3039A8AB-C82B-96BC-558D-D30FF62D1E26}" dt="2022-05-25T11:37:13.299" v="57" actId="1076"/>
          <ac:spMkLst>
            <pc:docMk/>
            <pc:sldMk cId="3956067994" sldId="1195"/>
            <ac:spMk id="5" creationId="{D7B25C1D-9189-3645-A4D2-3F3A58C0DDDB}"/>
          </ac:spMkLst>
        </pc:spChg>
        <pc:spChg chg="mod">
          <ac:chgData name="Vieras" userId="S::urn:spo:anon#d9214d8e4d976c32e8b829dbbb46319c625128115deafc46e7be83654979aa84::" providerId="AD" clId="Web-{3039A8AB-C82B-96BC-558D-D30FF62D1E26}" dt="2022-05-25T11:36:38.954" v="51" actId="20577"/>
          <ac:spMkLst>
            <pc:docMk/>
            <pc:sldMk cId="3956067994" sldId="1195"/>
            <ac:spMk id="7" creationId="{0211D0E6-E018-754D-9F45-0F10DB365054}"/>
          </ac:spMkLst>
        </pc:spChg>
        <pc:picChg chg="mod">
          <ac:chgData name="Vieras" userId="S::urn:spo:anon#d9214d8e4d976c32e8b829dbbb46319c625128115deafc46e7be83654979aa84::" providerId="AD" clId="Web-{3039A8AB-C82B-96BC-558D-D30FF62D1E26}" dt="2022-05-25T11:37:02.876" v="54" actId="1076"/>
          <ac:picMkLst>
            <pc:docMk/>
            <pc:sldMk cId="3956067994" sldId="1195"/>
            <ac:picMk id="10" creationId="{92687ADC-C2ED-A549-9224-DE2154C8B490}"/>
          </ac:picMkLst>
        </pc:picChg>
      </pc:sldChg>
      <pc:sldChg chg="modSp">
        <pc:chgData name="Vieras" userId="S::urn:spo:anon#d9214d8e4d976c32e8b829dbbb46319c625128115deafc46e7be83654979aa84::" providerId="AD" clId="Web-{3039A8AB-C82B-96BC-558D-D30FF62D1E26}" dt="2022-05-25T11:44:49.140" v="151" actId="1076"/>
        <pc:sldMkLst>
          <pc:docMk/>
          <pc:sldMk cId="341328705" sldId="1197"/>
        </pc:sldMkLst>
        <pc:spChg chg="mod">
          <ac:chgData name="Vieras" userId="S::urn:spo:anon#d9214d8e4d976c32e8b829dbbb46319c625128115deafc46e7be83654979aa84::" providerId="AD" clId="Web-{3039A8AB-C82B-96BC-558D-D30FF62D1E26}" dt="2022-05-25T11:44:49.140" v="151" actId="1076"/>
          <ac:spMkLst>
            <pc:docMk/>
            <pc:sldMk cId="341328705" sldId="1197"/>
            <ac:spMk id="2" creationId="{00000000-0000-0000-0000-000000000000}"/>
          </ac:spMkLst>
        </pc:spChg>
        <pc:spChg chg="mod">
          <ac:chgData name="Vieras" userId="S::urn:spo:anon#d9214d8e4d976c32e8b829dbbb46319c625128115deafc46e7be83654979aa84::" providerId="AD" clId="Web-{3039A8AB-C82B-96BC-558D-D30FF62D1E26}" dt="2022-05-25T11:44:39.062" v="150" actId="1076"/>
          <ac:spMkLst>
            <pc:docMk/>
            <pc:sldMk cId="341328705" sldId="1197"/>
            <ac:spMk id="5" creationId="{92EEEAFC-9023-8144-9EC0-D3522A5EF26C}"/>
          </ac:spMkLst>
        </pc:spChg>
        <pc:spChg chg="mod">
          <ac:chgData name="Vieras" userId="S::urn:spo:anon#d9214d8e4d976c32e8b829dbbb46319c625128115deafc46e7be83654979aa84::" providerId="AD" clId="Web-{3039A8AB-C82B-96BC-558D-D30FF62D1E26}" dt="2022-05-25T11:44:25.889" v="147" actId="1076"/>
          <ac:spMkLst>
            <pc:docMk/>
            <pc:sldMk cId="341328705" sldId="1197"/>
            <ac:spMk id="6" creationId="{00000000-0000-0000-0000-000000000000}"/>
          </ac:spMkLst>
        </pc:spChg>
        <pc:spChg chg="mod">
          <ac:chgData name="Vieras" userId="S::urn:spo:anon#d9214d8e4d976c32e8b829dbbb46319c625128115deafc46e7be83654979aa84::" providerId="AD" clId="Web-{3039A8AB-C82B-96BC-558D-D30FF62D1E26}" dt="2022-05-25T11:44:34.624" v="149" actId="1076"/>
          <ac:spMkLst>
            <pc:docMk/>
            <pc:sldMk cId="341328705" sldId="1197"/>
            <ac:spMk id="9" creationId="{CA4A6931-9E5B-B042-A7DE-5F71F18A3EF0}"/>
          </ac:spMkLst>
        </pc:spChg>
        <pc:spChg chg="mod">
          <ac:chgData name="Vieras" userId="S::urn:spo:anon#d9214d8e4d976c32e8b829dbbb46319c625128115deafc46e7be83654979aa84::" providerId="AD" clId="Web-{3039A8AB-C82B-96BC-558D-D30FF62D1E26}" dt="2022-05-25T11:43:54.264" v="145" actId="1076"/>
          <ac:spMkLst>
            <pc:docMk/>
            <pc:sldMk cId="341328705" sldId="1197"/>
            <ac:spMk id="11" creationId="{4727FCF6-437C-D84B-8908-53519A47AA12}"/>
          </ac:spMkLst>
        </pc:spChg>
        <pc:graphicFrameChg chg="mod">
          <ac:chgData name="Vieras" userId="S::urn:spo:anon#d9214d8e4d976c32e8b829dbbb46319c625128115deafc46e7be83654979aa84::" providerId="AD" clId="Web-{3039A8AB-C82B-96BC-558D-D30FF62D1E26}" dt="2022-05-25T11:44:30.812" v="148" actId="1076"/>
          <ac:graphicFrameMkLst>
            <pc:docMk/>
            <pc:sldMk cId="341328705" sldId="1197"/>
            <ac:graphicFrameMk id="7" creationId="{AADFBFE7-4074-FF41-9A88-DF2D1434833D}"/>
          </ac:graphicFrameMkLst>
        </pc:graphicFrameChg>
      </pc:sldChg>
      <pc:sldChg chg="modSp">
        <pc:chgData name="Vieras" userId="S::urn:spo:anon#d9214d8e4d976c32e8b829dbbb46319c625128115deafc46e7be83654979aa84::" providerId="AD" clId="Web-{3039A8AB-C82B-96BC-558D-D30FF62D1E26}" dt="2022-05-25T12:37:29.467" v="549" actId="20577"/>
        <pc:sldMkLst>
          <pc:docMk/>
          <pc:sldMk cId="1653238818" sldId="1198"/>
        </pc:sldMkLst>
        <pc:spChg chg="mod">
          <ac:chgData name="Vieras" userId="S::urn:spo:anon#d9214d8e4d976c32e8b829dbbb46319c625128115deafc46e7be83654979aa84::" providerId="AD" clId="Web-{3039A8AB-C82B-96BC-558D-D30FF62D1E26}" dt="2022-05-25T12:32:22.833" v="537" actId="20577"/>
          <ac:spMkLst>
            <pc:docMk/>
            <pc:sldMk cId="1653238818" sldId="1198"/>
            <ac:spMk id="2" creationId="{32B93A75-7C0A-2F4A-AE96-B39E6D10241B}"/>
          </ac:spMkLst>
        </pc:spChg>
        <pc:spChg chg="mod">
          <ac:chgData name="Vieras" userId="S::urn:spo:anon#d9214d8e4d976c32e8b829dbbb46319c625128115deafc46e7be83654979aa84::" providerId="AD" clId="Web-{3039A8AB-C82B-96BC-558D-D30FF62D1E26}" dt="2022-05-25T12:37:28.561" v="548" actId="20577"/>
          <ac:spMkLst>
            <pc:docMk/>
            <pc:sldMk cId="1653238818" sldId="1198"/>
            <ac:spMk id="3" creationId="{6087498E-E9A9-E64F-AA0E-88240DEAD02D}"/>
          </ac:spMkLst>
        </pc:spChg>
        <pc:spChg chg="mod">
          <ac:chgData name="Vieras" userId="S::urn:spo:anon#d9214d8e4d976c32e8b829dbbb46319c625128115deafc46e7be83654979aa84::" providerId="AD" clId="Web-{3039A8AB-C82B-96BC-558D-D30FF62D1E26}" dt="2022-05-25T12:37:29.467" v="549" actId="20577"/>
          <ac:spMkLst>
            <pc:docMk/>
            <pc:sldMk cId="1653238818" sldId="1198"/>
            <ac:spMk id="5" creationId="{9B06AA68-E1AF-714D-B4A8-BDEABA876E1B}"/>
          </ac:spMkLst>
        </pc:spChg>
      </pc:sldChg>
      <pc:sldChg chg="modSp">
        <pc:chgData name="Vieras" userId="S::urn:spo:anon#d9214d8e4d976c32e8b829dbbb46319c625128115deafc46e7be83654979aa84::" providerId="AD" clId="Web-{3039A8AB-C82B-96BC-558D-D30FF62D1E26}" dt="2022-05-25T12:31:34.051" v="526" actId="14100"/>
        <pc:sldMkLst>
          <pc:docMk/>
          <pc:sldMk cId="1463313618" sldId="1199"/>
        </pc:sldMkLst>
        <pc:spChg chg="mod">
          <ac:chgData name="Vieras" userId="S::urn:spo:anon#d9214d8e4d976c32e8b829dbbb46319c625128115deafc46e7be83654979aa84::" providerId="AD" clId="Web-{3039A8AB-C82B-96BC-558D-D30FF62D1E26}" dt="2022-05-25T12:29:34.203" v="458" actId="20577"/>
          <ac:spMkLst>
            <pc:docMk/>
            <pc:sldMk cId="1463313618" sldId="1199"/>
            <ac:spMk id="2" creationId="{A1B1B870-0C6B-0B42-AD75-E8C07074D408}"/>
          </ac:spMkLst>
        </pc:spChg>
        <pc:spChg chg="mod">
          <ac:chgData name="Vieras" userId="S::urn:spo:anon#d9214d8e4d976c32e8b829dbbb46319c625128115deafc46e7be83654979aa84::" providerId="AD" clId="Web-{3039A8AB-C82B-96BC-558D-D30FF62D1E26}" dt="2022-05-25T12:31:23.519" v="524" actId="20577"/>
          <ac:spMkLst>
            <pc:docMk/>
            <pc:sldMk cId="1463313618" sldId="1199"/>
            <ac:spMk id="3" creationId="{19151721-C842-A34C-BA37-F394A11813DB}"/>
          </ac:spMkLst>
        </pc:spChg>
        <pc:spChg chg="mod">
          <ac:chgData name="Vieras" userId="S::urn:spo:anon#d9214d8e4d976c32e8b829dbbb46319c625128115deafc46e7be83654979aa84::" providerId="AD" clId="Web-{3039A8AB-C82B-96BC-558D-D30FF62D1E26}" dt="2022-05-25T12:31:34.051" v="526" actId="14100"/>
          <ac:spMkLst>
            <pc:docMk/>
            <pc:sldMk cId="1463313618" sldId="1199"/>
            <ac:spMk id="9" creationId="{682F1869-408B-5D4C-9450-0F8BFC40E0AD}"/>
          </ac:spMkLst>
        </pc:spChg>
      </pc:sldChg>
      <pc:sldChg chg="modSp">
        <pc:chgData name="Vieras" userId="S::urn:spo:anon#d9214d8e4d976c32e8b829dbbb46319c625128115deafc46e7be83654979aa84::" providerId="AD" clId="Web-{3039A8AB-C82B-96BC-558D-D30FF62D1E26}" dt="2022-05-25T12:32:16.380" v="536" actId="20577"/>
        <pc:sldMkLst>
          <pc:docMk/>
          <pc:sldMk cId="1387064782" sldId="1200"/>
        </pc:sldMkLst>
        <pc:spChg chg="mod">
          <ac:chgData name="Vieras" userId="S::urn:spo:anon#d9214d8e4d976c32e8b829dbbb46319c625128115deafc46e7be83654979aa84::" providerId="AD" clId="Web-{3039A8AB-C82B-96BC-558D-D30FF62D1E26}" dt="2022-05-25T12:31:47.614" v="531" actId="20577"/>
          <ac:spMkLst>
            <pc:docMk/>
            <pc:sldMk cId="1387064782" sldId="1200"/>
            <ac:spMk id="2" creationId="{97603AF5-D875-B44D-AD0F-52EC4E72DDD6}"/>
          </ac:spMkLst>
        </pc:spChg>
        <pc:spChg chg="mod">
          <ac:chgData name="Vieras" userId="S::urn:spo:anon#d9214d8e4d976c32e8b829dbbb46319c625128115deafc46e7be83654979aa84::" providerId="AD" clId="Web-{3039A8AB-C82B-96BC-558D-D30FF62D1E26}" dt="2022-05-25T12:32:16.380" v="536" actId="20577"/>
          <ac:spMkLst>
            <pc:docMk/>
            <pc:sldMk cId="1387064782" sldId="1200"/>
            <ac:spMk id="3" creationId="{7A982592-D59E-9645-A273-FEA6D3F45623}"/>
          </ac:spMkLst>
        </pc:spChg>
      </pc:sldChg>
    </pc:docChg>
  </pc:docChgLst>
  <pc:docChgLst>
    <pc:chgData name="Vieras" userId="S::urn:spo:anon#d9214d8e4d976c32e8b829dbbb46319c625128115deafc46e7be83654979aa84::" providerId="AD" clId="Web-{F7FC1226-ADCA-5DBC-5586-A43F6496810F}"/>
    <pc:docChg chg="modSld">
      <pc:chgData name="Vieras" userId="S::urn:spo:anon#d9214d8e4d976c32e8b829dbbb46319c625128115deafc46e7be83654979aa84::" providerId="AD" clId="Web-{F7FC1226-ADCA-5DBC-5586-A43F6496810F}" dt="2022-06-20T07:47:48.743" v="16" actId="1076"/>
      <pc:docMkLst>
        <pc:docMk/>
      </pc:docMkLst>
      <pc:sldChg chg="modSp">
        <pc:chgData name="Vieras" userId="S::urn:spo:anon#d9214d8e4d976c32e8b829dbbb46319c625128115deafc46e7be83654979aa84::" providerId="AD" clId="Web-{F7FC1226-ADCA-5DBC-5586-A43F6496810F}" dt="2022-06-20T07:47:48.743" v="16" actId="1076"/>
        <pc:sldMkLst>
          <pc:docMk/>
          <pc:sldMk cId="2983333208" sldId="257"/>
        </pc:sldMkLst>
        <pc:spChg chg="mod">
          <ac:chgData name="Vieras" userId="S::urn:spo:anon#d9214d8e4d976c32e8b829dbbb46319c625128115deafc46e7be83654979aa84::" providerId="AD" clId="Web-{F7FC1226-ADCA-5DBC-5586-A43F6496810F}" dt="2022-06-20T07:47:35.259" v="14" actId="20577"/>
          <ac:spMkLst>
            <pc:docMk/>
            <pc:sldMk cId="2983333208" sldId="257"/>
            <ac:spMk id="2" creationId="{21413F7C-6E6E-5F40-A319-A3161358F85E}"/>
          </ac:spMkLst>
        </pc:spChg>
        <pc:spChg chg="mod">
          <ac:chgData name="Vieras" userId="S::urn:spo:anon#d9214d8e4d976c32e8b829dbbb46319c625128115deafc46e7be83654979aa84::" providerId="AD" clId="Web-{F7FC1226-ADCA-5DBC-5586-A43F6496810F}" dt="2022-06-20T07:47:48.743" v="16" actId="1076"/>
          <ac:spMkLst>
            <pc:docMk/>
            <pc:sldMk cId="2983333208" sldId="257"/>
            <ac:spMk id="3" creationId="{0CD67FF9-BB5F-9E47-909F-58D111C8622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EC249E-3145-1848-B0B2-B1CC16F90478}" type="datetimeFigureOut">
              <a:rPr lang="sv-SE" smtClean="0"/>
              <a:t>2022-06-20</a:t>
            </a:fld>
            <a:endParaRPr lang="sv-SE"/>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sv-SE"/>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A3AC74-85D7-214A-831E-F938240C8E9E}" type="slidenum">
              <a:rPr lang="sv-SE" smtClean="0"/>
              <a:t>‹#›</a:t>
            </a:fld>
            <a:endParaRPr lang="sv-SE"/>
          </a:p>
        </p:txBody>
      </p:sp>
    </p:spTree>
    <p:extLst>
      <p:ext uri="{BB962C8B-B14F-4D97-AF65-F5344CB8AC3E}">
        <p14:creationId xmlns:p14="http://schemas.microsoft.com/office/powerpoint/2010/main" val="5794357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finlex.fi/fi/laki/ajantasa/2009/20090205#a205-2009"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www.finlex.fi/fi/laki/ajantasa/2008/20080403#a403-2008"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noProof="0" dirty="0"/>
              <a:t>Oppimistavoite: </a:t>
            </a:r>
          </a:p>
          <a:p>
            <a:r>
              <a:rPr lang="fi-FI" noProof="0" dirty="0"/>
              <a:t>Opiskelija tuntee perusteet fysikaalisista ja kemiallisista tekijöistä, jotka vaikuttavat työterveyteen ja -turvallisuuteen rakennustyössä.</a:t>
            </a:r>
          </a:p>
          <a:p>
            <a:r>
              <a:rPr lang="fi-FI" noProof="0" dirty="0"/>
              <a:t>Rakennuspölyt käsitellään omassa osiossa.</a:t>
            </a:r>
          </a:p>
          <a:p>
            <a:endParaRPr lang="sv-SE" dirty="0"/>
          </a:p>
        </p:txBody>
      </p:sp>
      <p:sp>
        <p:nvSpPr>
          <p:cNvPr id="4" name="Dian numeron paikkamerkki 3"/>
          <p:cNvSpPr>
            <a:spLocks noGrp="1"/>
          </p:cNvSpPr>
          <p:nvPr>
            <p:ph type="sldNum" sz="quarter" idx="5"/>
          </p:nvPr>
        </p:nvSpPr>
        <p:spPr/>
        <p:txBody>
          <a:bodyPr/>
          <a:lstStyle/>
          <a:p>
            <a:fld id="{AAA3AC74-85D7-214A-831E-F938240C8E9E}" type="slidenum">
              <a:rPr lang="sv-SE" smtClean="0"/>
              <a:t>2</a:t>
            </a:fld>
            <a:endParaRPr lang="sv-SE"/>
          </a:p>
        </p:txBody>
      </p:sp>
    </p:spTree>
    <p:extLst>
      <p:ext uri="{BB962C8B-B14F-4D97-AF65-F5344CB8AC3E}">
        <p14:creationId xmlns:p14="http://schemas.microsoft.com/office/powerpoint/2010/main" val="8746221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Riittävä häikäisemätön valaistus työtehtävä huomioiden suunniteltava </a:t>
            </a:r>
          </a:p>
          <a:p>
            <a:r>
              <a:rPr lang="fi-FI" dirty="0"/>
              <a:t>Hyvä valaistus vaikuttaa merkittävästi liikkumisturvallisuuteen rakennustyömaalla</a:t>
            </a:r>
          </a:p>
          <a:p>
            <a:pPr marL="171450" indent="-171450">
              <a:buFont typeface="Arial" panose="020B0604020202020204" pitchFamily="34" charset="0"/>
              <a:buChar char="•"/>
            </a:pPr>
            <a:r>
              <a:rPr lang="fi-FI" dirty="0"/>
              <a:t>Häikäisyt huomioitava myös mm. ajoneuvoilla liikuttaessa sekä nostotöissä (myös aurinko), aurinkolasit</a:t>
            </a:r>
          </a:p>
          <a:p>
            <a:endParaRPr lang="fi-FI" sz="1200" dirty="0"/>
          </a:p>
          <a:p>
            <a:r>
              <a:rPr lang="fi-FI" sz="1200" dirty="0" err="1"/>
              <a:t>VNa</a:t>
            </a:r>
            <a:r>
              <a:rPr lang="fi-FI" sz="1200" dirty="0"/>
              <a:t> Rakennustyön turvallisuudesta, </a:t>
            </a:r>
            <a:r>
              <a:rPr lang="fi-FI" sz="1200" b="1" dirty="0"/>
              <a:t>26 § Valaistus</a:t>
            </a:r>
          </a:p>
          <a:p>
            <a:r>
              <a:rPr lang="fi-FI" dirty="0"/>
              <a:t>Rakennustyömaalla sekä erityisesti kulkuteillä on oltava riittävä ja sopiva </a:t>
            </a:r>
            <a:r>
              <a:rPr lang="fi-FI" dirty="0" err="1"/>
              <a:t>yleis</a:t>
            </a:r>
            <a:r>
              <a:rPr lang="fi-FI" dirty="0"/>
              <a:t>- ja paikallisvalaistus. Suuria ja äkillisiä valaistuseroja sekä häikäisyä on vältettävä. Valaisimet tulee asentaa siten, että ne eivät aiheuta vaaraa työntekijöiden turvallisuudelle.</a:t>
            </a:r>
          </a:p>
          <a:p>
            <a:endParaRPr lang="fi-FI" dirty="0"/>
          </a:p>
          <a:p>
            <a:r>
              <a:rPr lang="fi-FI" dirty="0"/>
              <a:t>Kohteissa, joissa työntekijät ovat yleisvalaistuksen joutuessa epäkuntoon erityisen alttiina vaaralle, on huolehdittava riittävästä varavalaistuksesta.</a:t>
            </a:r>
          </a:p>
          <a:p>
            <a:endParaRPr lang="fi-FI" dirty="0"/>
          </a:p>
          <a:p>
            <a:r>
              <a:rPr lang="fi-FI" dirty="0"/>
              <a:t>Sellaisissa maa- ja vesirakennustöissä, kuten tunnelin louhinnassa, sekä muissa vastaavissa töissä, joissa ei voida kohtuudella vaatia järjestettäväksi muuta valaistusta, saa 1 momentin estämättä käyttää työkoneen omaa tai työntekijän mukanaan kuljettamaa valaistusvälinettä.</a:t>
            </a:r>
          </a:p>
          <a:p>
            <a:endParaRPr lang="fi-FI" b="1" dirty="0"/>
          </a:p>
          <a:p>
            <a:endParaRPr lang="fi-FI" b="1" dirty="0"/>
          </a:p>
          <a:p>
            <a:endParaRPr lang="fi-FI" b="1" dirty="0"/>
          </a:p>
          <a:p>
            <a:r>
              <a:rPr lang="fi-FI" b="1" dirty="0"/>
              <a:t>Perehdy rakennustyöpaikkasi valaistussuunnitelmaan ja hyödynnä sen tietoja työntekijöiden opastuksessa ja ohjauksessa</a:t>
            </a:r>
            <a:endParaRPr lang="sv-SE" dirty="0"/>
          </a:p>
        </p:txBody>
      </p:sp>
      <p:sp>
        <p:nvSpPr>
          <p:cNvPr id="4" name="Dian numeron paikkamerkki 3"/>
          <p:cNvSpPr>
            <a:spLocks noGrp="1"/>
          </p:cNvSpPr>
          <p:nvPr>
            <p:ph type="sldNum" sz="quarter" idx="5"/>
          </p:nvPr>
        </p:nvSpPr>
        <p:spPr/>
        <p:txBody>
          <a:bodyPr/>
          <a:lstStyle/>
          <a:p>
            <a:fld id="{42833144-BDD4-5F43-8ECB-77D5AD30B620}" type="slidenum">
              <a:rPr lang="sv-SE" smtClean="0"/>
              <a:t>11</a:t>
            </a:fld>
            <a:endParaRPr lang="sv-SE"/>
          </a:p>
        </p:txBody>
      </p:sp>
    </p:spTree>
    <p:extLst>
      <p:ext uri="{BB962C8B-B14F-4D97-AF65-F5344CB8AC3E}">
        <p14:creationId xmlns:p14="http://schemas.microsoft.com/office/powerpoint/2010/main" val="11900934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1450" indent="-171450">
              <a:buFont typeface="Arial" panose="020B0604020202020204" pitchFamily="34" charset="0"/>
              <a:buChar char="•"/>
            </a:pPr>
            <a:r>
              <a:rPr lang="fi-FI" noProof="0" dirty="0"/>
              <a:t>Kylmä- tai kuumatyölle ei ole olemassa lainsäädännössä raja- tai ohjearvoja. </a:t>
            </a:r>
          </a:p>
          <a:p>
            <a:pPr marL="171450" indent="-171450">
              <a:buFont typeface="Arial" panose="020B0604020202020204" pitchFamily="34" charset="0"/>
              <a:buChar char="•"/>
            </a:pPr>
            <a:r>
              <a:rPr lang="fi-FI" noProof="0" dirty="0"/>
              <a:t>Työsuojeluviranomainen on julkaissut omat lämpötilasuosituksensa kuumassa työskentelyyn: </a:t>
            </a:r>
            <a:r>
              <a:rPr lang="fi-FI" noProof="0" dirty="0" err="1"/>
              <a:t>https</a:t>
            </a:r>
            <a:r>
              <a:rPr lang="fi-FI" noProof="0" dirty="0"/>
              <a:t>://</a:t>
            </a:r>
            <a:r>
              <a:rPr lang="fi-FI" noProof="0" dirty="0" err="1"/>
              <a:t>www.tyosuojelu.fi</a:t>
            </a:r>
            <a:r>
              <a:rPr lang="fi-FI" noProof="0" dirty="0"/>
              <a:t>/</a:t>
            </a:r>
            <a:r>
              <a:rPr lang="fi-FI" noProof="0" dirty="0" err="1"/>
              <a:t>tyoolot</a:t>
            </a:r>
            <a:r>
              <a:rPr lang="fi-FI" noProof="0" dirty="0"/>
              <a:t>/fysikaaliset-</a:t>
            </a:r>
            <a:r>
              <a:rPr lang="fi-FI" noProof="0" dirty="0" err="1"/>
              <a:t>tekijat</a:t>
            </a:r>
            <a:r>
              <a:rPr lang="fi-FI" noProof="0" dirty="0"/>
              <a:t>/</a:t>
            </a:r>
            <a:r>
              <a:rPr lang="fi-FI" noProof="0" dirty="0" err="1"/>
              <a:t>lampoolot</a:t>
            </a:r>
            <a:r>
              <a:rPr lang="fi-FI" noProof="0" dirty="0"/>
              <a:t> </a:t>
            </a:r>
          </a:p>
          <a:p>
            <a:pPr marL="171450" indent="-171450">
              <a:buFont typeface="Arial" panose="020B0604020202020204" pitchFamily="34" charset="0"/>
              <a:buChar char="•"/>
            </a:pPr>
            <a:r>
              <a:rPr lang="fi-FI" noProof="0" dirty="0"/>
              <a:t>Ajoneuvojen ja esim. torninosturien ohjaamoissa on huolehdittava, että lämpötila voidaan pitää sopivana työn aikana teknisin ratkaisuin. </a:t>
            </a:r>
          </a:p>
          <a:p>
            <a:pPr marL="171450" indent="-171450">
              <a:buFont typeface="Arial" panose="020B0604020202020204" pitchFamily="34" charset="0"/>
              <a:buChar char="•"/>
            </a:pPr>
            <a:endParaRPr lang="fi-FI" noProof="0" dirty="0"/>
          </a:p>
          <a:p>
            <a:pPr marL="171450" indent="-171450">
              <a:buFont typeface="Arial" panose="020B0604020202020204" pitchFamily="34" charset="0"/>
              <a:buChar char="•"/>
            </a:pPr>
            <a:r>
              <a:rPr lang="fi-FI" noProof="0" dirty="0"/>
              <a:t>Kuumassa työskentelyn opas: </a:t>
            </a:r>
            <a:r>
              <a:rPr lang="fi-FI" noProof="0" dirty="0" err="1"/>
              <a:t>https</a:t>
            </a:r>
            <a:r>
              <a:rPr lang="fi-FI" noProof="0" dirty="0"/>
              <a:t>://</a:t>
            </a:r>
            <a:r>
              <a:rPr lang="fi-FI" noProof="0" dirty="0" err="1"/>
              <a:t>www.rakennusteollisuus.fi</a:t>
            </a:r>
            <a:r>
              <a:rPr lang="fi-FI" noProof="0" dirty="0"/>
              <a:t>/</a:t>
            </a:r>
            <a:r>
              <a:rPr lang="fi-FI" noProof="0" dirty="0" err="1"/>
              <a:t>globalassets</a:t>
            </a:r>
            <a:r>
              <a:rPr lang="fi-FI" noProof="0" dirty="0"/>
              <a:t>/</a:t>
            </a:r>
            <a:r>
              <a:rPr lang="fi-FI" noProof="0" dirty="0" err="1"/>
              <a:t>tyoturvallisuus</a:t>
            </a:r>
            <a:r>
              <a:rPr lang="fi-FI" noProof="0" dirty="0"/>
              <a:t>/ohjeet/kuumassa-tyoskentely-ohje-2021.pdf </a:t>
            </a:r>
          </a:p>
          <a:p>
            <a:endParaRPr lang="fi-FI" noProof="0" dirty="0"/>
          </a:p>
          <a:p>
            <a:r>
              <a:rPr lang="fi-FI" noProof="0" dirty="0" err="1"/>
              <a:t>Vna</a:t>
            </a:r>
            <a:r>
              <a:rPr lang="fi-FI" noProof="0" dirty="0"/>
              <a:t> 205/2009 </a:t>
            </a:r>
            <a:r>
              <a:rPr lang="fi-FI" b="1" dirty="0">
                <a:hlinkClick r:id="rId3" tooltip="Linkki voimaantulosäännökseen"/>
              </a:rPr>
              <a:t>23 §</a:t>
            </a:r>
            <a:r>
              <a:rPr lang="fi-FI" b="1" dirty="0"/>
              <a:t> Torninosturin ohjaamon ergonomia sekä ilmanvaihto- ja lämmityslaite</a:t>
            </a:r>
          </a:p>
          <a:p>
            <a:r>
              <a:rPr lang="fi-FI" dirty="0"/>
              <a:t>Torninosturin ohjaamon, ohjauslaitteiden ja ohjauspaikan ergonomisten tekijöiden tulee olla sellaiset, että nosturin kuljettaja voi työskennellä ergonomisten vaatimusten mukaisesti.</a:t>
            </a:r>
          </a:p>
          <a:p>
            <a:r>
              <a:rPr lang="fi-FI" dirty="0"/>
              <a:t>Torninosturissa, jota käytetään kylmällä kaudella tulee ohjaamo varustaa ilmanvaihto- ja lämmityslaitteella, joiden avulla ohjaamon lämpötila voidaan pitää sopivana ottaen huomioon työn asettamat vaatimukset ja että kuljettajan näkyvyys työskentelyalueelle voidaan pitää hyvänä ohjaamon ikkunaruutujen kautta kylmissä olosuhteissa. Ohjaamon tulee olla niin tiivis, ettei haitallista vetoa synny. Ohjaamon tulee olla sitä koskevien vaatimusten mukainen siten kuin niistä erikseen säädetään.</a:t>
            </a:r>
          </a:p>
          <a:p>
            <a:endParaRPr lang="fi-FI" dirty="0"/>
          </a:p>
          <a:p>
            <a:r>
              <a:rPr lang="fi-FI" dirty="0" err="1"/>
              <a:t>Vna</a:t>
            </a:r>
            <a:r>
              <a:rPr lang="fi-FI" dirty="0"/>
              <a:t> 403/2008 </a:t>
            </a:r>
            <a:r>
              <a:rPr lang="fi-FI" b="1" dirty="0">
                <a:hlinkClick r:id="rId4" tooltip="Linkki voimaantulosäännökseen"/>
              </a:rPr>
              <a:t>13 §</a:t>
            </a:r>
            <a:r>
              <a:rPr lang="fi-FI" b="1" dirty="0"/>
              <a:t>  Sääolot</a:t>
            </a:r>
          </a:p>
          <a:p>
            <a:r>
              <a:rPr lang="fi-FI" dirty="0"/>
              <a:t>Työnantajan on järjestettävä korkealla tehtävä työ ja sään vaikutukselle alttiin työvälineen käyttö siten, etteivät tuuliolosuhteet, työvälineiden jäätyminen, vesi- tai lumisade, salama tai muut sääolot vaaranna työntekijöiden turvallisuutta ja terveyttä.</a:t>
            </a:r>
          </a:p>
          <a:p>
            <a:r>
              <a:rPr lang="fi-FI" dirty="0"/>
              <a:t>Edellä 1 momentissa tarkoitettu työ on keskeytettävä, jos sääolosuhteet huonontuvat siten, että työntekijän turvallisuus vaarantuu.</a:t>
            </a:r>
          </a:p>
          <a:p>
            <a:endParaRPr lang="fi-FI" dirty="0"/>
          </a:p>
          <a:p>
            <a:endParaRPr lang="fi-FI" dirty="0"/>
          </a:p>
          <a:p>
            <a:endParaRPr lang="fi-FI" noProof="0" dirty="0"/>
          </a:p>
        </p:txBody>
      </p:sp>
      <p:sp>
        <p:nvSpPr>
          <p:cNvPr id="4" name="Dian numeron paikkamerkki 3"/>
          <p:cNvSpPr>
            <a:spLocks noGrp="1"/>
          </p:cNvSpPr>
          <p:nvPr>
            <p:ph type="sldNum" sz="quarter" idx="5"/>
          </p:nvPr>
        </p:nvSpPr>
        <p:spPr/>
        <p:txBody>
          <a:bodyPr/>
          <a:lstStyle/>
          <a:p>
            <a:fld id="{42833144-BDD4-5F43-8ECB-77D5AD30B620}" type="slidenum">
              <a:rPr lang="sv-SE" smtClean="0"/>
              <a:t>12</a:t>
            </a:fld>
            <a:endParaRPr lang="sv-SE"/>
          </a:p>
        </p:txBody>
      </p:sp>
    </p:spTree>
    <p:extLst>
      <p:ext uri="{BB962C8B-B14F-4D97-AF65-F5344CB8AC3E}">
        <p14:creationId xmlns:p14="http://schemas.microsoft.com/office/powerpoint/2010/main" val="33548842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dirty="0"/>
              <a:t>Työturvallisuuslaki 738/2002</a:t>
            </a:r>
          </a:p>
          <a:p>
            <a:pPr marL="0" indent="0">
              <a:buNone/>
            </a:pPr>
            <a:r>
              <a:rPr lang="fi-FI" sz="1200" dirty="0"/>
              <a:t>38 § </a:t>
            </a:r>
            <a:r>
              <a:rPr lang="fi-FI" sz="1400" b="1" dirty="0"/>
              <a:t>Kemialliset tekijät ja työssä käytettävät vaaralliset aineet</a:t>
            </a:r>
          </a:p>
          <a:p>
            <a:pPr marL="0" indent="0">
              <a:buNone/>
            </a:pPr>
            <a:r>
              <a:rPr lang="fi-FI" sz="1200" dirty="0"/>
              <a:t>Työntekijän altistuminen turvallisuudelle tai terveydelle haittaa tai vaaraa aiheuttaville kemiallisille tekijöille on rajoitettava niin vähäiseksi, ettei näistä tekijöistä aiheudu haittaa tai vaaraa työntekijän turvallisuudelle tai terveydelle taikka lisääntymisterveydelle. Erityisesti on huolehdittava myrkytyksen, hapen puutteen tai muun vastaavan vakavan vaaran ehkäisemiseksi tarpeellisista suojelutoimenpiteistä.</a:t>
            </a:r>
          </a:p>
          <a:p>
            <a:pPr marL="0" indent="0">
              <a:buNone/>
            </a:pPr>
            <a:r>
              <a:rPr lang="fi-FI" sz="1200" dirty="0"/>
              <a:t>Käsiteltäessä, säilytettäessä tai siirrettäessä räjähtäviä, tulenarkoja, syövyttäviä tai muita vastaavaa vaaraa aiheuttavia aineita on noudatettava erityistä varovaisuutta. Työntekijöille on annettava vaarallisista aineista työnteon kannalta tarpeelliset tiedot.</a:t>
            </a:r>
          </a:p>
          <a:p>
            <a:pPr marL="0" indent="0">
              <a:buNone/>
            </a:pPr>
            <a:endParaRPr lang="fi-FI" sz="1200" dirty="0"/>
          </a:p>
          <a:p>
            <a:pPr marL="0" indent="0">
              <a:buNone/>
            </a:pPr>
            <a:r>
              <a:rPr lang="fi-FI" sz="1200" dirty="0"/>
              <a:t>40 § </a:t>
            </a:r>
            <a:r>
              <a:rPr lang="fi-FI" sz="1400" b="1" dirty="0"/>
              <a:t>Biologiset tekijät</a:t>
            </a:r>
          </a:p>
          <a:p>
            <a:pPr marL="0" indent="0">
              <a:buNone/>
            </a:pPr>
            <a:r>
              <a:rPr lang="fi-FI" sz="1200" dirty="0"/>
              <a:t>Työntekijän altistuminen turvallisuudelle tai terveydelle haittaa tai vaaraa aiheuttaville biologisille tekijöille on rajoitettava niin vähäiseksi, ettei näistä tekijöistä aiheudu haittaa tai vaaraa työntekijän turvallisuudelle tai terveydelle taikka lisääntymisterveydelle.</a:t>
            </a:r>
            <a:br>
              <a:rPr lang="fi-FI" sz="1200" dirty="0"/>
            </a:br>
            <a:endParaRPr lang="fi-FI" sz="1200" dirty="0"/>
          </a:p>
          <a:p>
            <a:pPr marL="0" indent="0">
              <a:buNone/>
            </a:pPr>
            <a:r>
              <a:rPr lang="fi-FI" sz="1200" dirty="0"/>
              <a:t>Asetuksilla annetaan tarkempia säännöksiä</a:t>
            </a:r>
          </a:p>
          <a:p>
            <a:pPr marL="0" indent="0">
              <a:buNone/>
            </a:pPr>
            <a:endParaRPr lang="fi-FI" sz="1200" dirty="0"/>
          </a:p>
          <a:p>
            <a:pPr marL="0" indent="0">
              <a:buNone/>
            </a:pPr>
            <a:r>
              <a:rPr lang="fi-FI" sz="1200" dirty="0" err="1"/>
              <a:t>VNa</a:t>
            </a:r>
            <a:r>
              <a:rPr lang="fi-FI" sz="1200" dirty="0"/>
              <a:t> Rakennustyön turvallisuudesta, </a:t>
            </a:r>
            <a:br>
              <a:rPr lang="fi-FI" sz="1200" dirty="0"/>
            </a:br>
            <a:r>
              <a:rPr lang="fi-FI" sz="1200" b="1" dirty="0"/>
              <a:t>70 § Työhygieeniset haittatekijät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dirty="0"/>
              <a:t>Työntekijä on suojattava kemiallisilta ja fysikaalisilta vaara- ja haittatekijöiltä ensi sijassa koneisiin, työvälineisiin, työmenetelmiin ja työympäristöön kohdistuvilla toimenpiteillä.</a:t>
            </a:r>
          </a:p>
          <a:p>
            <a:pPr marL="171450" indent="-171450">
              <a:buFont typeface="Arial" panose="020B0604020202020204" pitchFamily="34" charset="0"/>
              <a:buChar char="•"/>
            </a:pPr>
            <a:r>
              <a:rPr lang="fi-FI" dirty="0"/>
              <a:t>Ennen kuin kaivossa, tunnelissa, säiliössä tai siihen verrattavassa tilassa aloitetaan työskentely, on varmistettava, että ilman happipitoisuus on riittävä ja että ilma on puhdasta. Ilman happi- ja epäpuhtauspitoisuudet on mitattava. Mittauksia on tehtävä myös työn aikana Tarvittaessa on työtila tuuletettava.</a:t>
            </a:r>
          </a:p>
          <a:p>
            <a:pPr marL="171450" indent="-171450">
              <a:buFont typeface="Arial" panose="020B0604020202020204" pitchFamily="34" charset="0"/>
              <a:buChar char="•"/>
            </a:pPr>
            <a:r>
              <a:rPr lang="fi-FI" dirty="0"/>
              <a:t>Kemiallisten tekijöiden aiheuttamien vaarojen ehkäisemiseksi sekä pölyntorjunnassa on käytettävä riittävän tehokkaita paikallispoistolaitteita. Tarvittaessa työtilat on osastoitava ja käytettävä paine-eron toteuttavaa ilmastointijärjestelmää ja paine-eron aikaansaavia laitteita. Jos käytetään koneellisia paikallispoistolaitteita, ne on pidettävä toimintakunnossa. Laitteiden on toimittava niin, että työntekijöiden turvallisuudelle tai terveydelle ei aiheudu haittaa tai vaaraa. Jos työntekijöiden turvallisuuden ja terveyden kannalta on tarpeellista, paikallispoistolaitteet on varustettava valvontajärjestelmällä, joka ilmoittaa toimintahäiriöistä</a:t>
            </a:r>
          </a:p>
          <a:p>
            <a:pPr marL="171450" indent="-171450">
              <a:buFont typeface="Arial" panose="020B0604020202020204" pitchFamily="34" charset="0"/>
              <a:buChar char="•"/>
            </a:pPr>
            <a:r>
              <a:rPr lang="fi-FI" dirty="0"/>
              <a:t>Rakennustyöpaikalla on kemikaalien käyttöturvallisuustiedotteet ja kemikaaliluettelot pidettävä työntekijöiden nähtävillä.</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dirty="0"/>
          </a:p>
          <a:p>
            <a:pPr marL="0" indent="0">
              <a:buNone/>
            </a:pPr>
            <a:endParaRPr lang="fi-FI" sz="1200" b="0" dirty="0"/>
          </a:p>
          <a:p>
            <a:pPr marL="0" indent="0">
              <a:buNone/>
            </a:pPr>
            <a:endParaRPr lang="sv-SE" dirty="0"/>
          </a:p>
        </p:txBody>
      </p:sp>
      <p:sp>
        <p:nvSpPr>
          <p:cNvPr id="4" name="Dian numeron paikkamerkki 3"/>
          <p:cNvSpPr>
            <a:spLocks noGrp="1"/>
          </p:cNvSpPr>
          <p:nvPr>
            <p:ph type="sldNum" sz="quarter" idx="5"/>
          </p:nvPr>
        </p:nvSpPr>
        <p:spPr/>
        <p:txBody>
          <a:bodyPr/>
          <a:lstStyle/>
          <a:p>
            <a:fld id="{42833144-BDD4-5F43-8ECB-77D5AD30B620}" type="slidenum">
              <a:rPr lang="sv-SE" smtClean="0"/>
              <a:t>13</a:t>
            </a:fld>
            <a:endParaRPr lang="sv-SE"/>
          </a:p>
        </p:txBody>
      </p:sp>
    </p:spTree>
    <p:extLst>
      <p:ext uri="{BB962C8B-B14F-4D97-AF65-F5344CB8AC3E}">
        <p14:creationId xmlns:p14="http://schemas.microsoft.com/office/powerpoint/2010/main" val="2380629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indent="0">
              <a:buNone/>
            </a:pPr>
            <a:r>
              <a:rPr lang="fi-FI" dirty="0"/>
              <a:t>Kaasut</a:t>
            </a:r>
          </a:p>
          <a:p>
            <a:pPr marL="171450" indent="-171450">
              <a:buFont typeface="Arial" panose="020B0604020202020204" pitchFamily="34" charset="0"/>
              <a:buChar char="•"/>
            </a:pPr>
            <a:r>
              <a:rPr lang="fi-FI" dirty="0"/>
              <a:t>Häkä epätäydellisestä palamisesta (hapen syrjäytyminen keuhkoissa, tukehtuminen ja hermostovauriot); </a:t>
            </a:r>
          </a:p>
          <a:p>
            <a:pPr marL="171450" indent="-171450">
              <a:buFont typeface="Arial" panose="020B0604020202020204" pitchFamily="34" charset="0"/>
              <a:buChar char="•"/>
            </a:pPr>
            <a:r>
              <a:rPr lang="fi-FI" dirty="0"/>
              <a:t>Typenoksidit esim. dieselpakokaasuissa (hengitysteitä ärsyttäviä); </a:t>
            </a:r>
          </a:p>
          <a:p>
            <a:pPr marL="171450" indent="-171450">
              <a:buFont typeface="Arial" panose="020B0604020202020204" pitchFamily="34" charset="0"/>
              <a:buChar char="•"/>
            </a:pPr>
            <a:r>
              <a:rPr lang="fi-FI" dirty="0"/>
              <a:t>Rikkiyhdisteet ja syaanivety mm. pilaantuneesta maaperästä (syaanivety ja useat rikkiyhdisteet ovat akuutisti myrkyllistä. Lisäksi monet rikkiyhdisteet haisevat pahalle sen lisäksi että niillä on hermostovaikutuksia); </a:t>
            </a:r>
          </a:p>
          <a:p>
            <a:pPr marL="171450" indent="-171450">
              <a:buFont typeface="Arial" panose="020B0604020202020204" pitchFamily="34" charset="0"/>
              <a:buChar char="•"/>
            </a:pPr>
            <a:r>
              <a:rPr lang="fi-FI" dirty="0"/>
              <a:t>Ilman syrjäyttävät kaasut (esim. paloprosesseista tai biologisesta toiminnasta ja kertyminen esim. huonosti tuulettuviin tiloihin/ilmaa raskaammat valuvat kuoppiin esim. hiilidioksidi ja nestekaasu, argon); </a:t>
            </a:r>
          </a:p>
          <a:p>
            <a:pPr marL="171450" indent="-171450">
              <a:buFont typeface="Arial" panose="020B0604020202020204" pitchFamily="34" charset="0"/>
              <a:buChar char="•"/>
            </a:pPr>
            <a:r>
              <a:rPr lang="fi-FI" dirty="0"/>
              <a:t>Palavien kaasujen vuodot (esim. asetyleeni, nestekaasu, …), onnettomuusvaara</a:t>
            </a:r>
          </a:p>
          <a:p>
            <a:pPr marL="0" indent="0">
              <a:buNone/>
            </a:pPr>
            <a:r>
              <a:rPr lang="fi-FI" dirty="0"/>
              <a:t>Epäorgaaniset pölyt</a:t>
            </a:r>
          </a:p>
          <a:p>
            <a:pPr marL="171450" indent="-171450">
              <a:buFont typeface="Arial" panose="020B0604020202020204" pitchFamily="34" charset="0"/>
              <a:buChar char="•"/>
            </a:pPr>
            <a:r>
              <a:rPr lang="fi-FI" dirty="0"/>
              <a:t>Kvartsi kiviaineksesta: syöpä ja kivipölykeuhko</a:t>
            </a:r>
          </a:p>
          <a:p>
            <a:pPr marL="171450" indent="-171450">
              <a:buFont typeface="Arial" panose="020B0604020202020204" pitchFamily="34" charset="0"/>
              <a:buChar char="•"/>
            </a:pPr>
            <a:r>
              <a:rPr lang="fi-FI" dirty="0"/>
              <a:t>Asbesti: syöpä</a:t>
            </a:r>
          </a:p>
          <a:p>
            <a:pPr marL="171450" indent="-171450">
              <a:buFont typeface="Arial" panose="020B0604020202020204" pitchFamily="34" charset="0"/>
              <a:buChar char="•"/>
            </a:pPr>
            <a:r>
              <a:rPr lang="fi-FI" dirty="0"/>
              <a:t>Muut kuitumineraalit (eristemateriaalien pölyäminen); mm. kutiaminen ja ihon ja limakalvojen ärsyyntyminen</a:t>
            </a:r>
          </a:p>
          <a:p>
            <a:pPr marL="0" indent="0">
              <a:buNone/>
            </a:pPr>
            <a:r>
              <a:rPr lang="fi-FI" dirty="0"/>
              <a:t>Orgaaniset pölyt</a:t>
            </a:r>
          </a:p>
          <a:p>
            <a:pPr marL="171450" indent="-171450">
              <a:buFont typeface="Arial" panose="020B0604020202020204" pitchFamily="34" charset="0"/>
              <a:buChar char="•"/>
            </a:pPr>
            <a:r>
              <a:rPr lang="fi-FI" dirty="0"/>
              <a:t>Puupöly (lehtipuupöly on syöpävaarallista, mutta kaikki puupöly on haitallista terveydelle mm. astma</a:t>
            </a:r>
          </a:p>
          <a:p>
            <a:pPr marL="0" indent="0">
              <a:buNone/>
            </a:pPr>
            <a:r>
              <a:rPr lang="fi-FI" dirty="0"/>
              <a:t>Metallit ja niiden yhdisteet</a:t>
            </a:r>
          </a:p>
          <a:p>
            <a:pPr marL="171450" indent="-171450">
              <a:buFont typeface="Arial" panose="020B0604020202020204" pitchFamily="34" charset="0"/>
              <a:buChar char="•"/>
            </a:pPr>
            <a:r>
              <a:rPr lang="fi-FI" dirty="0"/>
              <a:t>Arseeni, elohopea, ym. pilaantuneissa maamassoissa; myrkyllisiä</a:t>
            </a:r>
          </a:p>
          <a:p>
            <a:pPr marL="171450" indent="-171450">
              <a:buFont typeface="Arial" panose="020B0604020202020204" pitchFamily="34" charset="0"/>
              <a:buChar char="•"/>
            </a:pPr>
            <a:r>
              <a:rPr lang="fi-FI" dirty="0"/>
              <a:t>Kromi, nikkeli, rauta, sinkki hitsaushuuruissa, lyijy maaleissa; syöpävaara ja hermostovaikutukset</a:t>
            </a:r>
          </a:p>
          <a:p>
            <a:pPr marL="0" indent="0">
              <a:buNone/>
            </a:pPr>
            <a:r>
              <a:rPr lang="fi-FI" dirty="0"/>
              <a:t>Orgaaniset yhdisteet</a:t>
            </a:r>
          </a:p>
          <a:p>
            <a:pPr marL="171450" indent="-171450">
              <a:buFont typeface="Arial" panose="020B0604020202020204" pitchFamily="34" charset="0"/>
              <a:buChar char="•"/>
            </a:pPr>
            <a:r>
              <a:rPr lang="fi-FI" dirty="0"/>
              <a:t>Liuottimet (mm. maaleissa), muistisairaudet, hermostovaikutukset, syöpä jne.</a:t>
            </a:r>
          </a:p>
          <a:p>
            <a:pPr marL="171450" indent="-171450">
              <a:buFont typeface="Arial" panose="020B0604020202020204" pitchFamily="34" charset="0"/>
              <a:buChar char="•"/>
            </a:pPr>
            <a:r>
              <a:rPr lang="fi-FI" dirty="0" err="1"/>
              <a:t>kreosootti</a:t>
            </a:r>
            <a:r>
              <a:rPr lang="fi-FI" dirty="0"/>
              <a:t> (vanhan ajan vesieriste, korjausrakentamisessa), ihon herkistyminen, syöpä</a:t>
            </a:r>
          </a:p>
          <a:p>
            <a:pPr marL="171450" indent="-171450">
              <a:buFont typeface="Arial" panose="020B0604020202020204" pitchFamily="34" charset="0"/>
              <a:buChar char="•"/>
            </a:pPr>
            <a:r>
              <a:rPr lang="fi-FI" dirty="0" err="1"/>
              <a:t>epoksit</a:t>
            </a:r>
            <a:r>
              <a:rPr lang="fi-FI" dirty="0"/>
              <a:t> (mm. joissakin pinnoitteissa ja betonin korjausmassoissa), ihon herkistyminen</a:t>
            </a:r>
          </a:p>
          <a:p>
            <a:pPr marL="0" indent="0">
              <a:buNone/>
            </a:pPr>
            <a:r>
              <a:rPr lang="fi-FI" dirty="0"/>
              <a:t>Epäorgaaniset yhdisteet</a:t>
            </a:r>
          </a:p>
          <a:p>
            <a:pPr marL="171450" indent="-171450">
              <a:buFont typeface="Arial" panose="020B0604020202020204" pitchFamily="34" charset="0"/>
              <a:buChar char="•"/>
            </a:pPr>
            <a:r>
              <a:rPr lang="fi-FI" dirty="0"/>
              <a:t>Märkä betoni on syövyttävää, pesu- ja puhdistusaineet voivat sisältää erilaisia happoja ja emäksiä, jotka ovat syövyttäviä</a:t>
            </a:r>
          </a:p>
          <a:p>
            <a:pPr marL="0" indent="0">
              <a:buNone/>
            </a:pPr>
            <a:r>
              <a:rPr lang="fi-FI" dirty="0"/>
              <a:t>Kosteusvaurioituneiden rakenteiden päästöt</a:t>
            </a:r>
          </a:p>
          <a:p>
            <a:pPr marL="171450" indent="-171450">
              <a:buFont typeface="Arial" panose="020B0604020202020204" pitchFamily="34" charset="0"/>
              <a:buChar char="•"/>
            </a:pPr>
            <a:r>
              <a:rPr lang="fi-FI" dirty="0"/>
              <a:t>Materiaalien hajoamistuotteet, herkistäviä ja ärsyttäviä</a:t>
            </a:r>
          </a:p>
          <a:p>
            <a:pPr marL="171450" indent="-171450">
              <a:buFont typeface="Arial" panose="020B0604020202020204" pitchFamily="34" charset="0"/>
              <a:buChar char="•"/>
            </a:pPr>
            <a:r>
              <a:rPr lang="fi-FI" dirty="0"/>
              <a:t>Mikrobit ja mikrobiperäisten aineiden ja aerosolien vapautuminen ilmaan rakenteita purettaessa: herkistyminen</a:t>
            </a:r>
          </a:p>
          <a:p>
            <a:pPr marL="0" indent="0">
              <a:buFont typeface="Arial" panose="020B0604020202020204" pitchFamily="34" charset="0"/>
              <a:buNone/>
            </a:pPr>
            <a:r>
              <a:rPr lang="fi-FI" dirty="0"/>
              <a:t>Mikrobit, homeet, virukset jne.</a:t>
            </a:r>
          </a:p>
          <a:p>
            <a:pPr marL="171450" indent="-171450">
              <a:buFont typeface="Arial" panose="020B0604020202020204" pitchFamily="34" charset="0"/>
              <a:buChar char="•"/>
            </a:pPr>
            <a:endParaRPr lang="fi-FI" dirty="0"/>
          </a:p>
          <a:p>
            <a:pPr marL="0" indent="0">
              <a:buFont typeface="Arial" panose="020B0604020202020204" pitchFamily="34" charset="0"/>
              <a:buNone/>
            </a:pPr>
            <a:r>
              <a:rPr lang="fi-FI" dirty="0"/>
              <a:t>Pölyt käsitellään tarkemmin toisessa luentomateriaalissa</a:t>
            </a:r>
          </a:p>
          <a:p>
            <a:endParaRPr lang="fi-FI" dirty="0"/>
          </a:p>
          <a:p>
            <a:endParaRPr lang="fi-FI" dirty="0"/>
          </a:p>
          <a:p>
            <a:endParaRPr lang="fi-FI" dirty="0"/>
          </a:p>
          <a:p>
            <a:endParaRPr lang="sv-SE" dirty="0"/>
          </a:p>
        </p:txBody>
      </p:sp>
      <p:sp>
        <p:nvSpPr>
          <p:cNvPr id="4" name="Dian numeron paikkamerkki 3"/>
          <p:cNvSpPr>
            <a:spLocks noGrp="1"/>
          </p:cNvSpPr>
          <p:nvPr>
            <p:ph type="sldNum" sz="quarter" idx="5"/>
          </p:nvPr>
        </p:nvSpPr>
        <p:spPr/>
        <p:txBody>
          <a:bodyPr/>
          <a:lstStyle/>
          <a:p>
            <a:fld id="{42833144-BDD4-5F43-8ECB-77D5AD30B620}" type="slidenum">
              <a:rPr lang="sv-SE" smtClean="0"/>
              <a:t>14</a:t>
            </a:fld>
            <a:endParaRPr lang="sv-SE"/>
          </a:p>
        </p:txBody>
      </p:sp>
    </p:spTree>
    <p:extLst>
      <p:ext uri="{BB962C8B-B14F-4D97-AF65-F5344CB8AC3E}">
        <p14:creationId xmlns:p14="http://schemas.microsoft.com/office/powerpoint/2010/main" val="26038592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noProof="0" dirty="0"/>
              <a:t>Prosesseista syntyvillä aineilla (palokaasut, pölyt, jne. ) ei ole käyttöturvallisuustiedotteita, joista voisi tarkastaa turvallisuutta koskevia tietoja. Tällöin lähteenä on käytettävä muuta kirjallisuutta esim. Työterveyslaitoksen RATS –kortit: </a:t>
            </a:r>
            <a:r>
              <a:rPr lang="fi-FI" noProof="0" dirty="0" err="1"/>
              <a:t>https</a:t>
            </a:r>
            <a:r>
              <a:rPr lang="fi-FI" noProof="0" dirty="0"/>
              <a:t>://</a:t>
            </a:r>
            <a:r>
              <a:rPr lang="fi-FI" noProof="0" dirty="0" err="1"/>
              <a:t>www.ttl.fi</a:t>
            </a:r>
            <a:r>
              <a:rPr lang="fi-FI" noProof="0" dirty="0"/>
              <a:t>/teemat/</a:t>
            </a:r>
            <a:r>
              <a:rPr lang="fi-FI" noProof="0" dirty="0" err="1"/>
              <a:t>tyoterveys</a:t>
            </a:r>
            <a:r>
              <a:rPr lang="fi-FI" noProof="0" dirty="0"/>
              <a:t>/rakennusalan-ammattikohtaiset-</a:t>
            </a:r>
            <a:r>
              <a:rPr lang="fi-FI" noProof="0" dirty="0" err="1"/>
              <a:t>tyopaikkaselvitykset</a:t>
            </a:r>
            <a:r>
              <a:rPr lang="fi-FI" noProof="0" dirty="0"/>
              <a:t>-</a:t>
            </a:r>
            <a:r>
              <a:rPr lang="fi-FI" noProof="0" dirty="0" err="1"/>
              <a:t>rats</a:t>
            </a:r>
            <a:r>
              <a:rPr lang="fi-FI" noProof="0" dirty="0"/>
              <a:t> </a:t>
            </a:r>
          </a:p>
          <a:p>
            <a:endParaRPr lang="fi-FI" noProof="0" dirty="0"/>
          </a:p>
          <a:p>
            <a:r>
              <a:rPr lang="fi-FI" noProof="0" dirty="0"/>
              <a:t>Pelkkä käyttöturvallisuustiedotteiden nähtävillä pito ei ole riittävä opastuskeino ja opastuksen riittävyys on varmennettava työnjohdon toimesta.</a:t>
            </a:r>
          </a:p>
          <a:p>
            <a:endParaRPr lang="fi-FI" noProof="0" dirty="0"/>
          </a:p>
          <a:p>
            <a:r>
              <a:rPr lang="fi-FI" noProof="0" dirty="0"/>
              <a:t>Siirrettäessä kemikaalia astiasta toiseen on kemikaalipakkauksen alkuperäiset varoitusmerkit ja -tekstit seurattava mukana. Kemikaalia ei ikinä saa siirtää elintarvikeastiaan</a:t>
            </a:r>
          </a:p>
          <a:p>
            <a:endParaRPr lang="fi-FI" noProof="0" dirty="0"/>
          </a:p>
          <a:p>
            <a:endParaRPr lang="fi-FI" noProof="0" dirty="0"/>
          </a:p>
          <a:p>
            <a:endParaRPr lang="fi-FI" noProof="0" dirty="0"/>
          </a:p>
          <a:p>
            <a:endParaRPr lang="fi-FI" noProof="0" dirty="0"/>
          </a:p>
          <a:p>
            <a:endParaRPr lang="fi-FI" noProof="0" dirty="0"/>
          </a:p>
        </p:txBody>
      </p:sp>
      <p:sp>
        <p:nvSpPr>
          <p:cNvPr id="4" name="Dian numeron paikkamerkki 3"/>
          <p:cNvSpPr>
            <a:spLocks noGrp="1"/>
          </p:cNvSpPr>
          <p:nvPr>
            <p:ph type="sldNum" sz="quarter" idx="5"/>
          </p:nvPr>
        </p:nvSpPr>
        <p:spPr/>
        <p:txBody>
          <a:bodyPr/>
          <a:lstStyle/>
          <a:p>
            <a:fld id="{42833144-BDD4-5F43-8ECB-77D5AD30B620}" type="slidenum">
              <a:rPr lang="sv-SE" smtClean="0"/>
              <a:t>15</a:t>
            </a:fld>
            <a:endParaRPr lang="sv-SE"/>
          </a:p>
        </p:txBody>
      </p:sp>
    </p:spTree>
    <p:extLst>
      <p:ext uri="{BB962C8B-B14F-4D97-AF65-F5344CB8AC3E}">
        <p14:creationId xmlns:p14="http://schemas.microsoft.com/office/powerpoint/2010/main" val="706691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noProof="0" dirty="0"/>
              <a:t>Opastuksena ei riitä, että työntekijälle sanotaan ”lue käyttöturvallisuustiedote!”</a:t>
            </a:r>
          </a:p>
          <a:p>
            <a:endParaRPr lang="fi-FI" noProof="0" dirty="0"/>
          </a:p>
          <a:p>
            <a:r>
              <a:rPr lang="fi-FI" noProof="0" dirty="0"/>
              <a:t>Käyttöturvallisuustiedote-esimerkki sivulla: </a:t>
            </a:r>
            <a:r>
              <a:rPr lang="fi-FI" noProof="0" dirty="0" err="1"/>
              <a:t>https</a:t>
            </a:r>
            <a:r>
              <a:rPr lang="fi-FI" noProof="0" dirty="0"/>
              <a:t>://</a:t>
            </a:r>
            <a:r>
              <a:rPr lang="fi-FI" noProof="0" dirty="0" err="1"/>
              <a:t>tikkurila.fi</a:t>
            </a:r>
            <a:r>
              <a:rPr lang="fi-FI" noProof="0" dirty="0"/>
              <a:t>/</a:t>
            </a:r>
            <a:r>
              <a:rPr lang="fi-FI" noProof="0" dirty="0" err="1"/>
              <a:t>sites</a:t>
            </a:r>
            <a:r>
              <a:rPr lang="fi-FI" noProof="0" dirty="0"/>
              <a:t>/</a:t>
            </a:r>
            <a:r>
              <a:rPr lang="fi-FI" noProof="0" dirty="0" err="1"/>
              <a:t>default</a:t>
            </a:r>
            <a:r>
              <a:rPr lang="fi-FI" noProof="0" dirty="0"/>
              <a:t>/</a:t>
            </a:r>
            <a:r>
              <a:rPr lang="fi-FI" noProof="0" dirty="0" err="1"/>
              <a:t>files</a:t>
            </a:r>
            <a:r>
              <a:rPr lang="fi-FI" noProof="0" dirty="0"/>
              <a:t>/fontefloor-ep-primer-sds-fi-1603311930.pdf </a:t>
            </a:r>
          </a:p>
          <a:p>
            <a:r>
              <a:rPr lang="fi-FI" noProof="0" dirty="0"/>
              <a:t> Käyttöturvallisuustiedotteessa (KTT) on 16 kohtaa ja lisäksi monesti käyttösovellusten ohjeita (</a:t>
            </a:r>
            <a:r>
              <a:rPr lang="fi-FI" sz="1200" kern="1200" dirty="0">
                <a:solidFill>
                  <a:schemeClr val="tx1"/>
                </a:solidFill>
                <a:effectLst/>
                <a:latin typeface="+mn-lt"/>
                <a:ea typeface="+mn-ea"/>
                <a:cs typeface="+mn-cs"/>
              </a:rPr>
              <a:t>Altistumisskenaariot): </a:t>
            </a:r>
            <a:r>
              <a:rPr lang="fi-FI" sz="1200" kern="1200" dirty="0" err="1">
                <a:solidFill>
                  <a:schemeClr val="tx1"/>
                </a:solidFill>
                <a:effectLst/>
                <a:latin typeface="+mn-lt"/>
                <a:ea typeface="+mn-ea"/>
                <a:cs typeface="+mn-cs"/>
              </a:rPr>
              <a:t>https</a:t>
            </a:r>
            <a:r>
              <a:rPr lang="fi-FI" sz="1200" kern="1200" dirty="0">
                <a:solidFill>
                  <a:schemeClr val="tx1"/>
                </a:solidFill>
                <a:effectLst/>
                <a:latin typeface="+mn-lt"/>
                <a:ea typeface="+mn-ea"/>
                <a:cs typeface="+mn-cs"/>
              </a:rPr>
              <a:t>://</a:t>
            </a:r>
            <a:r>
              <a:rPr lang="fi-FI" sz="1200" kern="1200" dirty="0" err="1">
                <a:solidFill>
                  <a:schemeClr val="tx1"/>
                </a:solidFill>
                <a:effectLst/>
                <a:latin typeface="+mn-lt"/>
                <a:ea typeface="+mn-ea"/>
                <a:cs typeface="+mn-cs"/>
              </a:rPr>
              <a:t>tukes.fi</a:t>
            </a:r>
            <a:r>
              <a:rPr lang="fi-FI" sz="1200" kern="1200" dirty="0">
                <a:solidFill>
                  <a:schemeClr val="tx1"/>
                </a:solidFill>
                <a:effectLst/>
                <a:latin typeface="+mn-lt"/>
                <a:ea typeface="+mn-ea"/>
                <a:cs typeface="+mn-cs"/>
              </a:rPr>
              <a:t>/</a:t>
            </a:r>
            <a:r>
              <a:rPr lang="fi-FI" sz="1200" kern="1200" dirty="0" err="1">
                <a:solidFill>
                  <a:schemeClr val="tx1"/>
                </a:solidFill>
                <a:effectLst/>
                <a:latin typeface="+mn-lt"/>
                <a:ea typeface="+mn-ea"/>
                <a:cs typeface="+mn-cs"/>
              </a:rPr>
              <a:t>documents</a:t>
            </a:r>
            <a:r>
              <a:rPr lang="fi-FI" sz="1200" kern="1200" dirty="0">
                <a:solidFill>
                  <a:schemeClr val="tx1"/>
                </a:solidFill>
                <a:effectLst/>
                <a:latin typeface="+mn-lt"/>
                <a:ea typeface="+mn-ea"/>
                <a:cs typeface="+mn-cs"/>
              </a:rPr>
              <a:t>/5470659/6406815/Toimintamalli+kemikaalien+jatkok%C3%A4ytt%C3%A4jille%2C+altistumisskenaariot ja </a:t>
            </a:r>
            <a:r>
              <a:rPr lang="fi-FI" sz="1200" kern="1200" dirty="0" err="1">
                <a:solidFill>
                  <a:schemeClr val="tx1"/>
                </a:solidFill>
                <a:effectLst/>
                <a:latin typeface="+mn-lt"/>
                <a:ea typeface="+mn-ea"/>
                <a:cs typeface="+mn-cs"/>
              </a:rPr>
              <a:t>https</a:t>
            </a:r>
            <a:r>
              <a:rPr lang="fi-FI" sz="1200" kern="1200" dirty="0">
                <a:solidFill>
                  <a:schemeClr val="tx1"/>
                </a:solidFill>
                <a:effectLst/>
                <a:latin typeface="+mn-lt"/>
                <a:ea typeface="+mn-ea"/>
                <a:cs typeface="+mn-cs"/>
              </a:rPr>
              <a:t>://</a:t>
            </a:r>
            <a:r>
              <a:rPr lang="fi-FI" sz="1200" kern="1200" dirty="0" err="1">
                <a:solidFill>
                  <a:schemeClr val="tx1"/>
                </a:solidFill>
                <a:effectLst/>
                <a:latin typeface="+mn-lt"/>
                <a:ea typeface="+mn-ea"/>
                <a:cs typeface="+mn-cs"/>
              </a:rPr>
              <a:t>echa.europa.eu</a:t>
            </a:r>
            <a:r>
              <a:rPr lang="fi-FI" sz="1200" kern="1200" dirty="0">
                <a:solidFill>
                  <a:schemeClr val="tx1"/>
                </a:solidFill>
                <a:effectLst/>
                <a:latin typeface="+mn-lt"/>
                <a:ea typeface="+mn-ea"/>
                <a:cs typeface="+mn-cs"/>
              </a:rPr>
              <a:t>/</a:t>
            </a:r>
            <a:r>
              <a:rPr lang="fi-FI" sz="1200" kern="1200" dirty="0" err="1">
                <a:solidFill>
                  <a:schemeClr val="tx1"/>
                </a:solidFill>
                <a:effectLst/>
                <a:latin typeface="+mn-lt"/>
                <a:ea typeface="+mn-ea"/>
                <a:cs typeface="+mn-cs"/>
              </a:rPr>
              <a:t>documents</a:t>
            </a:r>
            <a:r>
              <a:rPr lang="fi-FI" sz="1200" kern="1200" dirty="0">
                <a:solidFill>
                  <a:schemeClr val="tx1"/>
                </a:solidFill>
                <a:effectLst/>
                <a:latin typeface="+mn-lt"/>
                <a:ea typeface="+mn-ea"/>
                <a:cs typeface="+mn-cs"/>
              </a:rPr>
              <a:t>/10162/2138220/</a:t>
            </a:r>
            <a:r>
              <a:rPr lang="fi-FI" sz="1200" kern="1200" dirty="0" err="1">
                <a:solidFill>
                  <a:schemeClr val="tx1"/>
                </a:solidFill>
                <a:effectLst/>
                <a:latin typeface="+mn-lt"/>
                <a:ea typeface="+mn-ea"/>
                <a:cs typeface="+mn-cs"/>
              </a:rPr>
              <a:t>sds_es_guide_fi.pdf</a:t>
            </a:r>
            <a:r>
              <a:rPr lang="fi-FI" sz="1200" kern="1200" dirty="0">
                <a:solidFill>
                  <a:schemeClr val="tx1"/>
                </a:solidFill>
                <a:effectLst/>
                <a:latin typeface="+mn-lt"/>
                <a:ea typeface="+mn-ea"/>
                <a:cs typeface="+mn-cs"/>
              </a:rPr>
              <a:t> </a:t>
            </a:r>
          </a:p>
          <a:p>
            <a:endParaRPr lang="fi-FI" sz="1200" kern="1200" dirty="0">
              <a:solidFill>
                <a:schemeClr val="tx1"/>
              </a:solidFill>
              <a:effectLst/>
              <a:latin typeface="+mn-lt"/>
              <a:ea typeface="+mn-ea"/>
              <a:cs typeface="+mn-cs"/>
            </a:endParaRPr>
          </a:p>
          <a:p>
            <a:r>
              <a:rPr lang="fi-FI" sz="1200" kern="1200" dirty="0" err="1">
                <a:solidFill>
                  <a:schemeClr val="tx1"/>
                </a:solidFill>
                <a:effectLst/>
                <a:latin typeface="+mn-lt"/>
                <a:ea typeface="+mn-ea"/>
                <a:cs typeface="+mn-cs"/>
              </a:rPr>
              <a:t>KTT:n</a:t>
            </a:r>
            <a:r>
              <a:rPr lang="fi-FI" sz="1200" kern="1200" dirty="0">
                <a:solidFill>
                  <a:schemeClr val="tx1"/>
                </a:solidFill>
                <a:effectLst/>
                <a:latin typeface="+mn-lt"/>
                <a:ea typeface="+mn-ea"/>
                <a:cs typeface="+mn-cs"/>
              </a:rPr>
              <a:t> kohdat ovat:</a:t>
            </a:r>
          </a:p>
          <a:p>
            <a:r>
              <a:rPr lang="fi-FI" sz="1200" kern="1200" dirty="0">
                <a:solidFill>
                  <a:schemeClr val="tx1"/>
                </a:solidFill>
                <a:effectLst/>
                <a:latin typeface="+mn-lt"/>
                <a:ea typeface="+mn-ea"/>
                <a:cs typeface="+mn-cs"/>
              </a:rPr>
              <a:t>1: AINEEN TAI SEOKSEN JA YHTIÖN TAI YRITYKSEN TUNNISTETIEDOT</a:t>
            </a:r>
          </a:p>
          <a:p>
            <a:r>
              <a:rPr lang="fi-FI" sz="1200" kern="1200" dirty="0">
                <a:solidFill>
                  <a:schemeClr val="tx1"/>
                </a:solidFill>
                <a:effectLst/>
                <a:latin typeface="+mn-lt"/>
                <a:ea typeface="+mn-ea"/>
                <a:cs typeface="+mn-cs"/>
              </a:rPr>
              <a:t>2: VAARAN YKSILÖINTI</a:t>
            </a:r>
          </a:p>
          <a:p>
            <a:r>
              <a:rPr lang="fi-FI" sz="1200" kern="1200" dirty="0">
                <a:solidFill>
                  <a:schemeClr val="tx1"/>
                </a:solidFill>
                <a:effectLst/>
                <a:latin typeface="+mn-lt"/>
                <a:ea typeface="+mn-ea"/>
                <a:cs typeface="+mn-cs"/>
              </a:rPr>
              <a:t>3: KOOSTUMUS JA TIEDOT AINEOSISTA</a:t>
            </a:r>
          </a:p>
          <a:p>
            <a:r>
              <a:rPr lang="fi-FI" sz="1200" kern="1200" dirty="0">
                <a:solidFill>
                  <a:schemeClr val="tx1"/>
                </a:solidFill>
                <a:effectLst/>
                <a:latin typeface="+mn-lt"/>
                <a:ea typeface="+mn-ea"/>
                <a:cs typeface="+mn-cs"/>
              </a:rPr>
              <a:t>4: ENSIAPUTOIMENPITEET</a:t>
            </a:r>
          </a:p>
          <a:p>
            <a:r>
              <a:rPr lang="fi-FI" sz="1200" kern="1200" dirty="0">
                <a:solidFill>
                  <a:schemeClr val="tx1"/>
                </a:solidFill>
                <a:effectLst/>
                <a:latin typeface="+mn-lt"/>
                <a:ea typeface="+mn-ea"/>
                <a:cs typeface="+mn-cs"/>
              </a:rPr>
              <a:t>5: PALONTORJUNTATOIMENPITEET</a:t>
            </a:r>
          </a:p>
          <a:p>
            <a:r>
              <a:rPr lang="fi-FI" sz="1200" kern="1200" dirty="0">
                <a:solidFill>
                  <a:schemeClr val="tx1"/>
                </a:solidFill>
                <a:effectLst/>
                <a:latin typeface="+mn-lt"/>
                <a:ea typeface="+mn-ea"/>
                <a:cs typeface="+mn-cs"/>
              </a:rPr>
              <a:t>6: TOIMENPITEET ONNETTOMUUSPÄÄSTÖISSÄ</a:t>
            </a:r>
          </a:p>
          <a:p>
            <a:r>
              <a:rPr lang="fi-FI" sz="1200" kern="1200" dirty="0">
                <a:solidFill>
                  <a:schemeClr val="tx1"/>
                </a:solidFill>
                <a:effectLst/>
                <a:latin typeface="+mn-lt"/>
                <a:ea typeface="+mn-ea"/>
                <a:cs typeface="+mn-cs"/>
              </a:rPr>
              <a:t>7: KÄSITTELY JA VARASTOINTI 29</a:t>
            </a:r>
          </a:p>
          <a:p>
            <a:r>
              <a:rPr lang="fi-FI" sz="1200" kern="1200" dirty="0">
                <a:solidFill>
                  <a:schemeClr val="tx1"/>
                </a:solidFill>
                <a:effectLst/>
                <a:latin typeface="+mn-lt"/>
                <a:ea typeface="+mn-ea"/>
                <a:cs typeface="+mn-cs"/>
              </a:rPr>
              <a:t>8: ALTISTUMISEN EHKÄISEMINEN JA HENKILÖNSUOJAIMET</a:t>
            </a:r>
          </a:p>
          <a:p>
            <a:r>
              <a:rPr lang="fi-FI" sz="1200" kern="1200" dirty="0">
                <a:solidFill>
                  <a:schemeClr val="tx1"/>
                </a:solidFill>
                <a:effectLst/>
                <a:latin typeface="+mn-lt"/>
                <a:ea typeface="+mn-ea"/>
                <a:cs typeface="+mn-cs"/>
              </a:rPr>
              <a:t>9: FYSIKAALISET JA KEMIALLISET OMINAISUUDET</a:t>
            </a:r>
          </a:p>
          <a:p>
            <a:r>
              <a:rPr lang="fi-FI" sz="1200" kern="1200" dirty="0">
                <a:solidFill>
                  <a:schemeClr val="tx1"/>
                </a:solidFill>
                <a:effectLst/>
                <a:latin typeface="+mn-lt"/>
                <a:ea typeface="+mn-ea"/>
                <a:cs typeface="+mn-cs"/>
              </a:rPr>
              <a:t>10: STABIILISUUS JA REAKTIIVISUUS</a:t>
            </a:r>
          </a:p>
          <a:p>
            <a:r>
              <a:rPr lang="fi-FI" sz="1200" kern="1200" dirty="0">
                <a:solidFill>
                  <a:schemeClr val="tx1"/>
                </a:solidFill>
                <a:effectLst/>
                <a:latin typeface="+mn-lt"/>
                <a:ea typeface="+mn-ea"/>
                <a:cs typeface="+mn-cs"/>
              </a:rPr>
              <a:t>11: TOKSIKOLOGISET TIEDOT</a:t>
            </a:r>
          </a:p>
          <a:p>
            <a:r>
              <a:rPr lang="fi-FI" sz="1200" kern="1200" dirty="0">
                <a:solidFill>
                  <a:schemeClr val="tx1"/>
                </a:solidFill>
                <a:effectLst/>
                <a:latin typeface="+mn-lt"/>
                <a:ea typeface="+mn-ea"/>
                <a:cs typeface="+mn-cs"/>
              </a:rPr>
              <a:t>12: TIEDOT VAARALLISUUDESTA YMPÄRISTÖLLE</a:t>
            </a:r>
          </a:p>
          <a:p>
            <a:r>
              <a:rPr lang="fi-FI" sz="1200" kern="1200" dirty="0">
                <a:solidFill>
                  <a:schemeClr val="tx1"/>
                </a:solidFill>
                <a:effectLst/>
                <a:latin typeface="+mn-lt"/>
                <a:ea typeface="+mn-ea"/>
                <a:cs typeface="+mn-cs"/>
              </a:rPr>
              <a:t>13: JÄTTEIDEN KÄSITTELYYN LIITTYVÄT NÄKÖKOHDAT</a:t>
            </a:r>
          </a:p>
          <a:p>
            <a:r>
              <a:rPr lang="fi-FI" sz="1200" kern="1200" dirty="0">
                <a:solidFill>
                  <a:schemeClr val="tx1"/>
                </a:solidFill>
                <a:effectLst/>
                <a:latin typeface="+mn-lt"/>
                <a:ea typeface="+mn-ea"/>
                <a:cs typeface="+mn-cs"/>
              </a:rPr>
              <a:t>14: KULJETUSTIEDOT</a:t>
            </a:r>
          </a:p>
          <a:p>
            <a:r>
              <a:rPr lang="fi-FI" sz="1200" kern="1200" dirty="0">
                <a:solidFill>
                  <a:schemeClr val="tx1"/>
                </a:solidFill>
                <a:effectLst/>
                <a:latin typeface="+mn-lt"/>
                <a:ea typeface="+mn-ea"/>
                <a:cs typeface="+mn-cs"/>
              </a:rPr>
              <a:t>15: LAINSÄÄDÄNTÖÄ KOSKEVAT TIEDOT</a:t>
            </a:r>
          </a:p>
          <a:p>
            <a:r>
              <a:rPr lang="fi-FI" sz="1200" kern="1200" dirty="0">
                <a:solidFill>
                  <a:schemeClr val="tx1"/>
                </a:solidFill>
                <a:effectLst/>
                <a:latin typeface="+mn-lt"/>
                <a:ea typeface="+mn-ea"/>
                <a:cs typeface="+mn-cs"/>
              </a:rPr>
              <a:t>16: MUUT TIEDOT </a:t>
            </a:r>
          </a:p>
          <a:p>
            <a:endParaRPr lang="fi-FI" sz="1200" kern="1200" dirty="0">
              <a:solidFill>
                <a:schemeClr val="tx1"/>
              </a:solidFill>
              <a:effectLst/>
              <a:latin typeface="+mn-lt"/>
              <a:ea typeface="+mn-ea"/>
              <a:cs typeface="+mn-cs"/>
            </a:endParaRPr>
          </a:p>
          <a:p>
            <a:endParaRPr lang="fi-FI" noProof="0" dirty="0"/>
          </a:p>
        </p:txBody>
      </p:sp>
      <p:sp>
        <p:nvSpPr>
          <p:cNvPr id="4" name="Dian numeron paikkamerkki 3"/>
          <p:cNvSpPr>
            <a:spLocks noGrp="1"/>
          </p:cNvSpPr>
          <p:nvPr>
            <p:ph type="sldNum" sz="quarter" idx="5"/>
          </p:nvPr>
        </p:nvSpPr>
        <p:spPr/>
        <p:txBody>
          <a:bodyPr/>
          <a:lstStyle/>
          <a:p>
            <a:fld id="{42833144-BDD4-5F43-8ECB-77D5AD30B620}" type="slidenum">
              <a:rPr lang="sv-SE" smtClean="0"/>
              <a:t>16</a:t>
            </a:fld>
            <a:endParaRPr lang="sv-SE"/>
          </a:p>
        </p:txBody>
      </p:sp>
    </p:spTree>
    <p:extLst>
      <p:ext uri="{BB962C8B-B14F-4D97-AF65-F5344CB8AC3E}">
        <p14:creationId xmlns:p14="http://schemas.microsoft.com/office/powerpoint/2010/main" val="26975808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noProof="0" dirty="0"/>
              <a:t>Kemikaaliluettelon tarkoituksena työmaalla on varmistaa, että tiedetään mitä kemikaaleja työmaalla käytetään, jotta voidaan tarvittaessa päivittä työmaan riskinarviointi. Mm.</a:t>
            </a:r>
          </a:p>
          <a:p>
            <a:r>
              <a:rPr lang="fi-FI" noProof="0" dirty="0"/>
              <a:t>Kemikaalien varastoinnista ei aiheudu haittaa; esim. Tiedetään missä kaasupullot. palo ja räjähdysvaarallisten sijainti yms. tiedossa esim. tulipalotilanteessa, </a:t>
            </a:r>
            <a:r>
              <a:rPr lang="fi-FI" noProof="0" dirty="0" err="1"/>
              <a:t>yhteensopimattomia</a:t>
            </a:r>
            <a:r>
              <a:rPr lang="fi-FI" noProof="0" dirty="0"/>
              <a:t> (esim. hapettavat ja palavat) aineita ei säilytetä samassa varastossa jne.</a:t>
            </a:r>
          </a:p>
          <a:p>
            <a:r>
              <a:rPr lang="fi-FI" noProof="0" dirty="0"/>
              <a:t>Onnettomuustilanteessa, löydetään käyttöturvallisuustiedotteen tiedoista nopeasti ensiavun vaatimukset ja käyttöturvallisuustiedote voidaan toimittaa henkilön </a:t>
            </a:r>
            <a:r>
              <a:rPr lang="fi-FI" noProof="0" dirty="0" err="1"/>
              <a:t>mukan</a:t>
            </a:r>
            <a:r>
              <a:rPr lang="fi-FI" noProof="0" dirty="0"/>
              <a:t> lääkäriin</a:t>
            </a:r>
          </a:p>
          <a:p>
            <a:r>
              <a:rPr lang="fi-FI" noProof="0" dirty="0"/>
              <a:t>Prosesseissa syntyvät aineet esim. kvartsipöly hiottaessa betonia, pakokaasut</a:t>
            </a:r>
            <a:r>
              <a:rPr lang="fi-FI" noProof="0"/>
              <a:t>, hitsaushuurut, …</a:t>
            </a:r>
            <a:endParaRPr lang="fi-FI" noProof="0" dirty="0"/>
          </a:p>
          <a:p>
            <a:endParaRPr lang="fi-FI" noProof="0" dirty="0"/>
          </a:p>
          <a:p>
            <a:r>
              <a:rPr lang="fi-FI" noProof="0" dirty="0"/>
              <a:t>Lisätietoa: </a:t>
            </a:r>
            <a:r>
              <a:rPr lang="fi-FI" noProof="0" dirty="0" err="1"/>
              <a:t>https</a:t>
            </a:r>
            <a:r>
              <a:rPr lang="fi-FI" noProof="0" dirty="0"/>
              <a:t>://</a:t>
            </a:r>
            <a:r>
              <a:rPr lang="fi-FI" noProof="0" dirty="0" err="1"/>
              <a:t>www.tyosuojelu.fi</a:t>
            </a:r>
            <a:r>
              <a:rPr lang="fi-FI" noProof="0" dirty="0"/>
              <a:t>/</a:t>
            </a:r>
            <a:r>
              <a:rPr lang="fi-FI" noProof="0" dirty="0" err="1"/>
              <a:t>tyoolot</a:t>
            </a:r>
            <a:r>
              <a:rPr lang="fi-FI" noProof="0" dirty="0"/>
              <a:t>/kemialliset-</a:t>
            </a:r>
            <a:r>
              <a:rPr lang="fi-FI" noProof="0" dirty="0" err="1"/>
              <a:t>tekijat</a:t>
            </a:r>
            <a:r>
              <a:rPr lang="fi-FI" noProof="0" dirty="0"/>
              <a:t>/tunnistaminen </a:t>
            </a:r>
          </a:p>
          <a:p>
            <a:endParaRPr lang="fi-FI" noProof="0" dirty="0"/>
          </a:p>
          <a:p>
            <a:endParaRPr lang="fi-FI" noProof="0" dirty="0"/>
          </a:p>
        </p:txBody>
      </p:sp>
      <p:sp>
        <p:nvSpPr>
          <p:cNvPr id="4" name="Dian numeron paikkamerkki 3"/>
          <p:cNvSpPr>
            <a:spLocks noGrp="1"/>
          </p:cNvSpPr>
          <p:nvPr>
            <p:ph type="sldNum" sz="quarter" idx="5"/>
          </p:nvPr>
        </p:nvSpPr>
        <p:spPr/>
        <p:txBody>
          <a:bodyPr/>
          <a:lstStyle/>
          <a:p>
            <a:fld id="{42833144-BDD4-5F43-8ECB-77D5AD30B620}" type="slidenum">
              <a:rPr lang="sv-SE" smtClean="0"/>
              <a:t>17</a:t>
            </a:fld>
            <a:endParaRPr lang="sv-SE"/>
          </a:p>
        </p:txBody>
      </p:sp>
    </p:spTree>
    <p:extLst>
      <p:ext uri="{BB962C8B-B14F-4D97-AF65-F5344CB8AC3E}">
        <p14:creationId xmlns:p14="http://schemas.microsoft.com/office/powerpoint/2010/main" val="25200228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indent="0">
              <a:buFont typeface="Arial" panose="020B0604020202020204" pitchFamily="34" charset="0"/>
              <a:buNone/>
            </a:pPr>
            <a:r>
              <a:rPr lang="fi-FI" dirty="0"/>
              <a:t>JOS KEMIKAALISSA ON VAROITUSMERKINTÄ SE TARKOITTAA AINA JOTAIN ELI SE ON HUOMIOITAVA JA SELVITETTÄVÄ PAKKAUSMERKINNÖISTÄ JA KÄYTTÖTURVALLSIUUSTIEDOTTEESTA MITÄ TARKOITTAA KÄYTTÄJÄLLE SUUNNITELLUISSA KÄYTTÖOLOSUHTEISSA</a:t>
            </a:r>
          </a:p>
          <a:p>
            <a:pPr marL="228600" indent="-228600">
              <a:buFont typeface="+mj-lt"/>
              <a:buAutoNum type="arabicPeriod"/>
            </a:pPr>
            <a:r>
              <a:rPr lang="fi-FI" dirty="0"/>
              <a:t>vaikutukset miesten ja naisten sukupuolitoimintoihin ja hedelmällisyyteen sekä jälkeläisten kehityshäiriöt</a:t>
            </a:r>
          </a:p>
          <a:p>
            <a:pPr marL="228600" indent="-228600">
              <a:buFont typeface="+mj-lt"/>
              <a:buAutoNum type="arabicPeriod"/>
            </a:pPr>
            <a:r>
              <a:rPr lang="fi-FI" dirty="0"/>
              <a:t>tappava nieltynä ja joutuessaan hengitysteihin</a:t>
            </a:r>
          </a:p>
          <a:p>
            <a:pPr marL="228600" indent="-228600">
              <a:buFont typeface="+mj-lt"/>
              <a:buAutoNum type="arabicPeriod"/>
            </a:pPr>
            <a:r>
              <a:rPr lang="fi-FI" dirty="0"/>
              <a:t>aiheuttaa uneliaisuutta tai huimausta</a:t>
            </a:r>
          </a:p>
          <a:p>
            <a:pPr marL="228600" indent="-228600">
              <a:buFont typeface="+mj-lt"/>
              <a:buAutoNum type="arabicPeriod"/>
            </a:pPr>
            <a:r>
              <a:rPr lang="fi-FI" dirty="0"/>
              <a:t>räjähtävät aineet ja seokset, räjähtävät esineet sekä aineet, seokset ja esineet, jotka on valmistettu räjäytys- ja pyroteknisiin tarkoituksiin</a:t>
            </a:r>
          </a:p>
          <a:p>
            <a:pPr marL="228600" indent="-228600">
              <a:buFont typeface="+mj-lt"/>
              <a:buAutoNum type="arabicPeriod"/>
            </a:pPr>
            <a:r>
              <a:rPr lang="fi-FI" dirty="0"/>
              <a:t>termisesti epävakaat nestemäiset tai kiinteät aineet tai seokset, joissa voi alkaa voimakas lämpöä luovuttava hajoaminen jopa hapen (ilman) puuttuessa</a:t>
            </a:r>
          </a:p>
          <a:p>
            <a:pPr marL="228600" indent="-228600">
              <a:buFont typeface="+mj-lt"/>
              <a:buAutoNum type="arabicPeriod"/>
            </a:pPr>
            <a:r>
              <a:rPr lang="fi-FI" dirty="0"/>
              <a:t>nestemäiset tai kiinteät eloperäiset aineet, jotka sisältävät </a:t>
            </a:r>
            <a:r>
              <a:rPr lang="fi-FI" dirty="0" err="1"/>
              <a:t>bivalentin</a:t>
            </a:r>
            <a:r>
              <a:rPr lang="fi-FI" dirty="0"/>
              <a:t> –O-O‒ rakenteen ja joita voidaan pitää vetyperoksidin johdannaisina, joissa vähintään toinen vetyatomi on korvattu orgaanisella radikaalilla</a:t>
            </a:r>
          </a:p>
          <a:p>
            <a:pPr marL="228600" indent="-228600">
              <a:buFont typeface="+mj-lt"/>
              <a:buAutoNum type="arabicPeriod"/>
            </a:pPr>
            <a:r>
              <a:rPr lang="fi-FI" dirty="0"/>
              <a:t>kertakäyttöön tarkoitettu metalli-, lasi- tai muoviastia (aerosolipullo), joka sisältää puristettua, nesteytettyä tai paineen alaisena liuotettua kaasua sekä lisäksi voi sisältää nestettä, tahnaa tai jauhetta; aerosolipullot on varustettu tyhjennyslaitteella, joka mahdollistaa sisällön suihkuttamisen kaasususpensiossa olevina kiinteinä tai nestemäisinä hiukkasina, vaahtona, tahnamaisena tai jauheena taikka nestemäisessä tai kaasumaisessa muodossa</a:t>
            </a:r>
          </a:p>
          <a:p>
            <a:pPr marL="228600" indent="-228600">
              <a:buFont typeface="+mj-lt"/>
              <a:buAutoNum type="arabicPeriod"/>
            </a:pPr>
            <a:r>
              <a:rPr lang="fi-FI" dirty="0"/>
              <a:t>nestemäinen tai kiinteä aine tai seos, joka jo pieninä määrinä syttyy viiden minuutin kuluessa jouduttuaan kosketuksiin ilman kanssa</a:t>
            </a:r>
          </a:p>
          <a:p>
            <a:pPr marL="228600" indent="-228600">
              <a:buFont typeface="+mj-lt"/>
              <a:buAutoNum type="arabicPeriod"/>
            </a:pPr>
            <a:endParaRPr lang="fi-FI" dirty="0"/>
          </a:p>
          <a:p>
            <a:pPr marL="228600" indent="-228600">
              <a:buFont typeface="+mj-lt"/>
              <a:buAutoNum type="arabicPeriod"/>
            </a:pPr>
            <a:endParaRPr lang="fi-FI" dirty="0"/>
          </a:p>
          <a:p>
            <a:pPr marL="228600" indent="-228600">
              <a:buFont typeface="Arial" panose="020B0604020202020204" pitchFamily="34" charset="0"/>
              <a:buChar char="•"/>
            </a:pPr>
            <a:r>
              <a:rPr lang="fi-FI" dirty="0"/>
              <a:t>Kemikaaliviraston merkintävinkit infografiikkana suomeksi: </a:t>
            </a:r>
            <a:r>
              <a:rPr lang="fi-FI" dirty="0" err="1"/>
              <a:t>https</a:t>
            </a:r>
            <a:r>
              <a:rPr lang="fi-FI" dirty="0"/>
              <a:t>://</a:t>
            </a:r>
            <a:r>
              <a:rPr lang="fi-FI" dirty="0" err="1"/>
              <a:t>chemicalsinourlife.echa.europa.eu</a:t>
            </a:r>
            <a:r>
              <a:rPr lang="fi-FI" dirty="0"/>
              <a:t>/</a:t>
            </a:r>
            <a:r>
              <a:rPr lang="fi-FI" dirty="0" err="1"/>
              <a:t>fi</a:t>
            </a:r>
            <a:r>
              <a:rPr lang="fi-FI" dirty="0"/>
              <a:t>/</a:t>
            </a:r>
            <a:r>
              <a:rPr lang="fi-FI" dirty="0" err="1"/>
              <a:t>pictograms-infographic</a:t>
            </a:r>
            <a:r>
              <a:rPr lang="fi-FI" dirty="0"/>
              <a:t> </a:t>
            </a:r>
          </a:p>
          <a:p>
            <a:pPr marL="228600" indent="-228600">
              <a:buFont typeface="Arial" panose="020B0604020202020204" pitchFamily="34" charset="0"/>
              <a:buChar char="•"/>
            </a:pPr>
            <a:endParaRPr lang="fi-FI" dirty="0"/>
          </a:p>
          <a:p>
            <a:pPr marL="228600" indent="-228600">
              <a:buFont typeface="Arial" panose="020B0604020202020204" pitchFamily="34" charset="0"/>
              <a:buChar char="•"/>
            </a:pPr>
            <a:endParaRPr lang="sv-SE" dirty="0"/>
          </a:p>
          <a:p>
            <a:pPr marL="0" indent="0">
              <a:buFont typeface="+mj-lt"/>
              <a:buNone/>
            </a:pPr>
            <a:endParaRPr lang="fi-FI" dirty="0"/>
          </a:p>
        </p:txBody>
      </p:sp>
      <p:sp>
        <p:nvSpPr>
          <p:cNvPr id="4" name="Dian numeron paikkamerkki 3"/>
          <p:cNvSpPr>
            <a:spLocks noGrp="1"/>
          </p:cNvSpPr>
          <p:nvPr>
            <p:ph type="sldNum" sz="quarter" idx="5"/>
          </p:nvPr>
        </p:nvSpPr>
        <p:spPr/>
        <p:txBody>
          <a:bodyPr/>
          <a:lstStyle/>
          <a:p>
            <a:fld id="{42833144-BDD4-5F43-8ECB-77D5AD30B620}" type="slidenum">
              <a:rPr lang="sv-SE" smtClean="0"/>
              <a:t>18</a:t>
            </a:fld>
            <a:endParaRPr lang="sv-SE"/>
          </a:p>
        </p:txBody>
      </p:sp>
    </p:spTree>
    <p:extLst>
      <p:ext uri="{BB962C8B-B14F-4D97-AF65-F5344CB8AC3E}">
        <p14:creationId xmlns:p14="http://schemas.microsoft.com/office/powerpoint/2010/main" val="316359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sv-SE" dirty="0"/>
          </a:p>
        </p:txBody>
      </p:sp>
      <p:sp>
        <p:nvSpPr>
          <p:cNvPr id="4" name="Dian numeron paikkamerkki 3"/>
          <p:cNvSpPr>
            <a:spLocks noGrp="1"/>
          </p:cNvSpPr>
          <p:nvPr>
            <p:ph type="sldNum" sz="quarter" idx="5"/>
          </p:nvPr>
        </p:nvSpPr>
        <p:spPr/>
        <p:txBody>
          <a:bodyPr/>
          <a:lstStyle/>
          <a:p>
            <a:fld id="{AAA3AC74-85D7-214A-831E-F938240C8E9E}" type="slidenum">
              <a:rPr lang="sv-SE" smtClean="0"/>
              <a:t>19</a:t>
            </a:fld>
            <a:endParaRPr lang="sv-SE"/>
          </a:p>
        </p:txBody>
      </p:sp>
    </p:spTree>
    <p:extLst>
      <p:ext uri="{BB962C8B-B14F-4D97-AF65-F5344CB8AC3E}">
        <p14:creationId xmlns:p14="http://schemas.microsoft.com/office/powerpoint/2010/main" val="3598391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err="1"/>
              <a:t>Oikeat</a:t>
            </a:r>
            <a:r>
              <a:rPr lang="sv-SE" dirty="0"/>
              <a:t> </a:t>
            </a:r>
            <a:r>
              <a:rPr lang="sv-SE" dirty="0" err="1"/>
              <a:t>vastaukset</a:t>
            </a:r>
            <a:r>
              <a:rPr lang="sv-SE" dirty="0"/>
              <a:t> </a:t>
            </a:r>
            <a:r>
              <a:rPr lang="sv-SE" dirty="0" err="1"/>
              <a:t>esimerkin</a:t>
            </a:r>
            <a:r>
              <a:rPr lang="sv-SE" dirty="0"/>
              <a:t> </a:t>
            </a:r>
            <a:r>
              <a:rPr lang="sv-SE" dirty="0" err="1"/>
              <a:t>käyttöturvallisuustiedotteen</a:t>
            </a:r>
            <a:r>
              <a:rPr lang="sv-SE" dirty="0"/>
              <a:t> </a:t>
            </a:r>
            <a:r>
              <a:rPr lang="sv-SE" dirty="0" err="1"/>
              <a:t>mukaisessa</a:t>
            </a:r>
            <a:r>
              <a:rPr lang="sv-SE" dirty="0"/>
              <a:t> </a:t>
            </a:r>
            <a:r>
              <a:rPr lang="sv-SE" dirty="0" err="1"/>
              <a:t>työssä</a:t>
            </a:r>
            <a:r>
              <a:rPr lang="sv-SE" dirty="0"/>
              <a:t> </a:t>
            </a:r>
            <a:r>
              <a:rPr lang="sv-SE" dirty="0" err="1"/>
              <a:t>yleisemmällä</a:t>
            </a:r>
            <a:r>
              <a:rPr lang="sv-SE" dirty="0"/>
              <a:t> </a:t>
            </a:r>
            <a:r>
              <a:rPr lang="sv-SE" dirty="0" err="1"/>
              <a:t>tasolla</a:t>
            </a:r>
            <a:r>
              <a:rPr lang="sv-SE" dirty="0"/>
              <a:t> </a:t>
            </a:r>
            <a:r>
              <a:rPr lang="sv-SE" dirty="0" err="1"/>
              <a:t>löytyy</a:t>
            </a:r>
            <a:r>
              <a:rPr lang="sv-SE" dirty="0"/>
              <a:t> </a:t>
            </a:r>
            <a:r>
              <a:rPr lang="sv-SE" dirty="0" err="1"/>
              <a:t>myös</a:t>
            </a:r>
            <a:r>
              <a:rPr lang="sv-SE" dirty="0"/>
              <a:t> </a:t>
            </a:r>
            <a:r>
              <a:rPr lang="sv-SE" dirty="0" err="1"/>
              <a:t>täältä</a:t>
            </a:r>
            <a:r>
              <a:rPr lang="sv-SE" dirty="0"/>
              <a:t>: </a:t>
            </a:r>
            <a:r>
              <a:rPr lang="sv-SE" dirty="0" err="1"/>
              <a:t>https</a:t>
            </a:r>
            <a:r>
              <a:rPr lang="sv-SE" dirty="0"/>
              <a:t>://</a:t>
            </a:r>
            <a:r>
              <a:rPr lang="sv-SE" dirty="0" err="1"/>
              <a:t>www.ttl.fi</a:t>
            </a:r>
            <a:r>
              <a:rPr lang="sv-SE" dirty="0"/>
              <a:t>/</a:t>
            </a:r>
            <a:r>
              <a:rPr lang="sv-SE" dirty="0" err="1"/>
              <a:t>file-download</a:t>
            </a:r>
            <a:r>
              <a:rPr lang="sv-SE" dirty="0"/>
              <a:t>/</a:t>
            </a:r>
            <a:r>
              <a:rPr lang="sv-SE" dirty="0" err="1"/>
              <a:t>download</a:t>
            </a:r>
            <a:r>
              <a:rPr lang="sv-SE" dirty="0"/>
              <a:t>/public/1108 (</a:t>
            </a:r>
            <a:r>
              <a:rPr lang="fi-FI" sz="1200" kern="1200" dirty="0">
                <a:solidFill>
                  <a:schemeClr val="tx1"/>
                </a:solidFill>
                <a:effectLst/>
                <a:latin typeface="+mn-lt"/>
                <a:ea typeface="+mn-ea"/>
                <a:cs typeface="+mn-cs"/>
              </a:rPr>
              <a:t>Työterveyslaitos </a:t>
            </a:r>
            <a:r>
              <a:rPr lang="fi-FI" sz="1200" b="1" kern="1200" dirty="0">
                <a:solidFill>
                  <a:schemeClr val="tx1"/>
                </a:solidFill>
                <a:effectLst/>
                <a:latin typeface="+mn-lt"/>
                <a:ea typeface="+mn-ea"/>
                <a:cs typeface="+mn-cs"/>
              </a:rPr>
              <a:t>Muovikemikaalit lattia- ja pinnoitetyössä, </a:t>
            </a:r>
            <a:r>
              <a:rPr lang="fi-FI" sz="1200" kern="1200" dirty="0">
                <a:solidFill>
                  <a:schemeClr val="tx1"/>
                </a:solidFill>
                <a:effectLst/>
                <a:latin typeface="+mn-lt"/>
                <a:ea typeface="+mn-ea"/>
                <a:cs typeface="+mn-cs"/>
              </a:rPr>
              <a:t>Tiedote työpaikalle ja työterveyshuoltoon)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kern="1200" dirty="0">
                <a:solidFill>
                  <a:schemeClr val="tx1"/>
                </a:solidFill>
                <a:effectLst/>
                <a:latin typeface="+mn-lt"/>
                <a:ea typeface="+mn-ea"/>
                <a:cs typeface="+mn-cs"/>
              </a:rPr>
              <a:t>Tiiviisti istuvat suojalasit, jos roiskuu niin kasvonsuojaimet </a:t>
            </a: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kern="1200" dirty="0">
                <a:solidFill>
                  <a:schemeClr val="tx1"/>
                </a:solidFill>
                <a:effectLst/>
                <a:latin typeface="+mn-lt"/>
                <a:ea typeface="+mn-ea"/>
                <a:cs typeface="+mn-cs"/>
              </a:rPr>
              <a:t>Iho suojattu roiskeilta: Peittävät työvaatteet</a:t>
            </a: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kern="1200" dirty="0">
                <a:solidFill>
                  <a:schemeClr val="tx1"/>
                </a:solidFill>
                <a:effectLst/>
                <a:latin typeface="+mn-lt"/>
                <a:ea typeface="+mn-ea"/>
                <a:cs typeface="+mn-cs"/>
              </a:rPr>
              <a:t>Hyviä suojakäsineitä ovat mm. pitkävartinen ja riittävän paksu </a:t>
            </a:r>
            <a:r>
              <a:rPr lang="fi-FI" sz="1200" kern="1200" dirty="0" err="1">
                <a:solidFill>
                  <a:schemeClr val="tx1"/>
                </a:solidFill>
                <a:effectLst/>
                <a:latin typeface="+mn-lt"/>
                <a:ea typeface="+mn-ea"/>
                <a:cs typeface="+mn-cs"/>
              </a:rPr>
              <a:t>nitriilikuminen</a:t>
            </a:r>
            <a:r>
              <a:rPr lang="fi-FI" sz="1200" kern="1200" dirty="0">
                <a:solidFill>
                  <a:schemeClr val="tx1"/>
                </a:solidFill>
                <a:effectLst/>
                <a:latin typeface="+mn-lt"/>
                <a:ea typeface="+mn-ea"/>
                <a:cs typeface="+mn-cs"/>
              </a:rPr>
              <a:t> kemikaalinsuoja-käsine tai monikerroslaminaattikäsine (esim. </a:t>
            </a:r>
            <a:r>
              <a:rPr lang="fi-FI" sz="1200" kern="1200" dirty="0" err="1">
                <a:solidFill>
                  <a:schemeClr val="tx1"/>
                </a:solidFill>
                <a:effectLst/>
                <a:latin typeface="+mn-lt"/>
                <a:ea typeface="+mn-ea"/>
                <a:cs typeface="+mn-cs"/>
              </a:rPr>
              <a:t>Barrier</a:t>
            </a:r>
            <a:r>
              <a:rPr lang="fi-FI" sz="1200" kern="1200" dirty="0">
                <a:solidFill>
                  <a:schemeClr val="tx1"/>
                </a:solidFill>
                <a:effectLst/>
                <a:latin typeface="+mn-lt"/>
                <a:ea typeface="+mn-ea"/>
                <a:cs typeface="+mn-cs"/>
              </a:rPr>
              <a:t> tai 4h), jonka päälle voi pukea toisen, napakamman käsineen</a:t>
            </a: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kern="1200" dirty="0">
                <a:solidFill>
                  <a:schemeClr val="tx1"/>
                </a:solidFill>
                <a:effectLst/>
                <a:latin typeface="+mn-lt"/>
                <a:ea typeface="+mn-ea"/>
                <a:cs typeface="+mn-cs"/>
              </a:rPr>
              <a:t>Hengityksen suojaimen on yleensä oltava A2 suodattimella varustettu, ja pitkissä työvaiheissa suojaimen tulee olla puhaltimella varustettu. Pölyä aiheuttavassa työssä lisäksi P2 suodatin.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200" kern="1200" dirty="0">
              <a:solidFill>
                <a:schemeClr val="tx1"/>
              </a:solidFill>
              <a:effectLst/>
              <a:latin typeface="+mn-lt"/>
              <a:ea typeface="+mn-ea"/>
              <a:cs typeface="+mn-cs"/>
            </a:endParaRPr>
          </a:p>
          <a:p>
            <a:endParaRPr lang="sv-SE" dirty="0"/>
          </a:p>
        </p:txBody>
      </p:sp>
      <p:sp>
        <p:nvSpPr>
          <p:cNvPr id="4" name="Dian numeron paikkamerkki 3"/>
          <p:cNvSpPr>
            <a:spLocks noGrp="1"/>
          </p:cNvSpPr>
          <p:nvPr>
            <p:ph type="sldNum" sz="quarter" idx="5"/>
          </p:nvPr>
        </p:nvSpPr>
        <p:spPr/>
        <p:txBody>
          <a:bodyPr/>
          <a:lstStyle/>
          <a:p>
            <a:fld id="{42833144-BDD4-5F43-8ECB-77D5AD30B620}" type="slidenum">
              <a:rPr lang="sv-SE" smtClean="0"/>
              <a:t>20</a:t>
            </a:fld>
            <a:endParaRPr lang="sv-SE"/>
          </a:p>
        </p:txBody>
      </p:sp>
    </p:spTree>
    <p:extLst>
      <p:ext uri="{BB962C8B-B14F-4D97-AF65-F5344CB8AC3E}">
        <p14:creationId xmlns:p14="http://schemas.microsoft.com/office/powerpoint/2010/main" val="17645579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noProof="0" dirty="0"/>
              <a:t>Vialliset sähkölaitteet ovat aina vaarallisia ja lisäksi niistä voi aiheuta palovaaraa- &gt; poistettava välittömästi käytöstä/estettävä niiden käyttö</a:t>
            </a:r>
          </a:p>
          <a:p>
            <a:pPr marL="171450" indent="-171450">
              <a:buFont typeface="Arial" panose="020B0604020202020204" pitchFamily="34" charset="0"/>
              <a:buChar char="•"/>
            </a:pPr>
            <a:r>
              <a:rPr lang="fi-FI" noProof="0" dirty="0"/>
              <a:t>Kosteat tilat IP X1 ja roiskuva vesi IP X4 (</a:t>
            </a:r>
            <a:r>
              <a:rPr lang="fi-FI" noProof="0" dirty="0" err="1"/>
              <a:t>https</a:t>
            </a:r>
            <a:r>
              <a:rPr lang="fi-FI" noProof="0" dirty="0"/>
              <a:t>://</a:t>
            </a:r>
            <a:r>
              <a:rPr lang="fi-FI" noProof="0" dirty="0" err="1"/>
              <a:t>stek.fi</a:t>
            </a:r>
            <a:r>
              <a:rPr lang="fi-FI" noProof="0" dirty="0"/>
              <a:t>/perustietoa-</a:t>
            </a:r>
            <a:r>
              <a:rPr lang="fi-FI" noProof="0" dirty="0" err="1"/>
              <a:t>sahkosta</a:t>
            </a:r>
            <a:r>
              <a:rPr lang="fi-FI" noProof="0" dirty="0"/>
              <a:t>/</a:t>
            </a:r>
            <a:r>
              <a:rPr lang="fi-FI" noProof="0" dirty="0" err="1"/>
              <a:t>sahkojarjestelmat</a:t>
            </a:r>
            <a:r>
              <a:rPr lang="fi-FI" noProof="0" dirty="0"/>
              <a:t>/</a:t>
            </a:r>
            <a:r>
              <a:rPr lang="fi-FI" noProof="0" dirty="0" err="1"/>
              <a:t>ip</a:t>
            </a:r>
            <a:r>
              <a:rPr lang="fi-FI" noProof="0" dirty="0"/>
              <a:t>-luokitus/)</a:t>
            </a:r>
          </a:p>
          <a:p>
            <a:pPr marL="171450" indent="-171450">
              <a:buFont typeface="Arial" panose="020B0604020202020204" pitchFamily="34" charset="0"/>
              <a:buChar char="•"/>
            </a:pPr>
            <a:r>
              <a:rPr lang="fi-FI" noProof="0" dirty="0"/>
              <a:t>Johtavissa tiloissa pienoisjännitteiset laitteet, suojajännitemuuntaja tilan ulkopuolella</a:t>
            </a:r>
          </a:p>
          <a:p>
            <a:pPr marL="171450" indent="-171450">
              <a:buFont typeface="Arial" panose="020B0604020202020204" pitchFamily="34" charset="0"/>
              <a:buChar char="•"/>
            </a:pPr>
            <a:r>
              <a:rPr lang="fi-FI" noProof="0" dirty="0"/>
              <a:t>Vikavirtasuojat sähkökeskuksissa ja sähkölaitteissa</a:t>
            </a:r>
          </a:p>
          <a:p>
            <a:pPr marL="0" indent="0">
              <a:buFont typeface="Arial" panose="020B0604020202020204" pitchFamily="34" charset="0"/>
              <a:buNone/>
            </a:pPr>
            <a:r>
              <a:rPr lang="fi-FI" noProof="0" dirty="0"/>
              <a:t>Sähkökeskukset, jakokeskukset, kaapelit ja johdot ym. on sijoitettava siten etteivät ne rikkoudu tai aiheuta kompastumisvaaraa – tyypillisesti ripustettava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dirty="0"/>
          </a:p>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Maallikot eivät saa tehdä sähkötöitä – ammattilainen aina kun &gt; 50 voltin vaihtosähkö- (</a:t>
            </a:r>
            <a:r>
              <a:rPr lang="fi-FI" dirty="0" err="1"/>
              <a:t>ac</a:t>
            </a:r>
            <a:r>
              <a:rPr lang="fi-FI" dirty="0"/>
              <a:t>) tai &gt; 120 voltin tasasähkölaitteisto (dc)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dirty="0"/>
          </a:p>
          <a:p>
            <a:endParaRPr lang="fi-FI" noProof="0" dirty="0"/>
          </a:p>
          <a:p>
            <a:r>
              <a:rPr lang="fi-FI" noProof="0" dirty="0" err="1"/>
              <a:t>https</a:t>
            </a:r>
            <a:r>
              <a:rPr lang="fi-FI" noProof="0" dirty="0"/>
              <a:t>://</a:t>
            </a:r>
            <a:r>
              <a:rPr lang="fi-FI" noProof="0" dirty="0" err="1"/>
              <a:t>www.tyosuojelu.fi</a:t>
            </a:r>
            <a:r>
              <a:rPr lang="fi-FI" noProof="0" dirty="0"/>
              <a:t>/</a:t>
            </a:r>
            <a:r>
              <a:rPr lang="fi-FI" noProof="0" dirty="0" err="1"/>
              <a:t>tyoolot</a:t>
            </a:r>
            <a:r>
              <a:rPr lang="fi-FI" noProof="0" dirty="0"/>
              <a:t>/fysikaaliset-</a:t>
            </a:r>
            <a:r>
              <a:rPr lang="fi-FI" noProof="0" dirty="0" err="1"/>
              <a:t>tekijat</a:t>
            </a:r>
            <a:r>
              <a:rPr lang="fi-FI" noProof="0" dirty="0"/>
              <a:t>/</a:t>
            </a:r>
            <a:r>
              <a:rPr lang="fi-FI" noProof="0" dirty="0" err="1"/>
              <a:t>sahko</a:t>
            </a:r>
            <a:r>
              <a:rPr lang="fi-FI" noProof="0" dirty="0"/>
              <a:t>/maallikon-</a:t>
            </a:r>
            <a:r>
              <a:rPr lang="fi-FI" noProof="0" dirty="0" err="1"/>
              <a:t>sahkotyot</a:t>
            </a:r>
            <a:r>
              <a:rPr lang="fi-FI" noProof="0" dirty="0"/>
              <a:t> </a:t>
            </a:r>
          </a:p>
          <a:p>
            <a:endParaRPr lang="fi-FI" noProof="0" dirty="0"/>
          </a:p>
          <a:p>
            <a:endParaRPr lang="fi-FI" noProof="0" dirty="0"/>
          </a:p>
        </p:txBody>
      </p:sp>
      <p:sp>
        <p:nvSpPr>
          <p:cNvPr id="4" name="Dian numeron paikkamerkki 3"/>
          <p:cNvSpPr>
            <a:spLocks noGrp="1"/>
          </p:cNvSpPr>
          <p:nvPr>
            <p:ph type="sldNum" sz="quarter" idx="5"/>
          </p:nvPr>
        </p:nvSpPr>
        <p:spPr/>
        <p:txBody>
          <a:bodyPr/>
          <a:lstStyle/>
          <a:p>
            <a:fld id="{930D8F25-0430-0545-A9E0-CE82D1E6A5D4}" type="slidenum">
              <a:rPr lang="sv-SE" smtClean="0"/>
              <a:t>3</a:t>
            </a:fld>
            <a:endParaRPr lang="sv-SE"/>
          </a:p>
        </p:txBody>
      </p:sp>
    </p:spTree>
    <p:extLst>
      <p:ext uri="{BB962C8B-B14F-4D97-AF65-F5344CB8AC3E}">
        <p14:creationId xmlns:p14="http://schemas.microsoft.com/office/powerpoint/2010/main" val="26264538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SE" dirty="0" err="1"/>
              <a:t>Esim</a:t>
            </a:r>
            <a:r>
              <a:rPr lang="sv-SE" dirty="0"/>
              <a:t>. </a:t>
            </a:r>
            <a:r>
              <a:rPr lang="sv-SE" dirty="0" err="1"/>
              <a:t>ryhmätyönä</a:t>
            </a:r>
            <a:endParaRPr lang="sv-SE" dirty="0"/>
          </a:p>
        </p:txBody>
      </p:sp>
      <p:sp>
        <p:nvSpPr>
          <p:cNvPr id="4" name="Dian numeron paikkamerkki 3"/>
          <p:cNvSpPr>
            <a:spLocks noGrp="1"/>
          </p:cNvSpPr>
          <p:nvPr>
            <p:ph type="sldNum" sz="quarter" idx="5"/>
          </p:nvPr>
        </p:nvSpPr>
        <p:spPr/>
        <p:txBody>
          <a:bodyPr/>
          <a:lstStyle/>
          <a:p>
            <a:fld id="{AAA3AC74-85D7-214A-831E-F938240C8E9E}" type="slidenum">
              <a:rPr lang="sv-SE" smtClean="0"/>
              <a:t>21</a:t>
            </a:fld>
            <a:endParaRPr lang="sv-SE"/>
          </a:p>
        </p:txBody>
      </p:sp>
    </p:spTree>
    <p:extLst>
      <p:ext uri="{BB962C8B-B14F-4D97-AF65-F5344CB8AC3E}">
        <p14:creationId xmlns:p14="http://schemas.microsoft.com/office/powerpoint/2010/main" val="20904190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noProof="0" dirty="0"/>
              <a:t>Sähköistyssuunnitelman avulla suunnitellaan työmaan sähköistys: mm. sähköntarve, kohde ja ajankohta</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i-FI" noProof="0" dirty="0"/>
              <a:t>Jatkojohtojen ketjuttaminen tai kelalla olevat sähköjohdot voivat kuumentua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noProof="0" dirty="0"/>
              <a:t>Kaapelit ja johdot suojattava tarvittaessa esim. ajoteillä ja törmäykset estettävä jännitteellisiin keskuksiin, kaapeleihin, johtoihin ja niiden rakenteisiin mm. suojarakenteilla, törmäysesteillä, merkinnöillä maastoon,  yms.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i-FI" noProof="0" dirty="0"/>
          </a:p>
          <a:p>
            <a:r>
              <a:rPr lang="fi-FI" sz="1200" kern="1200" dirty="0">
                <a:solidFill>
                  <a:schemeClr val="tx1"/>
                </a:solidFill>
                <a:effectLst/>
                <a:latin typeface="+mn-lt"/>
                <a:ea typeface="+mn-ea"/>
                <a:cs typeface="+mn-cs"/>
              </a:rPr>
              <a:t>Vaurioituneet akut on viipymättä siirrettävä paloturvalliseen kierrätyspaikkaan, ei saa koittaa ladata.</a:t>
            </a:r>
          </a:p>
          <a:p>
            <a:r>
              <a:rPr lang="fi-FI" sz="1200" kern="1200" dirty="0">
                <a:solidFill>
                  <a:schemeClr val="tx1"/>
                </a:solidFill>
                <a:effectLst/>
                <a:latin typeface="+mn-lt"/>
                <a:ea typeface="+mn-ea"/>
                <a:cs typeface="+mn-cs"/>
              </a:rPr>
              <a:t>Akkupalo: </a:t>
            </a:r>
            <a:r>
              <a:rPr lang="fi-FI" sz="1200" kern="1200" dirty="0" err="1">
                <a:solidFill>
                  <a:schemeClr val="tx1"/>
                </a:solidFill>
                <a:effectLst/>
                <a:latin typeface="+mn-lt"/>
                <a:ea typeface="+mn-ea"/>
                <a:cs typeface="+mn-cs"/>
              </a:rPr>
              <a:t>https</a:t>
            </a:r>
            <a:r>
              <a:rPr lang="fi-FI" sz="1200" kern="1200" dirty="0">
                <a:solidFill>
                  <a:schemeClr val="tx1"/>
                </a:solidFill>
                <a:effectLst/>
                <a:latin typeface="+mn-lt"/>
                <a:ea typeface="+mn-ea"/>
                <a:cs typeface="+mn-cs"/>
              </a:rPr>
              <a:t>://</a:t>
            </a:r>
            <a:r>
              <a:rPr lang="fi-FI" sz="1200" kern="1200" dirty="0" err="1">
                <a:solidFill>
                  <a:schemeClr val="tx1"/>
                </a:solidFill>
                <a:effectLst/>
                <a:latin typeface="+mn-lt"/>
                <a:ea typeface="+mn-ea"/>
                <a:cs typeface="+mn-cs"/>
              </a:rPr>
              <a:t>www.pelastusopisto.fi</a:t>
            </a:r>
            <a:r>
              <a:rPr lang="fi-FI" sz="1200" kern="1200" dirty="0">
                <a:solidFill>
                  <a:schemeClr val="tx1"/>
                </a:solidFill>
                <a:effectLst/>
                <a:latin typeface="+mn-lt"/>
                <a:ea typeface="+mn-ea"/>
                <a:cs typeface="+mn-cs"/>
              </a:rPr>
              <a:t>/litiumioniakkupalon-kasisammuttimia-testattusammutus-haastavaa-ja-sisaltaa-riskeja/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i-FI" noProof="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i-FI" noProof="0" dirty="0"/>
          </a:p>
          <a:p>
            <a:r>
              <a:rPr lang="fi-FI" sz="1600" dirty="0" err="1"/>
              <a:t>VNa</a:t>
            </a:r>
            <a:r>
              <a:rPr lang="fi-FI" sz="1600" dirty="0"/>
              <a:t> Rakennustyön turvallisuudesta, </a:t>
            </a:r>
            <a:r>
              <a:rPr lang="fi-FI" sz="1200" b="1" dirty="0"/>
              <a:t>15 luku Sähkötyöt ja sähkötapaturman vaaran torjunta</a:t>
            </a:r>
          </a:p>
          <a:p>
            <a:pPr marL="0" indent="0">
              <a:buNone/>
            </a:pPr>
            <a:r>
              <a:rPr lang="fi-FI" sz="1200" b="1" dirty="0"/>
              <a:t>75 § Rakennustyön aikaiset sähkötyöt ja sähkötapaturman vaaran torjunta</a:t>
            </a:r>
          </a:p>
          <a:p>
            <a:r>
              <a:rPr lang="fi-FI" sz="1200" dirty="0"/>
              <a:t>Sähkötöiden turvallisuudesta ja tekemisestä säädetään sähköturvallisuuslaissa (410/1996) ja sen nojalla annetuissa määräyksissä.</a:t>
            </a:r>
          </a:p>
          <a:p>
            <a:r>
              <a:rPr lang="fi-FI" sz="1200" dirty="0"/>
              <a:t>Sähkölaitteet, kuten kaapelit ja jakokeskukset on sijoitettava siten, etteivät ne rikkoonnu eivätkä aiheuta sähköiskun vaaraa tai kompastumisvaaraa kulkuteillä.</a:t>
            </a:r>
          </a:p>
          <a:p>
            <a:r>
              <a:rPr lang="fi-FI" sz="1200" dirty="0"/>
              <a:t>Ajoteillä olevat kaapelit on joko suojattava tarkoituksenmukaisella tavalla ajoneuvojen aiheuttamilta rasituksilta tai ripustettava riittävän korkealle.</a:t>
            </a:r>
          </a:p>
          <a:p>
            <a:r>
              <a:rPr lang="fi-FI" sz="1200" dirty="0"/>
              <a:t>Milloin työmaalla tai sen läheisyydessä on sellaisia eristämättömiä johtoja, joita ei voida työn ajaksi siirtää tai saattaa jännitteettömiksi, on välillinen ja välitön sähkötapaturman vaara estettävä suojarakenteilla tai muilla keinoin. On huolehdittava siitä, että suojaetäisyyksiä ei aliteta myöskään nostokoneiden ja vastaavien muiden laitteiden liikkuessa.</a:t>
            </a:r>
          </a:p>
          <a:p>
            <a:r>
              <a:rPr lang="fi-FI" sz="1200" dirty="0"/>
              <a:t>Työskenneltäessä suurjännitelinjojen tai vastaavien läheisyydessä on otettava olosuhteiden aiheuttamat vaarat huomioon ja ennalta ehkäistävä sähkötapaturman vaara.</a:t>
            </a:r>
            <a:endParaRPr lang="fi-FI" sz="1200" b="1" dirty="0"/>
          </a:p>
          <a:p>
            <a:pPr marL="0" indent="0">
              <a:buNone/>
            </a:pPr>
            <a:r>
              <a:rPr lang="fi-FI" sz="1200" b="1" dirty="0"/>
              <a:t>76 § Sähkölaitteiden käyttöolosuhteet</a:t>
            </a:r>
          </a:p>
          <a:p>
            <a:r>
              <a:rPr lang="fi-FI" sz="1200" dirty="0"/>
              <a:t>Milloin käsitellään sähkölaitteita erittäin vaarallisissa käyttöolosuhteissa, käytettävien laitteiden, tarvittavien suojavälineiden tai sallittavan jännitteen osalta on ryhdyttävä erityisiin turvallisuustoimenpiteisiin niin kuin sähköturvallisuuslaissa (410/1996) ja sen nojalla annetuissa määräyksissä säädetään.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i-FI" noProof="0" dirty="0"/>
          </a:p>
          <a:p>
            <a:endParaRPr lang="fi-FI" noProof="0" dirty="0"/>
          </a:p>
          <a:p>
            <a:endParaRPr lang="fi-FI" noProof="0" dirty="0"/>
          </a:p>
          <a:p>
            <a:endParaRPr lang="fi-FI" noProof="0" dirty="0"/>
          </a:p>
        </p:txBody>
      </p:sp>
      <p:sp>
        <p:nvSpPr>
          <p:cNvPr id="4" name="Dian numeron paikkamerkki 3"/>
          <p:cNvSpPr>
            <a:spLocks noGrp="1"/>
          </p:cNvSpPr>
          <p:nvPr>
            <p:ph type="sldNum" sz="quarter" idx="5"/>
          </p:nvPr>
        </p:nvSpPr>
        <p:spPr/>
        <p:txBody>
          <a:bodyPr/>
          <a:lstStyle/>
          <a:p>
            <a:fld id="{930D8F25-0430-0545-A9E0-CE82D1E6A5D4}" type="slidenum">
              <a:rPr lang="sv-SE" smtClean="0"/>
              <a:t>4</a:t>
            </a:fld>
            <a:endParaRPr lang="sv-SE"/>
          </a:p>
        </p:txBody>
      </p:sp>
    </p:spTree>
    <p:extLst>
      <p:ext uri="{BB962C8B-B14F-4D97-AF65-F5344CB8AC3E}">
        <p14:creationId xmlns:p14="http://schemas.microsoft.com/office/powerpoint/2010/main" val="31771950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Ilmakaapelit</a:t>
            </a:r>
          </a:p>
          <a:p>
            <a:r>
              <a:rPr lang="fi-FI" dirty="0"/>
              <a:t>Maakaapelit tunnistettava ennen kaivuutöiden ym. aloittamista.</a:t>
            </a:r>
          </a:p>
          <a:p>
            <a:endParaRPr lang="sv-SE" dirty="0"/>
          </a:p>
          <a:p>
            <a:endParaRPr lang="sv-SE" dirty="0"/>
          </a:p>
          <a:p>
            <a:endParaRPr lang="sv-SE" dirty="0"/>
          </a:p>
          <a:p>
            <a:r>
              <a:rPr lang="sv-SE" dirty="0" err="1"/>
              <a:t>https</a:t>
            </a:r>
            <a:r>
              <a:rPr lang="sv-SE" dirty="0"/>
              <a:t>://</a:t>
            </a:r>
            <a:r>
              <a:rPr lang="sv-SE" dirty="0" err="1"/>
              <a:t>tukes.fi</a:t>
            </a:r>
            <a:r>
              <a:rPr lang="sv-SE" dirty="0"/>
              <a:t>/</a:t>
            </a:r>
            <a:r>
              <a:rPr lang="sv-SE" dirty="0" err="1"/>
              <a:t>documents</a:t>
            </a:r>
            <a:r>
              <a:rPr lang="sv-SE" dirty="0"/>
              <a:t>/5470659/6410463/</a:t>
            </a:r>
            <a:r>
              <a:rPr lang="sv-SE" dirty="0" err="1"/>
              <a:t>Hengenvaara-esite</a:t>
            </a:r>
            <a:r>
              <a:rPr lang="sv-SE" dirty="0"/>
              <a:t>+-+Tied%C3%A4+ennen+kuin+toimit+s%C3%A4hk%C3%B6verkon+l%C3%A4heisyydess%C3%A4/9d359875-7ee7-4583-81c5-56d6265e4109/</a:t>
            </a:r>
            <a:r>
              <a:rPr lang="sv-SE" dirty="0" err="1"/>
              <a:t>Hengenvaara-esite</a:t>
            </a:r>
            <a:r>
              <a:rPr lang="sv-SE" dirty="0"/>
              <a:t>+-+Tied%C3%A4+ennen+kuin+toimit+s%C3%A4hk%C3%B6verkon+l%C3%A4heisyydess%C3%A4.pdf?version=1.2</a:t>
            </a:r>
          </a:p>
          <a:p>
            <a:endParaRPr lang="sv-SE" dirty="0"/>
          </a:p>
        </p:txBody>
      </p:sp>
      <p:sp>
        <p:nvSpPr>
          <p:cNvPr id="4" name="Dian numeron paikkamerkki 3"/>
          <p:cNvSpPr>
            <a:spLocks noGrp="1"/>
          </p:cNvSpPr>
          <p:nvPr>
            <p:ph type="sldNum" sz="quarter" idx="5"/>
          </p:nvPr>
        </p:nvSpPr>
        <p:spPr/>
        <p:txBody>
          <a:bodyPr/>
          <a:lstStyle/>
          <a:p>
            <a:fld id="{930D8F25-0430-0545-A9E0-CE82D1E6A5D4}" type="slidenum">
              <a:rPr lang="sv-SE" smtClean="0"/>
              <a:t>5</a:t>
            </a:fld>
            <a:endParaRPr lang="sv-SE"/>
          </a:p>
        </p:txBody>
      </p:sp>
    </p:spTree>
    <p:extLst>
      <p:ext uri="{BB962C8B-B14F-4D97-AF65-F5344CB8AC3E}">
        <p14:creationId xmlns:p14="http://schemas.microsoft.com/office/powerpoint/2010/main" val="10592021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ea typeface="ＭＳ Ｐゴシック" charset="0"/>
              </a:rPr>
              <a:t>Melu vaikuttaa viihtyvyyteen, sillä on häiritsevä vaikutus (-&gt; stressi) ja lisäksi kova melu on kuulovaarallista, </a:t>
            </a:r>
          </a:p>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Kuulovaurion ensioireita mm. </a:t>
            </a:r>
            <a:r>
              <a:rPr lang="fi-FI" dirty="0">
                <a:ea typeface="ＭＳ Ｐゴシック" charset="0"/>
              </a:rPr>
              <a:t>korvien soiminen ja/tai vaikeus kuulla puhetta hälyisässä ympäristössä</a:t>
            </a:r>
          </a:p>
          <a:p>
            <a:r>
              <a:rPr lang="fi-FI" dirty="0"/>
              <a:t>n. 25 % kaikista ammattitaudeista on kuulovaurioita</a:t>
            </a:r>
          </a:p>
          <a:p>
            <a:r>
              <a:rPr lang="fi-FI" dirty="0">
                <a:ea typeface="ＭＳ Ｐゴシック" charset="0"/>
              </a:rPr>
              <a:t>Melun aistinvarainen arviointi</a:t>
            </a:r>
          </a:p>
          <a:p>
            <a:pPr marL="171450" lvl="0" indent="-171450" algn="l">
              <a:buFont typeface="Arial" panose="020B0604020202020204" pitchFamily="34" charset="0"/>
              <a:buChar char="•"/>
            </a:pPr>
            <a:r>
              <a:rPr lang="fi-FI" dirty="0">
                <a:ea typeface="ＭＳ Ｐゴシック" charset="0"/>
              </a:rPr>
              <a:t>Melua aiheuttavien työmenetelmien, koneiden, laitteiden käyttö työssä (tarkempi melutieto löytyy koneiden melutiedoista niiden käyttöohjeissa)</a:t>
            </a:r>
          </a:p>
          <a:p>
            <a:pPr marL="171450" lvl="0" indent="-171450">
              <a:buFont typeface="Arial" panose="020B0604020202020204" pitchFamily="34" charset="0"/>
              <a:buChar char="•"/>
            </a:pPr>
            <a:r>
              <a:rPr lang="fi-FI" dirty="0">
                <a:ea typeface="ＭＳ Ｐゴシック" charset="0"/>
              </a:rPr>
              <a:t>Jos vaikea keskustella huutamatta 1 m etäisyydellä melutaso on n. 80-85 dB(A), toimenpide-arvo annettu ns. jatkuva työpäivän aikaiselle melutasolle</a:t>
            </a:r>
          </a:p>
          <a:p>
            <a:pPr marL="171450" lvl="0" indent="-171450">
              <a:buFont typeface="Arial" panose="020B0604020202020204" pitchFamily="34" charset="0"/>
              <a:buChar char="•"/>
            </a:pPr>
            <a:r>
              <a:rPr lang="fi-FI" dirty="0">
                <a:ea typeface="ＭＳ Ｐゴシック" charset="0"/>
              </a:rPr>
              <a:t>Iskumelu (esim. tavaroiden heittäminen metalliseen astiaan aiheuttaa turhaa melua)</a:t>
            </a:r>
          </a:p>
          <a:p>
            <a:pPr marL="171450" lvl="0" indent="-171450">
              <a:buFont typeface="Arial" panose="020B0604020202020204" pitchFamily="34" charset="0"/>
              <a:buChar char="•"/>
            </a:pPr>
            <a:r>
              <a:rPr lang="fi-FI" dirty="0">
                <a:ea typeface="ＭＳ Ｐゴシック" charset="0"/>
              </a:rPr>
              <a:t>Haittaako melu keskustelua (kommunikaatiotarve työssä -&gt; kuulonsuojaimet jotka mahdollistavat kommunikoinnin)</a:t>
            </a:r>
          </a:p>
          <a:p>
            <a:r>
              <a:rPr lang="fi-FI" b="0" noProof="0" dirty="0">
                <a:ea typeface="ＭＳ Ｐゴシック" charset="0"/>
              </a:rPr>
              <a:t>Rakennustyöpaikoilla tehtävien töiden melutasot (sekä jatkuva melu että iskumelu) edellyttävät työnantajalta meluntorjuntasuunnitelmaa, jota työnjohto voi </a:t>
            </a:r>
            <a:r>
              <a:rPr lang="fi-FI" b="0" noProof="0" dirty="0"/>
              <a:t>hyödyntää meluasioissa työntekijöiden opastuksessa ja ohjauksessa. Työterveyshuollossa kuulotutkimus 3 vuoden välein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b="1" dirty="0"/>
          </a:p>
          <a:p>
            <a:r>
              <a:rPr lang="fi-FI" dirty="0"/>
              <a:t>Hyvät peruslähteet melusta; Työsuojeluviranomainen: </a:t>
            </a:r>
            <a:r>
              <a:rPr lang="fi-FI" dirty="0" err="1"/>
              <a:t>https</a:t>
            </a:r>
            <a:r>
              <a:rPr lang="fi-FI" dirty="0"/>
              <a:t>://</a:t>
            </a:r>
            <a:r>
              <a:rPr lang="fi-FI" dirty="0" err="1"/>
              <a:t>www.tyosuojelu.fi</a:t>
            </a:r>
            <a:r>
              <a:rPr lang="fi-FI" dirty="0"/>
              <a:t>/</a:t>
            </a:r>
            <a:r>
              <a:rPr lang="fi-FI" dirty="0" err="1"/>
              <a:t>tyoolot</a:t>
            </a:r>
            <a:r>
              <a:rPr lang="fi-FI" dirty="0"/>
              <a:t>/fysikaaliset-</a:t>
            </a:r>
            <a:r>
              <a:rPr lang="fi-FI" dirty="0" err="1"/>
              <a:t>tekijat</a:t>
            </a:r>
            <a:r>
              <a:rPr lang="fi-FI" dirty="0"/>
              <a:t>/melu sekä Kuulo ei uusiudu (TTK): </a:t>
            </a:r>
            <a:r>
              <a:rPr lang="fi-FI" dirty="0" err="1"/>
              <a:t>https</a:t>
            </a:r>
            <a:r>
              <a:rPr lang="fi-FI" dirty="0"/>
              <a:t>://</a:t>
            </a:r>
            <a:r>
              <a:rPr lang="fi-FI" dirty="0" err="1"/>
              <a:t>ttk.fi</a:t>
            </a:r>
            <a:r>
              <a:rPr lang="fi-FI" dirty="0"/>
              <a:t>/</a:t>
            </a:r>
            <a:r>
              <a:rPr lang="fi-FI" dirty="0" err="1"/>
              <a:t>files</a:t>
            </a:r>
            <a:r>
              <a:rPr lang="fi-FI" dirty="0"/>
              <a:t>/4637/</a:t>
            </a:r>
            <a:r>
              <a:rPr lang="fi-FI" dirty="0" err="1"/>
              <a:t>Kuulo_ei_uusiudu.pdf</a:t>
            </a:r>
            <a:r>
              <a:rPr lang="fi-FI"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b="1" dirty="0"/>
          </a:p>
          <a:p>
            <a:pPr lvl="0"/>
            <a:endParaRPr lang="fi-FI" dirty="0">
              <a:ea typeface="ＭＳ Ｐゴシック" charset="0"/>
            </a:endParaRPr>
          </a:p>
        </p:txBody>
      </p:sp>
      <p:sp>
        <p:nvSpPr>
          <p:cNvPr id="4" name="Dian numeron paikkamerkki 3"/>
          <p:cNvSpPr>
            <a:spLocks noGrp="1"/>
          </p:cNvSpPr>
          <p:nvPr>
            <p:ph type="sldNum" sz="quarter" idx="5"/>
          </p:nvPr>
        </p:nvSpPr>
        <p:spPr/>
        <p:txBody>
          <a:bodyPr/>
          <a:lstStyle/>
          <a:p>
            <a:fld id="{42833144-BDD4-5F43-8ECB-77D5AD30B620}" type="slidenum">
              <a:rPr lang="sv-SE" smtClean="0"/>
              <a:t>6</a:t>
            </a:fld>
            <a:endParaRPr lang="sv-SE"/>
          </a:p>
        </p:txBody>
      </p:sp>
    </p:spTree>
    <p:extLst>
      <p:ext uri="{BB962C8B-B14F-4D97-AF65-F5344CB8AC3E}">
        <p14:creationId xmlns:p14="http://schemas.microsoft.com/office/powerpoint/2010/main" val="9540179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Meluasetus 85/2006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dirty="0"/>
              <a:t>Jatkuvaa melua (8 h keskimääräinen taso) mitataan A-suodattimella ja iskumelua (hetkellinen melu) C-suodattimella.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dirty="0"/>
              <a:t>Altistusmittaus suoritetaan henkilön korvan vieressä</a:t>
            </a:r>
          </a:p>
          <a:p>
            <a:pPr marL="171450" indent="-171450">
              <a:buFont typeface="Arial" panose="020B0604020202020204" pitchFamily="34" charset="0"/>
              <a:buChar char="•"/>
            </a:pPr>
            <a:r>
              <a:rPr lang="fi-FI" dirty="0"/>
              <a:t>Jatkuva melu: toiminta-arvot 80dB(A) = tarjottava kuulonsuojaimet käyttöön  ja 85 dB(A) = käytettävä kuulonsuojaimia ja laadittava meluntorjuntaohjelma sekä raja-arvo 87dB(A) (ei saa ylittyä työpäivän aikana, mittaus kuulonsuojaimen sisäpuolelta)</a:t>
            </a:r>
          </a:p>
          <a:p>
            <a:pPr marL="171450" indent="-171450">
              <a:buFont typeface="Arial" panose="020B0604020202020204" pitchFamily="34" charset="0"/>
              <a:buChar char="•"/>
            </a:pPr>
            <a:r>
              <a:rPr lang="fi-FI" dirty="0"/>
              <a:t>Iskumelu 135 dB(C), 137 dB(C), 140 dB(C) = toimenpiteet vastaavat kuin jatkuvan melun kohdalla</a:t>
            </a:r>
          </a:p>
          <a:p>
            <a:endParaRPr lang="fi-FI" dirty="0"/>
          </a:p>
          <a:p>
            <a:r>
              <a:rPr lang="fi-FI" dirty="0"/>
              <a:t>Melulaskimella voi kokeilla eri melutasoja ja aikoja työpäivän aikana ja selvittää sen avulla logaritmisen desibeliasteikon merkitys. HUOM! 3 dB vaimennus tarkoittaa puolet vähemmän kuulovaarallista</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b="1" dirty="0"/>
          </a:p>
          <a:p>
            <a:pPr lvl="0"/>
            <a:endParaRPr lang="fi-FI" dirty="0">
              <a:ea typeface="ＭＳ Ｐゴシック" charset="0"/>
            </a:endParaRPr>
          </a:p>
        </p:txBody>
      </p:sp>
      <p:sp>
        <p:nvSpPr>
          <p:cNvPr id="4" name="Dian numeron paikkamerkki 3"/>
          <p:cNvSpPr>
            <a:spLocks noGrp="1"/>
          </p:cNvSpPr>
          <p:nvPr>
            <p:ph type="sldNum" sz="quarter" idx="5"/>
          </p:nvPr>
        </p:nvSpPr>
        <p:spPr/>
        <p:txBody>
          <a:bodyPr/>
          <a:lstStyle/>
          <a:p>
            <a:fld id="{42833144-BDD4-5F43-8ECB-77D5AD30B620}" type="slidenum">
              <a:rPr lang="sv-SE" smtClean="0"/>
              <a:t>7</a:t>
            </a:fld>
            <a:endParaRPr lang="sv-SE"/>
          </a:p>
        </p:txBody>
      </p:sp>
    </p:spTree>
    <p:extLst>
      <p:ext uri="{BB962C8B-B14F-4D97-AF65-F5344CB8AC3E}">
        <p14:creationId xmlns:p14="http://schemas.microsoft.com/office/powerpoint/2010/main" val="39593516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Kiinteissä aineissa ja rakenteissa etenevää värähtelyä, joka kehoon siirtyessään voi aiheuttaa terveydellisiä haittoja</a:t>
            </a:r>
          </a:p>
          <a:p>
            <a:r>
              <a:rPr lang="fi-FI" dirty="0"/>
              <a:t>Aiheutuu esim. piikkaus, </a:t>
            </a:r>
            <a:r>
              <a:rPr lang="fi-FI" dirty="0" err="1"/>
              <a:t>rälläkkä</a:t>
            </a:r>
            <a:r>
              <a:rPr lang="fi-FI" dirty="0"/>
              <a:t>, </a:t>
            </a:r>
            <a:r>
              <a:rPr lang="fi-FI" dirty="0" err="1"/>
              <a:t>vibra</a:t>
            </a:r>
            <a:r>
              <a:rPr lang="fi-FI" dirty="0"/>
              <a:t> (käsitärinä) ja ajoneuvojen liikkeen aiheuttaman tärinän siirtyminen kehoon</a:t>
            </a:r>
          </a:p>
          <a:p>
            <a:pPr lvl="1"/>
            <a:r>
              <a:rPr lang="fi-FI" dirty="0"/>
              <a:t>Tärinäaltistusta aiheuttavat työt löytyvät rakennustyöpaikalla kuuntelemalla eli seuraamalla melua ja tärinätaso selviää kokeilemalla itse sekä koneen käyttöohjeesta</a:t>
            </a:r>
          </a:p>
          <a:p>
            <a:r>
              <a:rPr lang="fi-FI" dirty="0"/>
              <a:t>Käsitärinästä aiheutuvia ammattitauteja todetaan vuosittain rakennustyöntekijöillä</a:t>
            </a:r>
          </a:p>
          <a:p>
            <a:r>
              <a:rPr lang="fi-FI" dirty="0"/>
              <a:t>Haitan suuruuteen vaikuttaa työtapa, työn kesto, koneen kunto, puristusotteen voima, kylmä, jne.</a:t>
            </a:r>
          </a:p>
          <a:p>
            <a:r>
              <a:rPr lang="fi-FI" dirty="0"/>
              <a:t>Seuraukset esim. valkosormisuus, puutuneisuus, lihas-, jänne- ja nivelvammat, käden puristusotteen alaneminen, kuulon alenema (yhteisvaikutus melun kanssa)</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b="1" dirty="0"/>
          </a:p>
          <a:p>
            <a:endParaRPr lang="sv-SE" dirty="0"/>
          </a:p>
        </p:txBody>
      </p:sp>
      <p:sp>
        <p:nvSpPr>
          <p:cNvPr id="4" name="Dian numeron paikkamerkki 3"/>
          <p:cNvSpPr>
            <a:spLocks noGrp="1"/>
          </p:cNvSpPr>
          <p:nvPr>
            <p:ph type="sldNum" sz="quarter" idx="5"/>
          </p:nvPr>
        </p:nvSpPr>
        <p:spPr/>
        <p:txBody>
          <a:bodyPr/>
          <a:lstStyle/>
          <a:p>
            <a:fld id="{42833144-BDD4-5F43-8ECB-77D5AD30B620}" type="slidenum">
              <a:rPr lang="sv-SE" smtClean="0"/>
              <a:t>8</a:t>
            </a:fld>
            <a:endParaRPr lang="sv-SE"/>
          </a:p>
        </p:txBody>
      </p:sp>
    </p:spTree>
    <p:extLst>
      <p:ext uri="{BB962C8B-B14F-4D97-AF65-F5344CB8AC3E}">
        <p14:creationId xmlns:p14="http://schemas.microsoft.com/office/powerpoint/2010/main" val="7925279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Käytännössä tehtävän kierto on ainoa ratkaisu tai vaihtaminen vähemmän tärinää aiheuttavan koneen käyttöön</a:t>
            </a:r>
          </a:p>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Tilapäisetkin toiminta-arvon ylitykset työpäivän aikana lisäävät todennäköisyyttä tärinän terveysvaikutusten ilmenemiselle ja siksi vähäisiinkin oireisiin on reagoitava</a:t>
            </a:r>
            <a:endParaRPr lang="fi-FI" baseline="30000" dirty="0"/>
          </a:p>
          <a:p>
            <a:endParaRPr lang="fi-FI" dirty="0"/>
          </a:p>
          <a:p>
            <a:r>
              <a:rPr lang="fi-FI" dirty="0"/>
              <a:t>tärinäasetus 48/2005</a:t>
            </a:r>
          </a:p>
          <a:p>
            <a:pPr algn="l"/>
            <a:r>
              <a:rPr lang="sv-SE" sz="1200" dirty="0" err="1">
                <a:solidFill>
                  <a:srgbClr val="FFFFFF"/>
                </a:solidFill>
                <a:latin typeface="Calibri" panose="020F0502020204030204" pitchFamily="34" charset="0"/>
              </a:rPr>
              <a:t>Toiminta</a:t>
            </a:r>
            <a:r>
              <a:rPr lang="sv-SE" sz="1200" dirty="0">
                <a:solidFill>
                  <a:srgbClr val="FFFFFF"/>
                </a:solidFill>
                <a:latin typeface="Calibri" panose="020F0502020204030204" pitchFamily="34" charset="0"/>
              </a:rPr>
              <a:t>- ja 		</a:t>
            </a:r>
            <a:r>
              <a:rPr lang="sv-SE" sz="1200" dirty="0" err="1">
                <a:solidFill>
                  <a:srgbClr val="FFFFFF"/>
                </a:solidFill>
                <a:latin typeface="Calibri" panose="020F0502020204030204" pitchFamily="34" charset="0"/>
              </a:rPr>
              <a:t>Käsitärinä</a:t>
            </a:r>
            <a:r>
              <a:rPr lang="sv-SE" sz="1200" dirty="0">
                <a:solidFill>
                  <a:srgbClr val="FFFFFF"/>
                </a:solidFill>
                <a:latin typeface="Calibri" panose="020F0502020204030204" pitchFamily="34" charset="0"/>
              </a:rPr>
              <a:t>	</a:t>
            </a:r>
            <a:r>
              <a:rPr lang="sv-SE" sz="1200" baseline="0" dirty="0" err="1">
                <a:solidFill>
                  <a:srgbClr val="FFFFFF"/>
                </a:solidFill>
                <a:latin typeface="Calibri" panose="020F0502020204030204" pitchFamily="34" charset="0"/>
              </a:rPr>
              <a:t>Kehotärinä</a:t>
            </a:r>
            <a:endParaRPr lang="sv-SE" sz="1200" dirty="0">
              <a:solidFill>
                <a:srgbClr val="FFFFFF"/>
              </a:solidFill>
              <a:latin typeface="Calibri" panose="020F0502020204030204" pitchFamily="34" charset="0"/>
            </a:endParaRPr>
          </a:p>
          <a:p>
            <a:pPr algn="l"/>
            <a:r>
              <a:rPr lang="sv-SE" sz="1200" dirty="0">
                <a:solidFill>
                  <a:srgbClr val="FFFFFF"/>
                </a:solidFill>
                <a:latin typeface="Calibri" panose="020F0502020204030204" pitchFamily="34" charset="0"/>
              </a:rPr>
              <a:t>raja-</a:t>
            </a:r>
            <a:r>
              <a:rPr lang="sv-SE" sz="1200" dirty="0" err="1">
                <a:solidFill>
                  <a:srgbClr val="FFFFFF"/>
                </a:solidFill>
                <a:latin typeface="Calibri" panose="020F0502020204030204" pitchFamily="34" charset="0"/>
              </a:rPr>
              <a:t>arvot</a:t>
            </a:r>
            <a:r>
              <a:rPr lang="sv-SE" sz="1200" dirty="0">
                <a:solidFill>
                  <a:srgbClr val="000000"/>
                </a:solidFill>
                <a:latin typeface="ArialMT"/>
              </a:rPr>
              <a:t>		</a:t>
            </a:r>
            <a:r>
              <a:rPr lang="sv-SE" sz="1200" dirty="0">
                <a:solidFill>
                  <a:srgbClr val="FFFFFF"/>
                </a:solidFill>
                <a:latin typeface="Calibri" panose="020F0502020204030204" pitchFamily="34" charset="0"/>
              </a:rPr>
              <a:t>8 h, m/s</a:t>
            </a:r>
            <a:r>
              <a:rPr lang="sv-SE" sz="1200" baseline="30000" dirty="0">
                <a:solidFill>
                  <a:srgbClr val="FFFFFF"/>
                </a:solidFill>
                <a:latin typeface="Calibri" panose="020F0502020204030204" pitchFamily="34" charset="0"/>
              </a:rPr>
              <a:t>2</a:t>
            </a:r>
            <a:r>
              <a:rPr lang="sv-SE" sz="1200" baseline="0" dirty="0">
                <a:solidFill>
                  <a:srgbClr val="000000"/>
                </a:solidFill>
                <a:latin typeface="ArialMT"/>
              </a:rPr>
              <a:t>	</a:t>
            </a:r>
            <a:r>
              <a:rPr lang="sv-SE" sz="1200" baseline="0" dirty="0">
                <a:solidFill>
                  <a:srgbClr val="FFFFFF"/>
                </a:solidFill>
                <a:latin typeface="Calibri" panose="020F0502020204030204" pitchFamily="34" charset="0"/>
              </a:rPr>
              <a:t> 8 h, m/s</a:t>
            </a:r>
            <a:r>
              <a:rPr lang="sv-SE" sz="1200" baseline="30000" dirty="0">
                <a:solidFill>
                  <a:srgbClr val="FFFFFF"/>
                </a:solidFill>
                <a:latin typeface="Calibri" panose="020F0502020204030204" pitchFamily="34" charset="0"/>
              </a:rPr>
              <a:t>2</a:t>
            </a:r>
            <a:r>
              <a:rPr lang="sv-SE" sz="1200" baseline="0" dirty="0">
                <a:solidFill>
                  <a:srgbClr val="000000"/>
                </a:solidFill>
                <a:latin typeface="ArialMT"/>
              </a:rPr>
              <a:t>	</a:t>
            </a:r>
          </a:p>
          <a:p>
            <a:pPr algn="l"/>
            <a:r>
              <a:rPr lang="sv-SE" sz="1200" baseline="0" dirty="0" err="1">
                <a:solidFill>
                  <a:srgbClr val="000000"/>
                </a:solidFill>
                <a:latin typeface="Calibri" panose="020F0502020204030204" pitchFamily="34" charset="0"/>
              </a:rPr>
              <a:t>Toiminta-arvo</a:t>
            </a:r>
            <a:r>
              <a:rPr lang="sv-SE" sz="1200" baseline="0" dirty="0">
                <a:solidFill>
                  <a:srgbClr val="000000"/>
                </a:solidFill>
                <a:latin typeface="ArialMT"/>
              </a:rPr>
              <a:t>	</a:t>
            </a:r>
            <a:r>
              <a:rPr lang="sv-SE" sz="1200" baseline="0" dirty="0">
                <a:solidFill>
                  <a:srgbClr val="000000"/>
                </a:solidFill>
                <a:latin typeface="Calibri" panose="020F0502020204030204" pitchFamily="34" charset="0"/>
              </a:rPr>
              <a:t>2,5</a:t>
            </a:r>
            <a:r>
              <a:rPr lang="sv-SE" sz="1200" baseline="0" dirty="0">
                <a:solidFill>
                  <a:srgbClr val="000000"/>
                </a:solidFill>
                <a:latin typeface="ArialMT"/>
              </a:rPr>
              <a:t>	</a:t>
            </a:r>
            <a:r>
              <a:rPr lang="sv-SE" sz="1200" baseline="0" dirty="0">
                <a:solidFill>
                  <a:srgbClr val="000000"/>
                </a:solidFill>
                <a:latin typeface="Calibri" panose="020F0502020204030204" pitchFamily="34" charset="0"/>
              </a:rPr>
              <a:t>0,5</a:t>
            </a:r>
            <a:r>
              <a:rPr lang="sv-SE" sz="1200" baseline="0" dirty="0">
                <a:solidFill>
                  <a:srgbClr val="000000"/>
                </a:solidFill>
                <a:latin typeface="ArialMT"/>
              </a:rPr>
              <a:t>	</a:t>
            </a:r>
          </a:p>
          <a:p>
            <a:pPr algn="l"/>
            <a:r>
              <a:rPr lang="sv-SE" sz="1200" baseline="0" dirty="0">
                <a:solidFill>
                  <a:srgbClr val="000000"/>
                </a:solidFill>
                <a:latin typeface="Calibri" panose="020F0502020204030204" pitchFamily="34" charset="0"/>
              </a:rPr>
              <a:t>Raja-</a:t>
            </a:r>
            <a:r>
              <a:rPr lang="sv-SE" sz="1200" baseline="0" dirty="0" err="1">
                <a:solidFill>
                  <a:srgbClr val="000000"/>
                </a:solidFill>
                <a:latin typeface="Calibri" panose="020F0502020204030204" pitchFamily="34" charset="0"/>
              </a:rPr>
              <a:t>arvo</a:t>
            </a:r>
            <a:r>
              <a:rPr lang="sv-SE" sz="1200" baseline="0" dirty="0">
                <a:solidFill>
                  <a:srgbClr val="000000"/>
                </a:solidFill>
                <a:latin typeface="ArialMT"/>
              </a:rPr>
              <a:t>		</a:t>
            </a:r>
            <a:r>
              <a:rPr lang="sv-SE" sz="1200" baseline="0" dirty="0">
                <a:solidFill>
                  <a:srgbClr val="000000"/>
                </a:solidFill>
                <a:latin typeface="Calibri" panose="020F0502020204030204" pitchFamily="34" charset="0"/>
              </a:rPr>
              <a:t>5</a:t>
            </a:r>
            <a:r>
              <a:rPr lang="sv-SE" sz="1200" baseline="0" dirty="0">
                <a:solidFill>
                  <a:srgbClr val="000000"/>
                </a:solidFill>
                <a:latin typeface="ArialMT"/>
              </a:rPr>
              <a:t>	</a:t>
            </a:r>
            <a:r>
              <a:rPr lang="sv-SE" sz="1200" baseline="0" dirty="0">
                <a:solidFill>
                  <a:srgbClr val="000000"/>
                </a:solidFill>
                <a:latin typeface="Calibri" panose="020F0502020204030204" pitchFamily="34" charset="0"/>
              </a:rPr>
              <a:t>1,15</a:t>
            </a:r>
            <a:r>
              <a:rPr lang="sv-SE" sz="1200" baseline="0" dirty="0">
                <a:solidFill>
                  <a:srgbClr val="000000"/>
                </a:solidFill>
                <a:latin typeface="ArialMT"/>
              </a:rPr>
              <a:t>	</a:t>
            </a:r>
          </a:p>
          <a:p>
            <a:endParaRPr lang="fi-FI" dirty="0"/>
          </a:p>
          <a:p>
            <a:r>
              <a:rPr lang="fi-FI" dirty="0">
                <a:ea typeface="ＭＳ Ｐゴシック" charset="0"/>
              </a:rPr>
              <a:t>Rakennustyöpaikoilla tärinätasot monessa työtehtävässä edellyttävät työnantajalta tärinäntorjuntasuunnitelman laatimista, jossa on kuvattu tärinän terveysvaikutusten torjumiseen tähtäävät toimenpiteet mm. vähemmän tärinää aiheuttavien koneiden hankinta ja työmenetelmien muuttaminen</a:t>
            </a:r>
            <a:endParaRPr lang="fi-FI" dirty="0"/>
          </a:p>
          <a:p>
            <a:pPr marL="0" marR="0" lvl="0" indent="0" algn="l" defTabSz="914400" rtl="0" eaLnBrk="1" fontAlgn="auto" latinLnBrk="0" hangingPunct="1">
              <a:lnSpc>
                <a:spcPct val="100000"/>
              </a:lnSpc>
              <a:spcBef>
                <a:spcPts val="0"/>
              </a:spcBef>
              <a:spcAft>
                <a:spcPts val="0"/>
              </a:spcAft>
              <a:buClrTx/>
              <a:buSzTx/>
              <a:buFontTx/>
              <a:buNone/>
              <a:tabLst/>
              <a:defRPr/>
            </a:pPr>
            <a:r>
              <a:rPr lang="fi-FI" b="0" dirty="0"/>
              <a:t>Perehdy rakennustyöpaikkasi tärinäntorjuntasuunnitelmaan ja hyödynnä sen tietoja työntekijöiden opastuksessa ja ohjauksessa</a:t>
            </a:r>
          </a:p>
          <a:p>
            <a:endParaRPr lang="fi-FI" dirty="0"/>
          </a:p>
          <a:p>
            <a:r>
              <a:rPr lang="fi-FI" dirty="0"/>
              <a:t>Hyvät peruslähteet tärinästä; Työsuojeluviranomainen: </a:t>
            </a:r>
            <a:r>
              <a:rPr lang="fi-FI" dirty="0" err="1"/>
              <a:t>https</a:t>
            </a:r>
            <a:r>
              <a:rPr lang="fi-FI" dirty="0"/>
              <a:t>://</a:t>
            </a:r>
            <a:r>
              <a:rPr lang="fi-FI" dirty="0" err="1"/>
              <a:t>www.tyosuojelu.fi</a:t>
            </a:r>
            <a:r>
              <a:rPr lang="fi-FI" dirty="0"/>
              <a:t>/</a:t>
            </a:r>
            <a:r>
              <a:rPr lang="fi-FI" dirty="0" err="1"/>
              <a:t>tyoolot</a:t>
            </a:r>
            <a:r>
              <a:rPr lang="fi-FI" dirty="0"/>
              <a:t>/fysikaaliset-</a:t>
            </a:r>
            <a:r>
              <a:rPr lang="fi-FI" dirty="0" err="1"/>
              <a:t>tekijat</a:t>
            </a:r>
            <a:r>
              <a:rPr lang="fi-FI" dirty="0"/>
              <a:t>/tarina sekä Käsiin kohdistuva tärinä (TTK): </a:t>
            </a:r>
            <a:r>
              <a:rPr lang="fi-FI" dirty="0" err="1"/>
              <a:t>https</a:t>
            </a:r>
            <a:r>
              <a:rPr lang="fi-FI" dirty="0"/>
              <a:t>://</a:t>
            </a:r>
            <a:r>
              <a:rPr lang="fi-FI" dirty="0" err="1"/>
              <a:t>ttk.fi</a:t>
            </a:r>
            <a:r>
              <a:rPr lang="fi-FI" dirty="0"/>
              <a:t>/</a:t>
            </a:r>
            <a:r>
              <a:rPr lang="fi-FI" dirty="0" err="1"/>
              <a:t>files</a:t>
            </a:r>
            <a:r>
              <a:rPr lang="fi-FI" dirty="0"/>
              <a:t>/4638/Kasiin_kohdistuva_tarina_Neuvoja_kasityokaluja_kayttaville_autokorjaamossa.pdf  </a:t>
            </a:r>
          </a:p>
          <a:p>
            <a:r>
              <a:rPr lang="fi-FI" dirty="0"/>
              <a:t>Tärinälaskimella voi kokeilla eri tärinätasoja ja aikoja työpäivän aikana ja selvittää sen avulla kiihtyvyysyksikön merkitys</a:t>
            </a:r>
          </a:p>
          <a:p>
            <a:r>
              <a:rPr lang="fi-FI" dirty="0"/>
              <a:t>Altistumista arvioitaessa käytetään lähtötietoina koneen valmistajan ilmoittamia tärinäarvoja sekä todellista liipaisinaikaa (eli aikaa kun kone on käynnissä).</a:t>
            </a:r>
          </a:p>
        </p:txBody>
      </p:sp>
      <p:sp>
        <p:nvSpPr>
          <p:cNvPr id="4" name="Dian numeron paikkamerkki 3"/>
          <p:cNvSpPr>
            <a:spLocks noGrp="1"/>
          </p:cNvSpPr>
          <p:nvPr>
            <p:ph type="sldNum" sz="quarter" idx="10"/>
          </p:nvPr>
        </p:nvSpPr>
        <p:spPr/>
        <p:txBody>
          <a:bodyPr/>
          <a:lstStyle/>
          <a:p>
            <a:fld id="{9C2EA726-D59F-D242-9D2D-C1E7A27CB42C}" type="slidenum">
              <a:rPr lang="fi-FI" smtClean="0"/>
              <a:t>9</a:t>
            </a:fld>
            <a:endParaRPr lang="fi-FI"/>
          </a:p>
        </p:txBody>
      </p:sp>
    </p:spTree>
    <p:extLst>
      <p:ext uri="{BB962C8B-B14F-4D97-AF65-F5344CB8AC3E}">
        <p14:creationId xmlns:p14="http://schemas.microsoft.com/office/powerpoint/2010/main" val="41511594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1450" indent="-171450">
              <a:buFont typeface="Arial" panose="020B0604020202020204" pitchFamily="34" charset="0"/>
              <a:buChar char="•"/>
            </a:pPr>
            <a:r>
              <a:rPr lang="sv-SE" dirty="0" err="1"/>
              <a:t>Autinkolaseilla</a:t>
            </a:r>
            <a:r>
              <a:rPr lang="sv-SE" dirty="0"/>
              <a:t> </a:t>
            </a:r>
            <a:r>
              <a:rPr lang="sv-SE" dirty="0" err="1"/>
              <a:t>voidaan</a:t>
            </a:r>
            <a:r>
              <a:rPr lang="sv-SE" dirty="0"/>
              <a:t> </a:t>
            </a:r>
            <a:r>
              <a:rPr lang="sv-SE" dirty="0" err="1"/>
              <a:t>suojata</a:t>
            </a:r>
            <a:r>
              <a:rPr lang="sv-SE" dirty="0"/>
              <a:t> </a:t>
            </a:r>
            <a:r>
              <a:rPr lang="sv-SE" dirty="0" err="1"/>
              <a:t>silmät</a:t>
            </a:r>
            <a:r>
              <a:rPr lang="sv-SE" dirty="0"/>
              <a:t> </a:t>
            </a:r>
            <a:r>
              <a:rPr lang="sv-SE" dirty="0" err="1"/>
              <a:t>auringon</a:t>
            </a:r>
            <a:r>
              <a:rPr lang="sv-SE" dirty="0"/>
              <a:t> UV </a:t>
            </a:r>
            <a:r>
              <a:rPr lang="sv-SE" dirty="0" err="1"/>
              <a:t>valolta</a:t>
            </a:r>
            <a:endParaRPr lang="sv-SE" dirty="0"/>
          </a:p>
          <a:p>
            <a:pPr marL="171450" indent="-171450">
              <a:buFont typeface="Arial" panose="020B0604020202020204" pitchFamily="34" charset="0"/>
              <a:buChar char="•"/>
            </a:pPr>
            <a:r>
              <a:rPr lang="sv-SE" dirty="0" err="1"/>
              <a:t>Hitsausmaskin</a:t>
            </a:r>
            <a:r>
              <a:rPr lang="sv-SE" dirty="0"/>
              <a:t> </a:t>
            </a:r>
            <a:r>
              <a:rPr lang="sv-SE" dirty="0" err="1"/>
              <a:t>tummuus</a:t>
            </a:r>
            <a:r>
              <a:rPr lang="sv-SE" dirty="0"/>
              <a:t> </a:t>
            </a:r>
            <a:r>
              <a:rPr lang="sv-SE" dirty="0" err="1"/>
              <a:t>valitaan</a:t>
            </a:r>
            <a:r>
              <a:rPr lang="sv-SE" dirty="0"/>
              <a:t> </a:t>
            </a:r>
            <a:r>
              <a:rPr lang="sv-SE" dirty="0" err="1"/>
              <a:t>hitsausprosessin</a:t>
            </a:r>
            <a:r>
              <a:rPr lang="sv-SE" dirty="0"/>
              <a:t> </a:t>
            </a:r>
            <a:r>
              <a:rPr lang="sv-SE" dirty="0" err="1"/>
              <a:t>mukaan</a:t>
            </a:r>
            <a:endParaRPr lang="sv-SE" dirty="0"/>
          </a:p>
          <a:p>
            <a:pPr marL="171450" indent="-171450">
              <a:buFont typeface="Arial" panose="020B0604020202020204" pitchFamily="34" charset="0"/>
              <a:buChar char="•"/>
            </a:pPr>
            <a:r>
              <a:rPr lang="sv-SE" dirty="0" err="1"/>
              <a:t>Kaarihitsaus</a:t>
            </a:r>
            <a:r>
              <a:rPr lang="sv-SE" dirty="0"/>
              <a:t> UV-</a:t>
            </a:r>
            <a:r>
              <a:rPr lang="sv-SE" dirty="0" err="1"/>
              <a:t>valolta</a:t>
            </a:r>
            <a:r>
              <a:rPr lang="sv-SE" dirty="0"/>
              <a:t> </a:t>
            </a:r>
            <a:r>
              <a:rPr lang="sv-SE" dirty="0" err="1"/>
              <a:t>suojautuminen</a:t>
            </a:r>
            <a:r>
              <a:rPr lang="sv-SE" dirty="0"/>
              <a:t> </a:t>
            </a:r>
            <a:r>
              <a:rPr lang="sv-SE" dirty="0" err="1"/>
              <a:t>koskee</a:t>
            </a:r>
            <a:r>
              <a:rPr lang="sv-SE" dirty="0"/>
              <a:t> </a:t>
            </a:r>
            <a:r>
              <a:rPr lang="sv-SE" dirty="0" err="1"/>
              <a:t>myös</a:t>
            </a:r>
            <a:r>
              <a:rPr lang="sv-SE" dirty="0"/>
              <a:t> </a:t>
            </a:r>
            <a:r>
              <a:rPr lang="fi-FI" dirty="0"/>
              <a:t>lähellä olevia. Lisäksi myös säteilyn heijastuminen esim. niskaan huomioitava ja hitsausvaatetus, joka suojaa valokaarelta</a:t>
            </a:r>
          </a:p>
          <a:p>
            <a:pPr marL="171450" indent="-171450">
              <a:buFont typeface="Arial" panose="020B0604020202020204" pitchFamily="34" charset="0"/>
              <a:buChar char="•"/>
            </a:pPr>
            <a:r>
              <a:rPr lang="fi-FI" dirty="0"/>
              <a:t>Lasersäteilyä tuottavissa laitteissa on ilmoitettu vaaraluokka: </a:t>
            </a:r>
            <a:r>
              <a:rPr lang="fi-FI" dirty="0" err="1"/>
              <a:t>https</a:t>
            </a:r>
            <a:r>
              <a:rPr lang="fi-FI" dirty="0"/>
              <a:t>://</a:t>
            </a:r>
            <a:r>
              <a:rPr lang="fi-FI" dirty="0" err="1"/>
              <a:t>www.stuk.fi</a:t>
            </a:r>
            <a:r>
              <a:rPr lang="fi-FI" dirty="0"/>
              <a:t>/aiheet/laserit/laserluokat</a:t>
            </a:r>
          </a:p>
          <a:p>
            <a:pPr marL="171450" indent="-171450">
              <a:buFont typeface="Arial" panose="020B0604020202020204" pitchFamily="34" charset="0"/>
              <a:buChar char="•"/>
            </a:pPr>
            <a:r>
              <a:rPr lang="fi-FI" dirty="0"/>
              <a:t>Jos on aktiivinen implantti </a:t>
            </a:r>
            <a:r>
              <a:rPr lang="fi-FI" dirty="0" err="1"/>
              <a:t>työterveyhuollon</a:t>
            </a:r>
            <a:r>
              <a:rPr lang="fi-FI" dirty="0"/>
              <a:t> lääkäriä on konsultoitava mm. kaarihitsaustyöhön liittyen. Lähetysantenneissa kuuluu olla vaara-alue merkintä.</a:t>
            </a:r>
            <a:endParaRPr lang="sv-SE"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dirty="0"/>
              <a:t>Radon: Säteilylaki, 145 § Erityinen ilmoitusvelvollisuus : Ennen toiminnan aloittamista toiminnasta vastaavan on ilmoitettava Säteilyturvakeskukselle: louhintatyö ja muu työskentely maanalaisessa käytävässä tai tunnelissa, jossa yhden työntekijän yhteenlaskettu työaika vuodessa on enemmän kuin 100 tuntia;</a:t>
            </a:r>
          </a:p>
          <a:p>
            <a:pPr marL="171450" indent="-171450">
              <a:buFont typeface="Arial" panose="020B0604020202020204" pitchFamily="34" charset="0"/>
              <a:buChar char="•"/>
            </a:pPr>
            <a:r>
              <a:rPr lang="sv-SE" dirty="0" err="1"/>
              <a:t>Myös</a:t>
            </a:r>
            <a:r>
              <a:rPr lang="sv-SE" dirty="0"/>
              <a:t> </a:t>
            </a:r>
            <a:r>
              <a:rPr lang="sv-SE" dirty="0" err="1"/>
              <a:t>infrapunasäteilyt</a:t>
            </a:r>
            <a:r>
              <a:rPr lang="sv-SE" dirty="0"/>
              <a:t> (</a:t>
            </a:r>
            <a:r>
              <a:rPr lang="sv-SE" dirty="0" err="1"/>
              <a:t>lämmpösäteily</a:t>
            </a:r>
            <a:r>
              <a:rPr lang="sv-SE" dirty="0"/>
              <a:t>) </a:t>
            </a:r>
            <a:r>
              <a:rPr lang="sv-SE" dirty="0" err="1"/>
              <a:t>huomioitava</a:t>
            </a:r>
            <a:r>
              <a:rPr lang="sv-SE" dirty="0"/>
              <a:t>: </a:t>
            </a:r>
            <a:r>
              <a:rPr lang="fi-FI" altLang="fi-FI" dirty="0">
                <a:ea typeface="ＭＳ Ｐゴシック" charset="-128"/>
              </a:rPr>
              <a:t>Haitallista lämpösäteilyä on esim. </a:t>
            </a:r>
            <a:r>
              <a:rPr lang="fi-FI" altLang="fi-FI" dirty="0"/>
              <a:t>suojaamaton laaja kuuma/kylmä pinta, suora auringonpaiste, kuumat/kylmät kappaleet</a:t>
            </a:r>
          </a:p>
          <a:p>
            <a:endParaRPr lang="sv-SE" dirty="0"/>
          </a:p>
        </p:txBody>
      </p:sp>
      <p:sp>
        <p:nvSpPr>
          <p:cNvPr id="4" name="Dian numeron paikkamerkki 3"/>
          <p:cNvSpPr>
            <a:spLocks noGrp="1"/>
          </p:cNvSpPr>
          <p:nvPr>
            <p:ph type="sldNum" sz="quarter" idx="5"/>
          </p:nvPr>
        </p:nvSpPr>
        <p:spPr/>
        <p:txBody>
          <a:bodyPr/>
          <a:lstStyle/>
          <a:p>
            <a:fld id="{42833144-BDD4-5F43-8ECB-77D5AD30B620}" type="slidenum">
              <a:rPr lang="sv-SE" smtClean="0"/>
              <a:t>10</a:t>
            </a:fld>
            <a:endParaRPr lang="sv-SE"/>
          </a:p>
        </p:txBody>
      </p:sp>
    </p:spTree>
    <p:extLst>
      <p:ext uri="{BB962C8B-B14F-4D97-AF65-F5344CB8AC3E}">
        <p14:creationId xmlns:p14="http://schemas.microsoft.com/office/powerpoint/2010/main" val="26908981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761BF86-DE9D-8443-9CBE-0BACDDD97DE6}"/>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endParaRPr lang="sv-SE"/>
          </a:p>
        </p:txBody>
      </p:sp>
      <p:sp>
        <p:nvSpPr>
          <p:cNvPr id="3" name="Alaotsikko 2">
            <a:extLst>
              <a:ext uri="{FF2B5EF4-FFF2-40B4-BE49-F238E27FC236}">
                <a16:creationId xmlns:a16="http://schemas.microsoft.com/office/drawing/2014/main" id="{539036E1-4F72-9442-AD51-70AF381036A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sv-SE"/>
          </a:p>
        </p:txBody>
      </p:sp>
      <p:sp>
        <p:nvSpPr>
          <p:cNvPr id="4" name="Päivämäärän paikkamerkki 3">
            <a:extLst>
              <a:ext uri="{FF2B5EF4-FFF2-40B4-BE49-F238E27FC236}">
                <a16:creationId xmlns:a16="http://schemas.microsoft.com/office/drawing/2014/main" id="{BAD03B0F-D147-EA4F-AB53-329F5F0D199F}"/>
              </a:ext>
            </a:extLst>
          </p:cNvPr>
          <p:cNvSpPr>
            <a:spLocks noGrp="1"/>
          </p:cNvSpPr>
          <p:nvPr>
            <p:ph type="dt" sz="half" idx="10"/>
          </p:nvPr>
        </p:nvSpPr>
        <p:spPr/>
        <p:txBody>
          <a:bodyPr/>
          <a:lstStyle/>
          <a:p>
            <a:fld id="{3F655477-B62E-1244-8D9E-0F50514051AB}" type="datetimeFigureOut">
              <a:rPr lang="sv-SE" smtClean="0"/>
              <a:t>2022-06-20</a:t>
            </a:fld>
            <a:endParaRPr lang="sv-SE"/>
          </a:p>
        </p:txBody>
      </p:sp>
      <p:sp>
        <p:nvSpPr>
          <p:cNvPr id="5" name="Alatunnisteen paikkamerkki 4">
            <a:extLst>
              <a:ext uri="{FF2B5EF4-FFF2-40B4-BE49-F238E27FC236}">
                <a16:creationId xmlns:a16="http://schemas.microsoft.com/office/drawing/2014/main" id="{17E25EB2-40B3-544C-BF43-707480349824}"/>
              </a:ext>
            </a:extLst>
          </p:cNvPr>
          <p:cNvSpPr>
            <a:spLocks noGrp="1"/>
          </p:cNvSpPr>
          <p:nvPr>
            <p:ph type="ftr" sz="quarter" idx="11"/>
          </p:nvPr>
        </p:nvSpPr>
        <p:spPr/>
        <p:txBody>
          <a:bodyPr/>
          <a:lstStyle/>
          <a:p>
            <a:endParaRPr lang="sv-SE"/>
          </a:p>
        </p:txBody>
      </p:sp>
      <p:sp>
        <p:nvSpPr>
          <p:cNvPr id="6" name="Dian numeron paikkamerkki 5">
            <a:extLst>
              <a:ext uri="{FF2B5EF4-FFF2-40B4-BE49-F238E27FC236}">
                <a16:creationId xmlns:a16="http://schemas.microsoft.com/office/drawing/2014/main" id="{5C49BEC0-0DBA-0F40-AE28-F7C3C51A4D5A}"/>
              </a:ext>
            </a:extLst>
          </p:cNvPr>
          <p:cNvSpPr>
            <a:spLocks noGrp="1"/>
          </p:cNvSpPr>
          <p:nvPr>
            <p:ph type="sldNum" sz="quarter" idx="12"/>
          </p:nvPr>
        </p:nvSpPr>
        <p:spPr/>
        <p:txBody>
          <a:bodyPr/>
          <a:lstStyle/>
          <a:p>
            <a:fld id="{47C306CF-0AB7-4A42-AC5D-4CDFC9D4F9F2}" type="slidenum">
              <a:rPr lang="sv-SE" smtClean="0"/>
              <a:t>‹#›</a:t>
            </a:fld>
            <a:endParaRPr lang="sv-SE"/>
          </a:p>
        </p:txBody>
      </p:sp>
    </p:spTree>
    <p:extLst>
      <p:ext uri="{BB962C8B-B14F-4D97-AF65-F5344CB8AC3E}">
        <p14:creationId xmlns:p14="http://schemas.microsoft.com/office/powerpoint/2010/main" val="969677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B94E177-A35F-9C42-8C82-BCB57E6DEB39}"/>
              </a:ext>
            </a:extLst>
          </p:cNvPr>
          <p:cNvSpPr>
            <a:spLocks noGrp="1"/>
          </p:cNvSpPr>
          <p:nvPr>
            <p:ph type="title"/>
          </p:nvPr>
        </p:nvSpPr>
        <p:spPr/>
        <p:txBody>
          <a:bodyPr/>
          <a:lstStyle/>
          <a:p>
            <a:r>
              <a:rPr lang="fi-FI"/>
              <a:t>Muokkaa ots. perustyyl. napsautt.</a:t>
            </a:r>
            <a:endParaRPr lang="sv-SE"/>
          </a:p>
        </p:txBody>
      </p:sp>
      <p:sp>
        <p:nvSpPr>
          <p:cNvPr id="3" name="Pystysuoran tekstin paikkamerkki 2">
            <a:extLst>
              <a:ext uri="{FF2B5EF4-FFF2-40B4-BE49-F238E27FC236}">
                <a16:creationId xmlns:a16="http://schemas.microsoft.com/office/drawing/2014/main" id="{447E28D9-0078-3548-AB62-0ED2C5B20120}"/>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sv-SE"/>
          </a:p>
        </p:txBody>
      </p:sp>
      <p:sp>
        <p:nvSpPr>
          <p:cNvPr id="4" name="Päivämäärän paikkamerkki 3">
            <a:extLst>
              <a:ext uri="{FF2B5EF4-FFF2-40B4-BE49-F238E27FC236}">
                <a16:creationId xmlns:a16="http://schemas.microsoft.com/office/drawing/2014/main" id="{B3C24A5A-25C3-E149-8355-65233243B05C}"/>
              </a:ext>
            </a:extLst>
          </p:cNvPr>
          <p:cNvSpPr>
            <a:spLocks noGrp="1"/>
          </p:cNvSpPr>
          <p:nvPr>
            <p:ph type="dt" sz="half" idx="10"/>
          </p:nvPr>
        </p:nvSpPr>
        <p:spPr/>
        <p:txBody>
          <a:bodyPr/>
          <a:lstStyle/>
          <a:p>
            <a:fld id="{3F655477-B62E-1244-8D9E-0F50514051AB}" type="datetimeFigureOut">
              <a:rPr lang="sv-SE" smtClean="0"/>
              <a:t>2022-06-20</a:t>
            </a:fld>
            <a:endParaRPr lang="sv-SE"/>
          </a:p>
        </p:txBody>
      </p:sp>
      <p:sp>
        <p:nvSpPr>
          <p:cNvPr id="5" name="Alatunnisteen paikkamerkki 4">
            <a:extLst>
              <a:ext uri="{FF2B5EF4-FFF2-40B4-BE49-F238E27FC236}">
                <a16:creationId xmlns:a16="http://schemas.microsoft.com/office/drawing/2014/main" id="{F10D5733-09DF-EA45-B0AA-476A9D92F5A6}"/>
              </a:ext>
            </a:extLst>
          </p:cNvPr>
          <p:cNvSpPr>
            <a:spLocks noGrp="1"/>
          </p:cNvSpPr>
          <p:nvPr>
            <p:ph type="ftr" sz="quarter" idx="11"/>
          </p:nvPr>
        </p:nvSpPr>
        <p:spPr/>
        <p:txBody>
          <a:bodyPr/>
          <a:lstStyle/>
          <a:p>
            <a:endParaRPr lang="sv-SE"/>
          </a:p>
        </p:txBody>
      </p:sp>
      <p:sp>
        <p:nvSpPr>
          <p:cNvPr id="6" name="Dian numeron paikkamerkki 5">
            <a:extLst>
              <a:ext uri="{FF2B5EF4-FFF2-40B4-BE49-F238E27FC236}">
                <a16:creationId xmlns:a16="http://schemas.microsoft.com/office/drawing/2014/main" id="{7E70EF38-34E4-AB48-986F-4163A372384A}"/>
              </a:ext>
            </a:extLst>
          </p:cNvPr>
          <p:cNvSpPr>
            <a:spLocks noGrp="1"/>
          </p:cNvSpPr>
          <p:nvPr>
            <p:ph type="sldNum" sz="quarter" idx="12"/>
          </p:nvPr>
        </p:nvSpPr>
        <p:spPr/>
        <p:txBody>
          <a:bodyPr/>
          <a:lstStyle/>
          <a:p>
            <a:fld id="{47C306CF-0AB7-4A42-AC5D-4CDFC9D4F9F2}" type="slidenum">
              <a:rPr lang="sv-SE" smtClean="0"/>
              <a:t>‹#›</a:t>
            </a:fld>
            <a:endParaRPr lang="sv-SE"/>
          </a:p>
        </p:txBody>
      </p:sp>
    </p:spTree>
    <p:extLst>
      <p:ext uri="{BB962C8B-B14F-4D97-AF65-F5344CB8AC3E}">
        <p14:creationId xmlns:p14="http://schemas.microsoft.com/office/powerpoint/2010/main" val="2844535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511BC841-62E4-D24B-A684-2DD4442A788A}"/>
              </a:ext>
            </a:extLst>
          </p:cNvPr>
          <p:cNvSpPr>
            <a:spLocks noGrp="1"/>
          </p:cNvSpPr>
          <p:nvPr>
            <p:ph type="title" orient="vert"/>
          </p:nvPr>
        </p:nvSpPr>
        <p:spPr>
          <a:xfrm>
            <a:off x="8724900" y="365125"/>
            <a:ext cx="2628900" cy="5811838"/>
          </a:xfrm>
        </p:spPr>
        <p:txBody>
          <a:bodyPr vert="eaVert"/>
          <a:lstStyle/>
          <a:p>
            <a:r>
              <a:rPr lang="fi-FI"/>
              <a:t>Muokkaa ots. perustyyl. napsautt.</a:t>
            </a:r>
            <a:endParaRPr lang="sv-SE"/>
          </a:p>
        </p:txBody>
      </p:sp>
      <p:sp>
        <p:nvSpPr>
          <p:cNvPr id="3" name="Pystysuoran tekstin paikkamerkki 2">
            <a:extLst>
              <a:ext uri="{FF2B5EF4-FFF2-40B4-BE49-F238E27FC236}">
                <a16:creationId xmlns:a16="http://schemas.microsoft.com/office/drawing/2014/main" id="{9722D7B0-6D79-704E-A551-2C3711A8BFB3}"/>
              </a:ext>
            </a:extLst>
          </p:cNvPr>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sv-SE"/>
          </a:p>
        </p:txBody>
      </p:sp>
      <p:sp>
        <p:nvSpPr>
          <p:cNvPr id="4" name="Päivämäärän paikkamerkki 3">
            <a:extLst>
              <a:ext uri="{FF2B5EF4-FFF2-40B4-BE49-F238E27FC236}">
                <a16:creationId xmlns:a16="http://schemas.microsoft.com/office/drawing/2014/main" id="{66FEE509-9C94-9F44-85E1-99A8474BC5FB}"/>
              </a:ext>
            </a:extLst>
          </p:cNvPr>
          <p:cNvSpPr>
            <a:spLocks noGrp="1"/>
          </p:cNvSpPr>
          <p:nvPr>
            <p:ph type="dt" sz="half" idx="10"/>
          </p:nvPr>
        </p:nvSpPr>
        <p:spPr/>
        <p:txBody>
          <a:bodyPr/>
          <a:lstStyle/>
          <a:p>
            <a:fld id="{3F655477-B62E-1244-8D9E-0F50514051AB}" type="datetimeFigureOut">
              <a:rPr lang="sv-SE" smtClean="0"/>
              <a:t>2022-06-20</a:t>
            </a:fld>
            <a:endParaRPr lang="sv-SE"/>
          </a:p>
        </p:txBody>
      </p:sp>
      <p:sp>
        <p:nvSpPr>
          <p:cNvPr id="5" name="Alatunnisteen paikkamerkki 4">
            <a:extLst>
              <a:ext uri="{FF2B5EF4-FFF2-40B4-BE49-F238E27FC236}">
                <a16:creationId xmlns:a16="http://schemas.microsoft.com/office/drawing/2014/main" id="{0C10AFC3-9199-254F-A7A1-09D22F36E6A3}"/>
              </a:ext>
            </a:extLst>
          </p:cNvPr>
          <p:cNvSpPr>
            <a:spLocks noGrp="1"/>
          </p:cNvSpPr>
          <p:nvPr>
            <p:ph type="ftr" sz="quarter" idx="11"/>
          </p:nvPr>
        </p:nvSpPr>
        <p:spPr/>
        <p:txBody>
          <a:bodyPr/>
          <a:lstStyle/>
          <a:p>
            <a:endParaRPr lang="sv-SE"/>
          </a:p>
        </p:txBody>
      </p:sp>
      <p:sp>
        <p:nvSpPr>
          <p:cNvPr id="6" name="Dian numeron paikkamerkki 5">
            <a:extLst>
              <a:ext uri="{FF2B5EF4-FFF2-40B4-BE49-F238E27FC236}">
                <a16:creationId xmlns:a16="http://schemas.microsoft.com/office/drawing/2014/main" id="{6B75A169-3E1F-A040-8936-AF001712FF8B}"/>
              </a:ext>
            </a:extLst>
          </p:cNvPr>
          <p:cNvSpPr>
            <a:spLocks noGrp="1"/>
          </p:cNvSpPr>
          <p:nvPr>
            <p:ph type="sldNum" sz="quarter" idx="12"/>
          </p:nvPr>
        </p:nvSpPr>
        <p:spPr/>
        <p:txBody>
          <a:bodyPr/>
          <a:lstStyle/>
          <a:p>
            <a:fld id="{47C306CF-0AB7-4A42-AC5D-4CDFC9D4F9F2}" type="slidenum">
              <a:rPr lang="sv-SE" smtClean="0"/>
              <a:t>‹#›</a:t>
            </a:fld>
            <a:endParaRPr lang="sv-SE"/>
          </a:p>
        </p:txBody>
      </p:sp>
    </p:spTree>
    <p:extLst>
      <p:ext uri="{BB962C8B-B14F-4D97-AF65-F5344CB8AC3E}">
        <p14:creationId xmlns:p14="http://schemas.microsoft.com/office/powerpoint/2010/main" val="35402998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ECC83F3-0021-9B4D-B5AA-5E6D036223D3}"/>
              </a:ext>
            </a:extLst>
          </p:cNvPr>
          <p:cNvSpPr>
            <a:spLocks noGrp="1"/>
          </p:cNvSpPr>
          <p:nvPr>
            <p:ph type="title"/>
          </p:nvPr>
        </p:nvSpPr>
        <p:spPr>
          <a:xfrm>
            <a:off x="838200" y="365125"/>
            <a:ext cx="10515600" cy="999849"/>
          </a:xfrm>
        </p:spPr>
        <p:txBody>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sv-SE" dirty="0"/>
          </a:p>
        </p:txBody>
      </p:sp>
      <p:sp>
        <p:nvSpPr>
          <p:cNvPr id="3" name="Sisällön paikkamerkki 2">
            <a:extLst>
              <a:ext uri="{FF2B5EF4-FFF2-40B4-BE49-F238E27FC236}">
                <a16:creationId xmlns:a16="http://schemas.microsoft.com/office/drawing/2014/main" id="{B171F95D-49D0-394B-A8BA-FF8689694565}"/>
              </a:ext>
            </a:extLst>
          </p:cNvPr>
          <p:cNvSpPr>
            <a:spLocks noGrp="1"/>
          </p:cNvSpPr>
          <p:nvPr>
            <p:ph idx="1"/>
          </p:nvPr>
        </p:nvSpPr>
        <p:spPr>
          <a:xfrm>
            <a:off x="838200" y="1454667"/>
            <a:ext cx="10515600" cy="4157147"/>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sv-SE"/>
          </a:p>
        </p:txBody>
      </p:sp>
      <p:sp>
        <p:nvSpPr>
          <p:cNvPr id="4" name="Päivämäärän paikkamerkki 3">
            <a:extLst>
              <a:ext uri="{FF2B5EF4-FFF2-40B4-BE49-F238E27FC236}">
                <a16:creationId xmlns:a16="http://schemas.microsoft.com/office/drawing/2014/main" id="{E0425011-E24E-B448-A75A-3B5F07F38E08}"/>
              </a:ext>
            </a:extLst>
          </p:cNvPr>
          <p:cNvSpPr>
            <a:spLocks noGrp="1"/>
          </p:cNvSpPr>
          <p:nvPr>
            <p:ph type="dt" sz="half" idx="10"/>
          </p:nvPr>
        </p:nvSpPr>
        <p:spPr/>
        <p:txBody>
          <a:bodyPr/>
          <a:lstStyle/>
          <a:p>
            <a:fld id="{FDB66C6A-93EA-944A-A03B-BED5BD5B1FE2}" type="datetimeFigureOut">
              <a:rPr lang="sv-SE" smtClean="0"/>
              <a:t>2022-06-20</a:t>
            </a:fld>
            <a:endParaRPr lang="sv-SE"/>
          </a:p>
        </p:txBody>
      </p:sp>
      <p:sp>
        <p:nvSpPr>
          <p:cNvPr id="5" name="Alatunnisteen paikkamerkki 4">
            <a:extLst>
              <a:ext uri="{FF2B5EF4-FFF2-40B4-BE49-F238E27FC236}">
                <a16:creationId xmlns:a16="http://schemas.microsoft.com/office/drawing/2014/main" id="{91BD585E-CC0E-0547-A199-82B627EC4C64}"/>
              </a:ext>
            </a:extLst>
          </p:cNvPr>
          <p:cNvSpPr>
            <a:spLocks noGrp="1"/>
          </p:cNvSpPr>
          <p:nvPr>
            <p:ph type="ftr" sz="quarter" idx="11"/>
          </p:nvPr>
        </p:nvSpPr>
        <p:spPr/>
        <p:txBody>
          <a:bodyPr/>
          <a:lstStyle/>
          <a:p>
            <a:endParaRPr lang="sv-SE"/>
          </a:p>
        </p:txBody>
      </p:sp>
      <p:sp>
        <p:nvSpPr>
          <p:cNvPr id="6" name="Dian numeron paikkamerkki 5">
            <a:extLst>
              <a:ext uri="{FF2B5EF4-FFF2-40B4-BE49-F238E27FC236}">
                <a16:creationId xmlns:a16="http://schemas.microsoft.com/office/drawing/2014/main" id="{F3BF5026-4E52-0844-8932-E79C549E074E}"/>
              </a:ext>
            </a:extLst>
          </p:cNvPr>
          <p:cNvSpPr>
            <a:spLocks noGrp="1"/>
          </p:cNvSpPr>
          <p:nvPr>
            <p:ph type="sldNum" sz="quarter" idx="12"/>
          </p:nvPr>
        </p:nvSpPr>
        <p:spPr/>
        <p:txBody>
          <a:bodyPr/>
          <a:lstStyle/>
          <a:p>
            <a:fld id="{17AA476D-A91E-AA45-AC26-2A639485B637}" type="slidenum">
              <a:rPr lang="sv-SE" smtClean="0"/>
              <a:t>‹#›</a:t>
            </a:fld>
            <a:endParaRPr lang="sv-SE"/>
          </a:p>
        </p:txBody>
      </p:sp>
      <p:sp>
        <p:nvSpPr>
          <p:cNvPr id="8" name="Sisällön paikkamerkki 7">
            <a:extLst>
              <a:ext uri="{FF2B5EF4-FFF2-40B4-BE49-F238E27FC236}">
                <a16:creationId xmlns:a16="http://schemas.microsoft.com/office/drawing/2014/main" id="{F2B33E68-99BF-BD42-A447-218BC02C9538}"/>
              </a:ext>
            </a:extLst>
          </p:cNvPr>
          <p:cNvSpPr>
            <a:spLocks noGrp="1"/>
          </p:cNvSpPr>
          <p:nvPr>
            <p:ph sz="quarter" idx="13"/>
          </p:nvPr>
        </p:nvSpPr>
        <p:spPr>
          <a:xfrm>
            <a:off x="838200" y="5701507"/>
            <a:ext cx="10515600" cy="565150"/>
          </a:xfrm>
        </p:spPr>
        <p:txBody>
          <a:bodyPr/>
          <a:lstStyle>
            <a:lvl1pPr marL="0" indent="0">
              <a:buNone/>
              <a:defRPr/>
            </a:lvl1pPr>
          </a:lstStyle>
          <a:p>
            <a:pPr lvl="0"/>
            <a:r>
              <a:rPr lang="fi-FI" dirty="0"/>
              <a:t>Muokkaa tekstin perustyylejä napsauttamalla</a:t>
            </a:r>
            <a:endParaRPr lang="sv-SE" dirty="0"/>
          </a:p>
        </p:txBody>
      </p:sp>
    </p:spTree>
    <p:extLst>
      <p:ext uri="{BB962C8B-B14F-4D97-AF65-F5344CB8AC3E}">
        <p14:creationId xmlns:p14="http://schemas.microsoft.com/office/powerpoint/2010/main" val="25616494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Aloitusdia_kapea">
    <p:bg>
      <p:bgPr>
        <a:solidFill>
          <a:schemeClr val="accent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6ADB5C2-738D-9C47-96A3-4BBF1239C8A4}"/>
              </a:ext>
            </a:extLst>
          </p:cNvPr>
          <p:cNvSpPr/>
          <p:nvPr userDrawn="1"/>
        </p:nvSpPr>
        <p:spPr>
          <a:xfrm>
            <a:off x="11716692" y="0"/>
            <a:ext cx="47530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04" tIns="60952" rIns="121904" bIns="60952" numCol="1" spcCol="0" rtlCol="0" fromWordArt="0" anchor="ctr" anchorCtr="0" forceAA="0" compatLnSpc="1">
            <a:prstTxWarp prst="textNoShape">
              <a:avLst/>
            </a:prstTxWarp>
            <a:noAutofit/>
          </a:bodyPr>
          <a:lstStyle/>
          <a:p>
            <a:pPr algn="ctr"/>
            <a:endParaRPr lang="fi-FI" sz="3200" dirty="0">
              <a:highlight>
                <a:srgbClr val="FFFF00"/>
              </a:highlight>
            </a:endParaRPr>
          </a:p>
        </p:txBody>
      </p:sp>
      <p:sp>
        <p:nvSpPr>
          <p:cNvPr id="8" name="Rectangle 8"/>
          <p:cNvSpPr/>
          <p:nvPr userDrawn="1"/>
        </p:nvSpPr>
        <p:spPr>
          <a:xfrm>
            <a:off x="12329493" y="-3"/>
            <a:ext cx="2492820" cy="3060000"/>
          </a:xfrm>
          <a:prstGeom prst="rect">
            <a:avLst/>
          </a:prstGeom>
          <a:noFill/>
          <a:ln w="9525" cap="flat" cmpd="sng" algn="ctr">
            <a:solidFill>
              <a:srgbClr val="626971">
                <a:lumMod val="60000"/>
                <a:lumOff val="40000"/>
              </a:srgbClr>
            </a:solidFill>
            <a:prstDash val="solid"/>
          </a:ln>
          <a:effectLst/>
        </p:spPr>
        <p:txBody>
          <a:bodyPr rtlCol="0" anchor="t"/>
          <a:lstStyle>
            <a:defPPr>
              <a:defRPr lang="fi-FI"/>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marL="0" marR="0" lvl="0" indent="0" algn="l" defTabSz="1219048" rtl="0" eaLnBrk="1" fontAlgn="base" latinLnBrk="0" hangingPunct="1">
              <a:lnSpc>
                <a:spcPct val="100000"/>
              </a:lnSpc>
              <a:spcBef>
                <a:spcPct val="0"/>
              </a:spcBef>
              <a:spcAft>
                <a:spcPts val="400"/>
              </a:spcAft>
              <a:buClrTx/>
              <a:buSzTx/>
              <a:buFontTx/>
              <a:buNone/>
              <a:tabLst/>
              <a:defRPr/>
            </a:pPr>
            <a:r>
              <a:rPr kumimoji="0" lang="fi-FI" sz="1333" b="1" i="0" u="none" strike="noStrike" kern="1200" cap="none" spc="0" normalizeH="0" baseline="0" noProof="0" dirty="0">
                <a:ln>
                  <a:noFill/>
                </a:ln>
                <a:solidFill>
                  <a:srgbClr val="626971"/>
                </a:solidFill>
                <a:effectLst/>
                <a:uLnTx/>
                <a:uFillTx/>
                <a:latin typeface="Helvetica"/>
              </a:rPr>
              <a:t>Ohje</a:t>
            </a:r>
          </a:p>
          <a:p>
            <a:pPr marL="228571" marR="0" lvl="0" indent="-228571" algn="l" defTabSz="1219048"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dirty="0">
                <a:ln>
                  <a:noFill/>
                </a:ln>
                <a:solidFill>
                  <a:srgbClr val="626971"/>
                </a:solidFill>
                <a:effectLst/>
                <a:uLnTx/>
                <a:uFillTx/>
                <a:latin typeface="Helvetica"/>
              </a:rPr>
              <a:t>Jos haluat vaihtaa aloitussivulle kuvan, käytä tätä pohjaa. </a:t>
            </a:r>
          </a:p>
          <a:p>
            <a:pPr marL="228571" marR="0" lvl="0" indent="-228571" algn="l" defTabSz="1219048"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dirty="0">
                <a:ln>
                  <a:noFill/>
                </a:ln>
                <a:solidFill>
                  <a:srgbClr val="626971"/>
                </a:solidFill>
                <a:effectLst/>
                <a:uLnTx/>
                <a:uFillTx/>
                <a:latin typeface="Helvetica"/>
              </a:rPr>
              <a:t>Napsauta hiiren oikealla painikkeella dian oikeassa laidassa sijaitsevaa kuvaa ja valitse ”Muuta kuva”. </a:t>
            </a:r>
          </a:p>
          <a:p>
            <a:pPr marL="228571" marR="0" lvl="0" indent="-228571" algn="l" defTabSz="1219048"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dirty="0">
                <a:ln>
                  <a:noFill/>
                </a:ln>
                <a:solidFill>
                  <a:srgbClr val="626971"/>
                </a:solidFill>
                <a:effectLst/>
                <a:uLnTx/>
                <a:uFillTx/>
                <a:latin typeface="Helvetica"/>
              </a:rPr>
              <a:t>Voit hakea mieleisesi kuvan P:lle tallennettavasta valikoimasta valmiiksi käsiteltyjä kuvia. </a:t>
            </a:r>
          </a:p>
          <a:p>
            <a:pPr marL="228571" marR="0" lvl="0" indent="-228571" algn="l" defTabSz="1219048"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dirty="0">
                <a:ln>
                  <a:noFill/>
                </a:ln>
                <a:solidFill>
                  <a:srgbClr val="626971"/>
                </a:solidFill>
                <a:effectLst/>
                <a:uLnTx/>
                <a:uFillTx/>
                <a:latin typeface="Helvetica"/>
              </a:rPr>
              <a:t>Etusivun kuvakokonaisuus muodostuu aina kolmesta suunnikkaasta, älä käytä tässä muunlaisia kuvia.</a:t>
            </a:r>
          </a:p>
        </p:txBody>
      </p:sp>
      <p:pic>
        <p:nvPicPr>
          <p:cNvPr id="13" name="Picture 12">
            <a:extLst>
              <a:ext uri="{FF2B5EF4-FFF2-40B4-BE49-F238E27FC236}">
                <a16:creationId xmlns:a16="http://schemas.microsoft.com/office/drawing/2014/main" id="{F3860428-2DAA-0E4D-8FF0-E464C3523A9A}"/>
              </a:ext>
            </a:extLst>
          </p:cNvPr>
          <p:cNvPicPr>
            <a:picLocks noChangeAspect="1"/>
          </p:cNvPicPr>
          <p:nvPr userDrawn="1"/>
        </p:nvPicPr>
        <p:blipFill>
          <a:blip r:embed="rId2"/>
          <a:stretch>
            <a:fillRect/>
          </a:stretch>
        </p:blipFill>
        <p:spPr>
          <a:xfrm>
            <a:off x="504216" y="494251"/>
            <a:ext cx="4024986" cy="893737"/>
          </a:xfrm>
          <a:prstGeom prst="rect">
            <a:avLst/>
          </a:prstGeom>
        </p:spPr>
      </p:pic>
      <p:pic>
        <p:nvPicPr>
          <p:cNvPr id="2" name="Picture 1">
            <a:extLst>
              <a:ext uri="{FF2B5EF4-FFF2-40B4-BE49-F238E27FC236}">
                <a16:creationId xmlns:a16="http://schemas.microsoft.com/office/drawing/2014/main" id="{61C62A25-A270-1849-BEEB-3375079E5164}"/>
              </a:ext>
            </a:extLst>
          </p:cNvPr>
          <p:cNvPicPr>
            <a:picLocks noChangeAspect="1"/>
          </p:cNvPicPr>
          <p:nvPr userDrawn="1"/>
        </p:nvPicPr>
        <p:blipFill>
          <a:blip r:embed="rId3"/>
          <a:stretch>
            <a:fillRect/>
          </a:stretch>
        </p:blipFill>
        <p:spPr>
          <a:xfrm>
            <a:off x="11716693" y="0"/>
            <a:ext cx="475307" cy="6858000"/>
          </a:xfrm>
          <a:prstGeom prst="rect">
            <a:avLst/>
          </a:prstGeom>
        </p:spPr>
      </p:pic>
      <p:sp>
        <p:nvSpPr>
          <p:cNvPr id="14" name="Rectangle 13">
            <a:extLst>
              <a:ext uri="{FF2B5EF4-FFF2-40B4-BE49-F238E27FC236}">
                <a16:creationId xmlns:a16="http://schemas.microsoft.com/office/drawing/2014/main" id="{9A8560C9-8F4E-A543-BEA3-AAD31F939663}"/>
              </a:ext>
            </a:extLst>
          </p:cNvPr>
          <p:cNvSpPr/>
          <p:nvPr userDrawn="1"/>
        </p:nvSpPr>
        <p:spPr>
          <a:xfrm>
            <a:off x="9149590" y="290820"/>
            <a:ext cx="2567102" cy="631970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04" tIns="60952" rIns="121904" bIns="60952" numCol="1" spcCol="0" rtlCol="0" fromWordArt="0" anchor="ctr" anchorCtr="0" forceAA="0" compatLnSpc="1">
            <a:prstTxWarp prst="textNoShape">
              <a:avLst/>
            </a:prstTxWarp>
            <a:noAutofit/>
          </a:bodyPr>
          <a:lstStyle/>
          <a:p>
            <a:pPr algn="ctr"/>
            <a:endParaRPr lang="fi-FI" sz="3200" dirty="0">
              <a:highlight>
                <a:srgbClr val="FFFF00"/>
              </a:highlight>
            </a:endParaRPr>
          </a:p>
        </p:txBody>
      </p:sp>
      <p:sp>
        <p:nvSpPr>
          <p:cNvPr id="5" name="Picture Placeholder 4"/>
          <p:cNvSpPr>
            <a:spLocks noGrp="1"/>
          </p:cNvSpPr>
          <p:nvPr>
            <p:ph type="pic" sz="quarter" idx="10" hasCustomPrompt="1"/>
          </p:nvPr>
        </p:nvSpPr>
        <p:spPr>
          <a:xfrm>
            <a:off x="6101833" y="361243"/>
            <a:ext cx="5614859" cy="6141156"/>
          </a:xfrm>
        </p:spPr>
        <p:txBody>
          <a:bodyPr>
            <a:normAutofit/>
          </a:bodyPr>
          <a:lstStyle>
            <a:lvl1pPr>
              <a:defRPr sz="2133">
                <a:solidFill>
                  <a:schemeClr val="bg1"/>
                </a:solidFill>
              </a:defRPr>
            </a:lvl1pPr>
          </a:lstStyle>
          <a:p>
            <a:r>
              <a:rPr lang="fi-FI" dirty="0"/>
              <a:t>&lt;Lisää kuva </a:t>
            </a:r>
            <a:r>
              <a:rPr lang="fi-FI" dirty="0" err="1"/>
              <a:t>napsautamalla</a:t>
            </a:r>
            <a:r>
              <a:rPr lang="fi-FI" dirty="0"/>
              <a:t>&gt;</a:t>
            </a:r>
          </a:p>
        </p:txBody>
      </p:sp>
      <p:pic>
        <p:nvPicPr>
          <p:cNvPr id="15" name="Picture 14">
            <a:extLst>
              <a:ext uri="{FF2B5EF4-FFF2-40B4-BE49-F238E27FC236}">
                <a16:creationId xmlns:a16="http://schemas.microsoft.com/office/drawing/2014/main" id="{07E23A46-601D-9C4A-AB55-1D7704B6302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84808" y="224346"/>
            <a:ext cx="4123499" cy="918859"/>
          </a:xfrm>
          <a:prstGeom prst="rect">
            <a:avLst/>
          </a:prstGeom>
        </p:spPr>
      </p:pic>
      <p:sp>
        <p:nvSpPr>
          <p:cNvPr id="16" name="Title 4">
            <a:extLst>
              <a:ext uri="{FF2B5EF4-FFF2-40B4-BE49-F238E27FC236}">
                <a16:creationId xmlns:a16="http://schemas.microsoft.com/office/drawing/2014/main" id="{63779013-36B5-CA4E-8720-3EEF669750C6}"/>
              </a:ext>
            </a:extLst>
          </p:cNvPr>
          <p:cNvSpPr>
            <a:spLocks noGrp="1"/>
          </p:cNvSpPr>
          <p:nvPr>
            <p:ph type="title" hasCustomPrompt="1"/>
          </p:nvPr>
        </p:nvSpPr>
        <p:spPr>
          <a:xfrm>
            <a:off x="334434" y="1701801"/>
            <a:ext cx="5522384" cy="3059893"/>
          </a:xfrm>
        </p:spPr>
        <p:txBody>
          <a:bodyPr anchor="b" anchorCtr="0"/>
          <a:lstStyle>
            <a:lvl1pPr>
              <a:defRPr sz="5299">
                <a:solidFill>
                  <a:schemeClr val="bg1"/>
                </a:solidFill>
              </a:defRPr>
            </a:lvl1pPr>
          </a:lstStyle>
          <a:p>
            <a:r>
              <a:rPr lang="en-US" dirty="0"/>
              <a:t>&lt;</a:t>
            </a:r>
            <a:r>
              <a:rPr lang="en-US" dirty="0" err="1"/>
              <a:t>Lisää</a:t>
            </a:r>
            <a:r>
              <a:rPr lang="en-US" dirty="0"/>
              <a:t> </a:t>
            </a:r>
            <a:r>
              <a:rPr lang="en-US" dirty="0" err="1"/>
              <a:t>otsikko</a:t>
            </a:r>
            <a:r>
              <a:rPr lang="en-US" dirty="0"/>
              <a:t>&gt;</a:t>
            </a:r>
            <a:endParaRPr lang="fi-FI" dirty="0"/>
          </a:p>
        </p:txBody>
      </p:sp>
      <p:sp>
        <p:nvSpPr>
          <p:cNvPr id="17" name="Text Placeholder 6">
            <a:extLst>
              <a:ext uri="{FF2B5EF4-FFF2-40B4-BE49-F238E27FC236}">
                <a16:creationId xmlns:a16="http://schemas.microsoft.com/office/drawing/2014/main" id="{715A7273-0B96-814F-AAA4-FB69198DAD91}"/>
              </a:ext>
            </a:extLst>
          </p:cNvPr>
          <p:cNvSpPr>
            <a:spLocks noGrp="1"/>
          </p:cNvSpPr>
          <p:nvPr>
            <p:ph type="body" sz="quarter" idx="11" hasCustomPrompt="1"/>
          </p:nvPr>
        </p:nvSpPr>
        <p:spPr>
          <a:xfrm>
            <a:off x="334434" y="5397113"/>
            <a:ext cx="5522384" cy="1105289"/>
          </a:xfrm>
        </p:spPr>
        <p:txBody>
          <a:bodyPr lIns="0">
            <a:normAutofit/>
          </a:bodyPr>
          <a:lstStyle>
            <a:lvl1pPr marL="0" indent="0">
              <a:buNone/>
              <a:defRPr sz="2100">
                <a:solidFill>
                  <a:schemeClr val="bg1"/>
                </a:solidFill>
              </a:defRPr>
            </a:lvl1pPr>
          </a:lstStyle>
          <a:p>
            <a:r>
              <a:rPr lang="fi-FI" dirty="0"/>
              <a:t>&lt;Lisää esittäjän ja tilaisuuden tiedot&gt;</a:t>
            </a:r>
          </a:p>
        </p:txBody>
      </p:sp>
    </p:spTree>
    <p:extLst>
      <p:ext uri="{BB962C8B-B14F-4D97-AF65-F5344CB8AC3E}">
        <p14:creationId xmlns:p14="http://schemas.microsoft.com/office/powerpoint/2010/main" val="445956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1D09331-F28F-224F-80D0-2600A820ABD7}"/>
              </a:ext>
            </a:extLst>
          </p:cNvPr>
          <p:cNvSpPr>
            <a:spLocks noGrp="1"/>
          </p:cNvSpPr>
          <p:nvPr>
            <p:ph type="title"/>
          </p:nvPr>
        </p:nvSpPr>
        <p:spPr/>
        <p:txBody>
          <a:bodyPr/>
          <a:lstStyle/>
          <a:p>
            <a:r>
              <a:rPr lang="fi-FI"/>
              <a:t>Muokkaa ots. perustyyl. napsautt.</a:t>
            </a:r>
            <a:endParaRPr lang="sv-SE"/>
          </a:p>
        </p:txBody>
      </p:sp>
      <p:sp>
        <p:nvSpPr>
          <p:cNvPr id="3" name="Sisällön paikkamerkki 2">
            <a:extLst>
              <a:ext uri="{FF2B5EF4-FFF2-40B4-BE49-F238E27FC236}">
                <a16:creationId xmlns:a16="http://schemas.microsoft.com/office/drawing/2014/main" id="{A62AF532-A69A-6943-B4C0-E2542FEF09E2}"/>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sv-SE"/>
          </a:p>
        </p:txBody>
      </p:sp>
      <p:sp>
        <p:nvSpPr>
          <p:cNvPr id="4" name="Päivämäärän paikkamerkki 3">
            <a:extLst>
              <a:ext uri="{FF2B5EF4-FFF2-40B4-BE49-F238E27FC236}">
                <a16:creationId xmlns:a16="http://schemas.microsoft.com/office/drawing/2014/main" id="{3C8AE3C6-D9BC-7C42-9858-B5E1BF8A64E5}"/>
              </a:ext>
            </a:extLst>
          </p:cNvPr>
          <p:cNvSpPr>
            <a:spLocks noGrp="1"/>
          </p:cNvSpPr>
          <p:nvPr>
            <p:ph type="dt" sz="half" idx="10"/>
          </p:nvPr>
        </p:nvSpPr>
        <p:spPr/>
        <p:txBody>
          <a:bodyPr/>
          <a:lstStyle/>
          <a:p>
            <a:fld id="{3F655477-B62E-1244-8D9E-0F50514051AB}" type="datetimeFigureOut">
              <a:rPr lang="sv-SE" smtClean="0"/>
              <a:t>2022-06-20</a:t>
            </a:fld>
            <a:endParaRPr lang="sv-SE"/>
          </a:p>
        </p:txBody>
      </p:sp>
      <p:sp>
        <p:nvSpPr>
          <p:cNvPr id="5" name="Alatunnisteen paikkamerkki 4">
            <a:extLst>
              <a:ext uri="{FF2B5EF4-FFF2-40B4-BE49-F238E27FC236}">
                <a16:creationId xmlns:a16="http://schemas.microsoft.com/office/drawing/2014/main" id="{CE9155D7-0CFF-934C-BA61-C43D839533C3}"/>
              </a:ext>
            </a:extLst>
          </p:cNvPr>
          <p:cNvSpPr>
            <a:spLocks noGrp="1"/>
          </p:cNvSpPr>
          <p:nvPr>
            <p:ph type="ftr" sz="quarter" idx="11"/>
          </p:nvPr>
        </p:nvSpPr>
        <p:spPr/>
        <p:txBody>
          <a:bodyPr/>
          <a:lstStyle/>
          <a:p>
            <a:endParaRPr lang="sv-SE"/>
          </a:p>
        </p:txBody>
      </p:sp>
      <p:sp>
        <p:nvSpPr>
          <p:cNvPr id="6" name="Dian numeron paikkamerkki 5">
            <a:extLst>
              <a:ext uri="{FF2B5EF4-FFF2-40B4-BE49-F238E27FC236}">
                <a16:creationId xmlns:a16="http://schemas.microsoft.com/office/drawing/2014/main" id="{51857D0A-F66D-5F40-AF75-C7DED8F7C5E2}"/>
              </a:ext>
            </a:extLst>
          </p:cNvPr>
          <p:cNvSpPr>
            <a:spLocks noGrp="1"/>
          </p:cNvSpPr>
          <p:nvPr>
            <p:ph type="sldNum" sz="quarter" idx="12"/>
          </p:nvPr>
        </p:nvSpPr>
        <p:spPr/>
        <p:txBody>
          <a:bodyPr/>
          <a:lstStyle/>
          <a:p>
            <a:fld id="{47C306CF-0AB7-4A42-AC5D-4CDFC9D4F9F2}" type="slidenum">
              <a:rPr lang="sv-SE" smtClean="0"/>
              <a:t>‹#›</a:t>
            </a:fld>
            <a:endParaRPr lang="sv-SE"/>
          </a:p>
        </p:txBody>
      </p:sp>
    </p:spTree>
    <p:extLst>
      <p:ext uri="{BB962C8B-B14F-4D97-AF65-F5344CB8AC3E}">
        <p14:creationId xmlns:p14="http://schemas.microsoft.com/office/powerpoint/2010/main" val="2440653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1E564D1-E491-3847-912B-62396CAEE3F2}"/>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endParaRPr lang="sv-SE"/>
          </a:p>
        </p:txBody>
      </p:sp>
      <p:sp>
        <p:nvSpPr>
          <p:cNvPr id="3" name="Tekstin paikkamerkki 2">
            <a:extLst>
              <a:ext uri="{FF2B5EF4-FFF2-40B4-BE49-F238E27FC236}">
                <a16:creationId xmlns:a16="http://schemas.microsoft.com/office/drawing/2014/main" id="{F292E1FA-411C-CD47-BCFD-F380A03B3C6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D1A3D6DC-AA18-C443-BB56-92ECE1101F6C}"/>
              </a:ext>
            </a:extLst>
          </p:cNvPr>
          <p:cNvSpPr>
            <a:spLocks noGrp="1"/>
          </p:cNvSpPr>
          <p:nvPr>
            <p:ph type="dt" sz="half" idx="10"/>
          </p:nvPr>
        </p:nvSpPr>
        <p:spPr/>
        <p:txBody>
          <a:bodyPr/>
          <a:lstStyle/>
          <a:p>
            <a:fld id="{3F655477-B62E-1244-8D9E-0F50514051AB}" type="datetimeFigureOut">
              <a:rPr lang="sv-SE" smtClean="0"/>
              <a:t>2022-06-20</a:t>
            </a:fld>
            <a:endParaRPr lang="sv-SE"/>
          </a:p>
        </p:txBody>
      </p:sp>
      <p:sp>
        <p:nvSpPr>
          <p:cNvPr id="5" name="Alatunnisteen paikkamerkki 4">
            <a:extLst>
              <a:ext uri="{FF2B5EF4-FFF2-40B4-BE49-F238E27FC236}">
                <a16:creationId xmlns:a16="http://schemas.microsoft.com/office/drawing/2014/main" id="{73D6E603-5353-FF49-A5AD-E4F6F9C4FCDD}"/>
              </a:ext>
            </a:extLst>
          </p:cNvPr>
          <p:cNvSpPr>
            <a:spLocks noGrp="1"/>
          </p:cNvSpPr>
          <p:nvPr>
            <p:ph type="ftr" sz="quarter" idx="11"/>
          </p:nvPr>
        </p:nvSpPr>
        <p:spPr/>
        <p:txBody>
          <a:bodyPr/>
          <a:lstStyle/>
          <a:p>
            <a:endParaRPr lang="sv-SE"/>
          </a:p>
        </p:txBody>
      </p:sp>
      <p:sp>
        <p:nvSpPr>
          <p:cNvPr id="6" name="Dian numeron paikkamerkki 5">
            <a:extLst>
              <a:ext uri="{FF2B5EF4-FFF2-40B4-BE49-F238E27FC236}">
                <a16:creationId xmlns:a16="http://schemas.microsoft.com/office/drawing/2014/main" id="{87063C37-B3EB-014A-98C4-ABE162CDD910}"/>
              </a:ext>
            </a:extLst>
          </p:cNvPr>
          <p:cNvSpPr>
            <a:spLocks noGrp="1"/>
          </p:cNvSpPr>
          <p:nvPr>
            <p:ph type="sldNum" sz="quarter" idx="12"/>
          </p:nvPr>
        </p:nvSpPr>
        <p:spPr/>
        <p:txBody>
          <a:bodyPr/>
          <a:lstStyle/>
          <a:p>
            <a:fld id="{47C306CF-0AB7-4A42-AC5D-4CDFC9D4F9F2}" type="slidenum">
              <a:rPr lang="sv-SE" smtClean="0"/>
              <a:t>‹#›</a:t>
            </a:fld>
            <a:endParaRPr lang="sv-SE"/>
          </a:p>
        </p:txBody>
      </p:sp>
    </p:spTree>
    <p:extLst>
      <p:ext uri="{BB962C8B-B14F-4D97-AF65-F5344CB8AC3E}">
        <p14:creationId xmlns:p14="http://schemas.microsoft.com/office/powerpoint/2010/main" val="1266088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D2D2839-C798-F14C-B71A-6AA209F69D6B}"/>
              </a:ext>
            </a:extLst>
          </p:cNvPr>
          <p:cNvSpPr>
            <a:spLocks noGrp="1"/>
          </p:cNvSpPr>
          <p:nvPr>
            <p:ph type="title"/>
          </p:nvPr>
        </p:nvSpPr>
        <p:spPr/>
        <p:txBody>
          <a:bodyPr/>
          <a:lstStyle/>
          <a:p>
            <a:r>
              <a:rPr lang="fi-FI"/>
              <a:t>Muokkaa ots. perustyyl. napsautt.</a:t>
            </a:r>
            <a:endParaRPr lang="sv-SE"/>
          </a:p>
        </p:txBody>
      </p:sp>
      <p:sp>
        <p:nvSpPr>
          <p:cNvPr id="3" name="Sisällön paikkamerkki 2">
            <a:extLst>
              <a:ext uri="{FF2B5EF4-FFF2-40B4-BE49-F238E27FC236}">
                <a16:creationId xmlns:a16="http://schemas.microsoft.com/office/drawing/2014/main" id="{42A68724-1C9C-C942-9187-EE4FEE5DE01A}"/>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sv-SE"/>
          </a:p>
        </p:txBody>
      </p:sp>
      <p:sp>
        <p:nvSpPr>
          <p:cNvPr id="4" name="Sisällön paikkamerkki 3">
            <a:extLst>
              <a:ext uri="{FF2B5EF4-FFF2-40B4-BE49-F238E27FC236}">
                <a16:creationId xmlns:a16="http://schemas.microsoft.com/office/drawing/2014/main" id="{CE50C520-1A5D-7D44-A2F2-9D56ADF7CA93}"/>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sv-SE"/>
          </a:p>
        </p:txBody>
      </p:sp>
      <p:sp>
        <p:nvSpPr>
          <p:cNvPr id="5" name="Päivämäärän paikkamerkki 4">
            <a:extLst>
              <a:ext uri="{FF2B5EF4-FFF2-40B4-BE49-F238E27FC236}">
                <a16:creationId xmlns:a16="http://schemas.microsoft.com/office/drawing/2014/main" id="{04FBE481-E772-5A43-BBD4-BE8F581607A0}"/>
              </a:ext>
            </a:extLst>
          </p:cNvPr>
          <p:cNvSpPr>
            <a:spLocks noGrp="1"/>
          </p:cNvSpPr>
          <p:nvPr>
            <p:ph type="dt" sz="half" idx="10"/>
          </p:nvPr>
        </p:nvSpPr>
        <p:spPr/>
        <p:txBody>
          <a:bodyPr/>
          <a:lstStyle/>
          <a:p>
            <a:fld id="{3F655477-B62E-1244-8D9E-0F50514051AB}" type="datetimeFigureOut">
              <a:rPr lang="sv-SE" smtClean="0"/>
              <a:t>2022-06-20</a:t>
            </a:fld>
            <a:endParaRPr lang="sv-SE"/>
          </a:p>
        </p:txBody>
      </p:sp>
      <p:sp>
        <p:nvSpPr>
          <p:cNvPr id="6" name="Alatunnisteen paikkamerkki 5">
            <a:extLst>
              <a:ext uri="{FF2B5EF4-FFF2-40B4-BE49-F238E27FC236}">
                <a16:creationId xmlns:a16="http://schemas.microsoft.com/office/drawing/2014/main" id="{B31D4820-65C8-3C41-86DB-39D8B3B300AC}"/>
              </a:ext>
            </a:extLst>
          </p:cNvPr>
          <p:cNvSpPr>
            <a:spLocks noGrp="1"/>
          </p:cNvSpPr>
          <p:nvPr>
            <p:ph type="ftr" sz="quarter" idx="11"/>
          </p:nvPr>
        </p:nvSpPr>
        <p:spPr/>
        <p:txBody>
          <a:bodyPr/>
          <a:lstStyle/>
          <a:p>
            <a:endParaRPr lang="sv-SE"/>
          </a:p>
        </p:txBody>
      </p:sp>
      <p:sp>
        <p:nvSpPr>
          <p:cNvPr id="7" name="Dian numeron paikkamerkki 6">
            <a:extLst>
              <a:ext uri="{FF2B5EF4-FFF2-40B4-BE49-F238E27FC236}">
                <a16:creationId xmlns:a16="http://schemas.microsoft.com/office/drawing/2014/main" id="{91F6DB5A-ABE1-EB42-AA48-0BAF0BAAAEB5}"/>
              </a:ext>
            </a:extLst>
          </p:cNvPr>
          <p:cNvSpPr>
            <a:spLocks noGrp="1"/>
          </p:cNvSpPr>
          <p:nvPr>
            <p:ph type="sldNum" sz="quarter" idx="12"/>
          </p:nvPr>
        </p:nvSpPr>
        <p:spPr/>
        <p:txBody>
          <a:bodyPr/>
          <a:lstStyle/>
          <a:p>
            <a:fld id="{47C306CF-0AB7-4A42-AC5D-4CDFC9D4F9F2}" type="slidenum">
              <a:rPr lang="sv-SE" smtClean="0"/>
              <a:t>‹#›</a:t>
            </a:fld>
            <a:endParaRPr lang="sv-SE"/>
          </a:p>
        </p:txBody>
      </p:sp>
    </p:spTree>
    <p:extLst>
      <p:ext uri="{BB962C8B-B14F-4D97-AF65-F5344CB8AC3E}">
        <p14:creationId xmlns:p14="http://schemas.microsoft.com/office/powerpoint/2010/main" val="38889479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5D6B0DE-DD48-0A43-800A-215593007057}"/>
              </a:ext>
            </a:extLst>
          </p:cNvPr>
          <p:cNvSpPr>
            <a:spLocks noGrp="1"/>
          </p:cNvSpPr>
          <p:nvPr>
            <p:ph type="title"/>
          </p:nvPr>
        </p:nvSpPr>
        <p:spPr>
          <a:xfrm>
            <a:off x="839788" y="365125"/>
            <a:ext cx="10515600" cy="1325563"/>
          </a:xfrm>
        </p:spPr>
        <p:txBody>
          <a:bodyPr/>
          <a:lstStyle/>
          <a:p>
            <a:r>
              <a:rPr lang="fi-FI"/>
              <a:t>Muokkaa ots. perustyyl. napsautt.</a:t>
            </a:r>
            <a:endParaRPr lang="sv-SE"/>
          </a:p>
        </p:txBody>
      </p:sp>
      <p:sp>
        <p:nvSpPr>
          <p:cNvPr id="3" name="Tekstin paikkamerkki 2">
            <a:extLst>
              <a:ext uri="{FF2B5EF4-FFF2-40B4-BE49-F238E27FC236}">
                <a16:creationId xmlns:a16="http://schemas.microsoft.com/office/drawing/2014/main" id="{543B8C5F-3255-FE4E-AF1B-9D61EF11E52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C50C773B-3DF7-1740-92C1-841ECBF912E3}"/>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sv-SE"/>
          </a:p>
        </p:txBody>
      </p:sp>
      <p:sp>
        <p:nvSpPr>
          <p:cNvPr id="5" name="Tekstin paikkamerkki 4">
            <a:extLst>
              <a:ext uri="{FF2B5EF4-FFF2-40B4-BE49-F238E27FC236}">
                <a16:creationId xmlns:a16="http://schemas.microsoft.com/office/drawing/2014/main" id="{254A71DD-C3E2-314F-B37F-5D69485A75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E2B75CB1-F9D3-CC42-9281-AA81C17AF163}"/>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sv-SE"/>
          </a:p>
        </p:txBody>
      </p:sp>
      <p:sp>
        <p:nvSpPr>
          <p:cNvPr id="7" name="Päivämäärän paikkamerkki 6">
            <a:extLst>
              <a:ext uri="{FF2B5EF4-FFF2-40B4-BE49-F238E27FC236}">
                <a16:creationId xmlns:a16="http://schemas.microsoft.com/office/drawing/2014/main" id="{5EA71E1C-1798-ED49-A9FD-5AACDEE9904A}"/>
              </a:ext>
            </a:extLst>
          </p:cNvPr>
          <p:cNvSpPr>
            <a:spLocks noGrp="1"/>
          </p:cNvSpPr>
          <p:nvPr>
            <p:ph type="dt" sz="half" idx="10"/>
          </p:nvPr>
        </p:nvSpPr>
        <p:spPr/>
        <p:txBody>
          <a:bodyPr/>
          <a:lstStyle/>
          <a:p>
            <a:fld id="{3F655477-B62E-1244-8D9E-0F50514051AB}" type="datetimeFigureOut">
              <a:rPr lang="sv-SE" smtClean="0"/>
              <a:t>2022-06-20</a:t>
            </a:fld>
            <a:endParaRPr lang="sv-SE"/>
          </a:p>
        </p:txBody>
      </p:sp>
      <p:sp>
        <p:nvSpPr>
          <p:cNvPr id="8" name="Alatunnisteen paikkamerkki 7">
            <a:extLst>
              <a:ext uri="{FF2B5EF4-FFF2-40B4-BE49-F238E27FC236}">
                <a16:creationId xmlns:a16="http://schemas.microsoft.com/office/drawing/2014/main" id="{BD1C8F0B-E5C5-9848-A2D9-CBAD93B18D78}"/>
              </a:ext>
            </a:extLst>
          </p:cNvPr>
          <p:cNvSpPr>
            <a:spLocks noGrp="1"/>
          </p:cNvSpPr>
          <p:nvPr>
            <p:ph type="ftr" sz="quarter" idx="11"/>
          </p:nvPr>
        </p:nvSpPr>
        <p:spPr/>
        <p:txBody>
          <a:bodyPr/>
          <a:lstStyle/>
          <a:p>
            <a:endParaRPr lang="sv-SE"/>
          </a:p>
        </p:txBody>
      </p:sp>
      <p:sp>
        <p:nvSpPr>
          <p:cNvPr id="9" name="Dian numeron paikkamerkki 8">
            <a:extLst>
              <a:ext uri="{FF2B5EF4-FFF2-40B4-BE49-F238E27FC236}">
                <a16:creationId xmlns:a16="http://schemas.microsoft.com/office/drawing/2014/main" id="{E5439463-1206-324E-9E9C-30FDB63DBF31}"/>
              </a:ext>
            </a:extLst>
          </p:cNvPr>
          <p:cNvSpPr>
            <a:spLocks noGrp="1"/>
          </p:cNvSpPr>
          <p:nvPr>
            <p:ph type="sldNum" sz="quarter" idx="12"/>
          </p:nvPr>
        </p:nvSpPr>
        <p:spPr/>
        <p:txBody>
          <a:bodyPr/>
          <a:lstStyle/>
          <a:p>
            <a:fld id="{47C306CF-0AB7-4A42-AC5D-4CDFC9D4F9F2}" type="slidenum">
              <a:rPr lang="sv-SE" smtClean="0"/>
              <a:t>‹#›</a:t>
            </a:fld>
            <a:endParaRPr lang="sv-SE"/>
          </a:p>
        </p:txBody>
      </p:sp>
    </p:spTree>
    <p:extLst>
      <p:ext uri="{BB962C8B-B14F-4D97-AF65-F5344CB8AC3E}">
        <p14:creationId xmlns:p14="http://schemas.microsoft.com/office/powerpoint/2010/main" val="1337033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540B0C5-5F4E-144E-A40A-211A4A9C7D9C}"/>
              </a:ext>
            </a:extLst>
          </p:cNvPr>
          <p:cNvSpPr>
            <a:spLocks noGrp="1"/>
          </p:cNvSpPr>
          <p:nvPr>
            <p:ph type="title"/>
          </p:nvPr>
        </p:nvSpPr>
        <p:spPr/>
        <p:txBody>
          <a:bodyPr/>
          <a:lstStyle/>
          <a:p>
            <a:r>
              <a:rPr lang="fi-FI"/>
              <a:t>Muokkaa ots. perustyyl. napsautt.</a:t>
            </a:r>
            <a:endParaRPr lang="sv-SE"/>
          </a:p>
        </p:txBody>
      </p:sp>
      <p:sp>
        <p:nvSpPr>
          <p:cNvPr id="3" name="Päivämäärän paikkamerkki 2">
            <a:extLst>
              <a:ext uri="{FF2B5EF4-FFF2-40B4-BE49-F238E27FC236}">
                <a16:creationId xmlns:a16="http://schemas.microsoft.com/office/drawing/2014/main" id="{F0FA189A-9AA6-734F-9372-F9933BFC73BC}"/>
              </a:ext>
            </a:extLst>
          </p:cNvPr>
          <p:cNvSpPr>
            <a:spLocks noGrp="1"/>
          </p:cNvSpPr>
          <p:nvPr>
            <p:ph type="dt" sz="half" idx="10"/>
          </p:nvPr>
        </p:nvSpPr>
        <p:spPr/>
        <p:txBody>
          <a:bodyPr/>
          <a:lstStyle/>
          <a:p>
            <a:fld id="{3F655477-B62E-1244-8D9E-0F50514051AB}" type="datetimeFigureOut">
              <a:rPr lang="sv-SE" smtClean="0"/>
              <a:t>2022-06-20</a:t>
            </a:fld>
            <a:endParaRPr lang="sv-SE"/>
          </a:p>
        </p:txBody>
      </p:sp>
      <p:sp>
        <p:nvSpPr>
          <p:cNvPr id="4" name="Alatunnisteen paikkamerkki 3">
            <a:extLst>
              <a:ext uri="{FF2B5EF4-FFF2-40B4-BE49-F238E27FC236}">
                <a16:creationId xmlns:a16="http://schemas.microsoft.com/office/drawing/2014/main" id="{931B8256-858C-B741-8611-5E45A701FD25}"/>
              </a:ext>
            </a:extLst>
          </p:cNvPr>
          <p:cNvSpPr>
            <a:spLocks noGrp="1"/>
          </p:cNvSpPr>
          <p:nvPr>
            <p:ph type="ftr" sz="quarter" idx="11"/>
          </p:nvPr>
        </p:nvSpPr>
        <p:spPr/>
        <p:txBody>
          <a:bodyPr/>
          <a:lstStyle/>
          <a:p>
            <a:endParaRPr lang="sv-SE"/>
          </a:p>
        </p:txBody>
      </p:sp>
      <p:sp>
        <p:nvSpPr>
          <p:cNvPr id="5" name="Dian numeron paikkamerkki 4">
            <a:extLst>
              <a:ext uri="{FF2B5EF4-FFF2-40B4-BE49-F238E27FC236}">
                <a16:creationId xmlns:a16="http://schemas.microsoft.com/office/drawing/2014/main" id="{5A72179B-ED2A-9E48-83BD-6975D32FE360}"/>
              </a:ext>
            </a:extLst>
          </p:cNvPr>
          <p:cNvSpPr>
            <a:spLocks noGrp="1"/>
          </p:cNvSpPr>
          <p:nvPr>
            <p:ph type="sldNum" sz="quarter" idx="12"/>
          </p:nvPr>
        </p:nvSpPr>
        <p:spPr/>
        <p:txBody>
          <a:bodyPr/>
          <a:lstStyle/>
          <a:p>
            <a:fld id="{47C306CF-0AB7-4A42-AC5D-4CDFC9D4F9F2}" type="slidenum">
              <a:rPr lang="sv-SE" smtClean="0"/>
              <a:t>‹#›</a:t>
            </a:fld>
            <a:endParaRPr lang="sv-SE"/>
          </a:p>
        </p:txBody>
      </p:sp>
    </p:spTree>
    <p:extLst>
      <p:ext uri="{BB962C8B-B14F-4D97-AF65-F5344CB8AC3E}">
        <p14:creationId xmlns:p14="http://schemas.microsoft.com/office/powerpoint/2010/main" val="113331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1A4B7CD4-9CBE-DF41-8CEE-421D8B1893AF}"/>
              </a:ext>
            </a:extLst>
          </p:cNvPr>
          <p:cNvSpPr>
            <a:spLocks noGrp="1"/>
          </p:cNvSpPr>
          <p:nvPr>
            <p:ph type="dt" sz="half" idx="10"/>
          </p:nvPr>
        </p:nvSpPr>
        <p:spPr/>
        <p:txBody>
          <a:bodyPr/>
          <a:lstStyle/>
          <a:p>
            <a:fld id="{3F655477-B62E-1244-8D9E-0F50514051AB}" type="datetimeFigureOut">
              <a:rPr lang="sv-SE" smtClean="0"/>
              <a:t>2022-06-20</a:t>
            </a:fld>
            <a:endParaRPr lang="sv-SE"/>
          </a:p>
        </p:txBody>
      </p:sp>
      <p:sp>
        <p:nvSpPr>
          <p:cNvPr id="3" name="Alatunnisteen paikkamerkki 2">
            <a:extLst>
              <a:ext uri="{FF2B5EF4-FFF2-40B4-BE49-F238E27FC236}">
                <a16:creationId xmlns:a16="http://schemas.microsoft.com/office/drawing/2014/main" id="{3E69DD45-75DF-4149-AE5F-EFD09486AB6D}"/>
              </a:ext>
            </a:extLst>
          </p:cNvPr>
          <p:cNvSpPr>
            <a:spLocks noGrp="1"/>
          </p:cNvSpPr>
          <p:nvPr>
            <p:ph type="ftr" sz="quarter" idx="11"/>
          </p:nvPr>
        </p:nvSpPr>
        <p:spPr/>
        <p:txBody>
          <a:bodyPr/>
          <a:lstStyle/>
          <a:p>
            <a:endParaRPr lang="sv-SE"/>
          </a:p>
        </p:txBody>
      </p:sp>
      <p:sp>
        <p:nvSpPr>
          <p:cNvPr id="4" name="Dian numeron paikkamerkki 3">
            <a:extLst>
              <a:ext uri="{FF2B5EF4-FFF2-40B4-BE49-F238E27FC236}">
                <a16:creationId xmlns:a16="http://schemas.microsoft.com/office/drawing/2014/main" id="{70B49C0D-090C-6248-B7C8-0DB87869EE6B}"/>
              </a:ext>
            </a:extLst>
          </p:cNvPr>
          <p:cNvSpPr>
            <a:spLocks noGrp="1"/>
          </p:cNvSpPr>
          <p:nvPr>
            <p:ph type="sldNum" sz="quarter" idx="12"/>
          </p:nvPr>
        </p:nvSpPr>
        <p:spPr/>
        <p:txBody>
          <a:bodyPr/>
          <a:lstStyle/>
          <a:p>
            <a:fld id="{47C306CF-0AB7-4A42-AC5D-4CDFC9D4F9F2}" type="slidenum">
              <a:rPr lang="sv-SE" smtClean="0"/>
              <a:t>‹#›</a:t>
            </a:fld>
            <a:endParaRPr lang="sv-SE"/>
          </a:p>
        </p:txBody>
      </p:sp>
    </p:spTree>
    <p:extLst>
      <p:ext uri="{BB962C8B-B14F-4D97-AF65-F5344CB8AC3E}">
        <p14:creationId xmlns:p14="http://schemas.microsoft.com/office/powerpoint/2010/main" val="3552996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6BB8482-E9A3-C045-9BED-9842FAC3ED2E}"/>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endParaRPr lang="sv-SE"/>
          </a:p>
        </p:txBody>
      </p:sp>
      <p:sp>
        <p:nvSpPr>
          <p:cNvPr id="3" name="Sisällön paikkamerkki 2">
            <a:extLst>
              <a:ext uri="{FF2B5EF4-FFF2-40B4-BE49-F238E27FC236}">
                <a16:creationId xmlns:a16="http://schemas.microsoft.com/office/drawing/2014/main" id="{99D67A65-91E7-6242-9841-883F7756BE4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sv-SE"/>
          </a:p>
        </p:txBody>
      </p:sp>
      <p:sp>
        <p:nvSpPr>
          <p:cNvPr id="4" name="Tekstin paikkamerkki 3">
            <a:extLst>
              <a:ext uri="{FF2B5EF4-FFF2-40B4-BE49-F238E27FC236}">
                <a16:creationId xmlns:a16="http://schemas.microsoft.com/office/drawing/2014/main" id="{B2354D58-DC53-A147-A32A-B13A29F735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81088759-FA81-074E-80A6-9149DCE5A6F4}"/>
              </a:ext>
            </a:extLst>
          </p:cNvPr>
          <p:cNvSpPr>
            <a:spLocks noGrp="1"/>
          </p:cNvSpPr>
          <p:nvPr>
            <p:ph type="dt" sz="half" idx="10"/>
          </p:nvPr>
        </p:nvSpPr>
        <p:spPr/>
        <p:txBody>
          <a:bodyPr/>
          <a:lstStyle/>
          <a:p>
            <a:fld id="{3F655477-B62E-1244-8D9E-0F50514051AB}" type="datetimeFigureOut">
              <a:rPr lang="sv-SE" smtClean="0"/>
              <a:t>2022-06-20</a:t>
            </a:fld>
            <a:endParaRPr lang="sv-SE"/>
          </a:p>
        </p:txBody>
      </p:sp>
      <p:sp>
        <p:nvSpPr>
          <p:cNvPr id="6" name="Alatunnisteen paikkamerkki 5">
            <a:extLst>
              <a:ext uri="{FF2B5EF4-FFF2-40B4-BE49-F238E27FC236}">
                <a16:creationId xmlns:a16="http://schemas.microsoft.com/office/drawing/2014/main" id="{6858BD43-417C-F345-8F6B-42E68FEC4976}"/>
              </a:ext>
            </a:extLst>
          </p:cNvPr>
          <p:cNvSpPr>
            <a:spLocks noGrp="1"/>
          </p:cNvSpPr>
          <p:nvPr>
            <p:ph type="ftr" sz="quarter" idx="11"/>
          </p:nvPr>
        </p:nvSpPr>
        <p:spPr/>
        <p:txBody>
          <a:bodyPr/>
          <a:lstStyle/>
          <a:p>
            <a:endParaRPr lang="sv-SE"/>
          </a:p>
        </p:txBody>
      </p:sp>
      <p:sp>
        <p:nvSpPr>
          <p:cNvPr id="7" name="Dian numeron paikkamerkki 6">
            <a:extLst>
              <a:ext uri="{FF2B5EF4-FFF2-40B4-BE49-F238E27FC236}">
                <a16:creationId xmlns:a16="http://schemas.microsoft.com/office/drawing/2014/main" id="{8AB6C3F7-4E40-7F44-B130-065A5E188726}"/>
              </a:ext>
            </a:extLst>
          </p:cNvPr>
          <p:cNvSpPr>
            <a:spLocks noGrp="1"/>
          </p:cNvSpPr>
          <p:nvPr>
            <p:ph type="sldNum" sz="quarter" idx="12"/>
          </p:nvPr>
        </p:nvSpPr>
        <p:spPr/>
        <p:txBody>
          <a:bodyPr/>
          <a:lstStyle/>
          <a:p>
            <a:fld id="{47C306CF-0AB7-4A42-AC5D-4CDFC9D4F9F2}" type="slidenum">
              <a:rPr lang="sv-SE" smtClean="0"/>
              <a:t>‹#›</a:t>
            </a:fld>
            <a:endParaRPr lang="sv-SE"/>
          </a:p>
        </p:txBody>
      </p:sp>
    </p:spTree>
    <p:extLst>
      <p:ext uri="{BB962C8B-B14F-4D97-AF65-F5344CB8AC3E}">
        <p14:creationId xmlns:p14="http://schemas.microsoft.com/office/powerpoint/2010/main" val="35654011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1BC7ADD-30B1-E14E-BD1E-446FE1763837}"/>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endParaRPr lang="sv-SE"/>
          </a:p>
        </p:txBody>
      </p:sp>
      <p:sp>
        <p:nvSpPr>
          <p:cNvPr id="3" name="Kuvan paikkamerkki 2">
            <a:extLst>
              <a:ext uri="{FF2B5EF4-FFF2-40B4-BE49-F238E27FC236}">
                <a16:creationId xmlns:a16="http://schemas.microsoft.com/office/drawing/2014/main" id="{7F579A90-BBE5-0E4B-8C3C-CA5DF3F82AE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Tekstin paikkamerkki 3">
            <a:extLst>
              <a:ext uri="{FF2B5EF4-FFF2-40B4-BE49-F238E27FC236}">
                <a16:creationId xmlns:a16="http://schemas.microsoft.com/office/drawing/2014/main" id="{F6792F66-1426-274F-BF27-734F4A679D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468D383A-0B46-F543-9508-AB084BE4A212}"/>
              </a:ext>
            </a:extLst>
          </p:cNvPr>
          <p:cNvSpPr>
            <a:spLocks noGrp="1"/>
          </p:cNvSpPr>
          <p:nvPr>
            <p:ph type="dt" sz="half" idx="10"/>
          </p:nvPr>
        </p:nvSpPr>
        <p:spPr/>
        <p:txBody>
          <a:bodyPr/>
          <a:lstStyle/>
          <a:p>
            <a:fld id="{3F655477-B62E-1244-8D9E-0F50514051AB}" type="datetimeFigureOut">
              <a:rPr lang="sv-SE" smtClean="0"/>
              <a:t>2022-06-20</a:t>
            </a:fld>
            <a:endParaRPr lang="sv-SE"/>
          </a:p>
        </p:txBody>
      </p:sp>
      <p:sp>
        <p:nvSpPr>
          <p:cNvPr id="6" name="Alatunnisteen paikkamerkki 5">
            <a:extLst>
              <a:ext uri="{FF2B5EF4-FFF2-40B4-BE49-F238E27FC236}">
                <a16:creationId xmlns:a16="http://schemas.microsoft.com/office/drawing/2014/main" id="{ED071341-7207-774B-92A0-8604338CD5BE}"/>
              </a:ext>
            </a:extLst>
          </p:cNvPr>
          <p:cNvSpPr>
            <a:spLocks noGrp="1"/>
          </p:cNvSpPr>
          <p:nvPr>
            <p:ph type="ftr" sz="quarter" idx="11"/>
          </p:nvPr>
        </p:nvSpPr>
        <p:spPr/>
        <p:txBody>
          <a:bodyPr/>
          <a:lstStyle/>
          <a:p>
            <a:endParaRPr lang="sv-SE"/>
          </a:p>
        </p:txBody>
      </p:sp>
      <p:sp>
        <p:nvSpPr>
          <p:cNvPr id="7" name="Dian numeron paikkamerkki 6">
            <a:extLst>
              <a:ext uri="{FF2B5EF4-FFF2-40B4-BE49-F238E27FC236}">
                <a16:creationId xmlns:a16="http://schemas.microsoft.com/office/drawing/2014/main" id="{C9F4D456-65C2-8D4B-BF22-7EEE90172CDD}"/>
              </a:ext>
            </a:extLst>
          </p:cNvPr>
          <p:cNvSpPr>
            <a:spLocks noGrp="1"/>
          </p:cNvSpPr>
          <p:nvPr>
            <p:ph type="sldNum" sz="quarter" idx="12"/>
          </p:nvPr>
        </p:nvSpPr>
        <p:spPr/>
        <p:txBody>
          <a:bodyPr/>
          <a:lstStyle/>
          <a:p>
            <a:fld id="{47C306CF-0AB7-4A42-AC5D-4CDFC9D4F9F2}" type="slidenum">
              <a:rPr lang="sv-SE" smtClean="0"/>
              <a:t>‹#›</a:t>
            </a:fld>
            <a:endParaRPr lang="sv-SE"/>
          </a:p>
        </p:txBody>
      </p:sp>
    </p:spTree>
    <p:extLst>
      <p:ext uri="{BB962C8B-B14F-4D97-AF65-F5344CB8AC3E}">
        <p14:creationId xmlns:p14="http://schemas.microsoft.com/office/powerpoint/2010/main" val="31805375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F189E7B8-F5D9-D149-9DEA-33C3DF672B3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endParaRPr lang="sv-SE"/>
          </a:p>
        </p:txBody>
      </p:sp>
      <p:sp>
        <p:nvSpPr>
          <p:cNvPr id="3" name="Tekstin paikkamerkki 2">
            <a:extLst>
              <a:ext uri="{FF2B5EF4-FFF2-40B4-BE49-F238E27FC236}">
                <a16:creationId xmlns:a16="http://schemas.microsoft.com/office/drawing/2014/main" id="{50750BE8-0F91-A642-81BB-9E40FF2F19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sv-SE"/>
          </a:p>
        </p:txBody>
      </p:sp>
      <p:sp>
        <p:nvSpPr>
          <p:cNvPr id="4" name="Päivämäärän paikkamerkki 3">
            <a:extLst>
              <a:ext uri="{FF2B5EF4-FFF2-40B4-BE49-F238E27FC236}">
                <a16:creationId xmlns:a16="http://schemas.microsoft.com/office/drawing/2014/main" id="{C64C8017-7643-AE44-AD76-1ACD6D4CE7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655477-B62E-1244-8D9E-0F50514051AB}" type="datetimeFigureOut">
              <a:rPr lang="sv-SE" smtClean="0"/>
              <a:t>2022-06-20</a:t>
            </a:fld>
            <a:endParaRPr lang="sv-SE"/>
          </a:p>
        </p:txBody>
      </p:sp>
      <p:sp>
        <p:nvSpPr>
          <p:cNvPr id="5" name="Alatunnisteen paikkamerkki 4">
            <a:extLst>
              <a:ext uri="{FF2B5EF4-FFF2-40B4-BE49-F238E27FC236}">
                <a16:creationId xmlns:a16="http://schemas.microsoft.com/office/drawing/2014/main" id="{0CB648D6-C0E0-A249-80D8-500DDEBA3A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Dian numeron paikkamerkki 5">
            <a:extLst>
              <a:ext uri="{FF2B5EF4-FFF2-40B4-BE49-F238E27FC236}">
                <a16:creationId xmlns:a16="http://schemas.microsoft.com/office/drawing/2014/main" id="{10F07D8D-15AE-1C49-ABF6-B81C3738A0A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C306CF-0AB7-4A42-AC5D-4CDFC9D4F9F2}" type="slidenum">
              <a:rPr lang="sv-SE" smtClean="0"/>
              <a:t>‹#›</a:t>
            </a:fld>
            <a:endParaRPr lang="sv-SE"/>
          </a:p>
        </p:txBody>
      </p:sp>
    </p:spTree>
    <p:extLst>
      <p:ext uri="{BB962C8B-B14F-4D97-AF65-F5344CB8AC3E}">
        <p14:creationId xmlns:p14="http://schemas.microsoft.com/office/powerpoint/2010/main" val="20029841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hyperlink" Target="https://www.instagram.com/p/BpEut0SBwp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hyperlink" Target="https://www.instagram.com/p/CLeVGDohjGS/"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instagram.com/p/Bh9bUVZn0Sn/"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hyperlink" Target="https://www.instagram.com/p/BZA7BSzlcOS/"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hyperlink" Target="https://www.tyosuojelu.fi/tyoolot/kemialliset-tekijat/tunnistaminen" TargetMode="Externa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hyperlink" Target="https://www.instagram.com/p/BYvFbjclY0q/"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tikkurila.fi/sites/default/files/fontefloor-ep-primer-sds-fi-1603311930.pdf" TargetMode="External"/><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8" Type="http://schemas.openxmlformats.org/officeDocument/2006/relationships/hyperlink" Target="https://www.ttl.fi/teemat/tyoterveys/rakennusalan-ammattikohtaiset-tyopaikkaselvitykset-rats/maalari" TargetMode="External"/><Relationship Id="rId3" Type="http://schemas.openxmlformats.org/officeDocument/2006/relationships/hyperlink" Target="https://www.ttl.fi/teemat/tyoterveys/rakennusalan-ammattikohtaiset-tyopaikkaselvitykset-rats" TargetMode="External"/><Relationship Id="rId7" Type="http://schemas.openxmlformats.org/officeDocument/2006/relationships/hyperlink" Target="https://www.ttl.fi/teemat/tyoterveys/rakennusalan-ammattikohtaiset-tyopaikkaselvitykset-rats/lvi-asentaja" TargetMode="External"/><Relationship Id="rId12" Type="http://schemas.openxmlformats.org/officeDocument/2006/relationships/hyperlink" Target="https://www.ttl.fi/teemat/tyoterveys/rakennusalan-ammattikohtaiset-tyopaikkaselvitykset-rats/sahkoasentaja"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hyperlink" Target="https://www.ttl.fi/teemat/tyoterveys/rakennusalan-ammattikohtaiset-tyopaikkaselvitykset-rats/lattianpaallystaja" TargetMode="External"/><Relationship Id="rId11" Type="http://schemas.openxmlformats.org/officeDocument/2006/relationships/hyperlink" Target="https://www.ttl.fi/teemat/tyoterveys/rakennusalan-ammattikohtaiset-tyopaikkaselvitykset-rats/raudoittaja" TargetMode="External"/><Relationship Id="rId5" Type="http://schemas.openxmlformats.org/officeDocument/2006/relationships/hyperlink" Target="https://www.ttl.fi/teemat/tyoterveys/rakennusalan-ammattikohtaiset-tyopaikkaselvitykset-rats/kirvesmies" TargetMode="External"/><Relationship Id="rId10" Type="http://schemas.openxmlformats.org/officeDocument/2006/relationships/hyperlink" Target="https://www.ttl.fi/teemat/tyoterveys/rakennusalan-ammattikohtaiset-tyopaikkaselvitykset-rats/rakennusmies" TargetMode="External"/><Relationship Id="rId4" Type="http://schemas.openxmlformats.org/officeDocument/2006/relationships/hyperlink" Target="https://www.ttl.fi/teemat/tyoterveys/rakennusalan-ammattikohtaiset-tyopaikkaselvitykset-rats/katto-ja-ulkopintaeristaja" TargetMode="External"/><Relationship Id="rId9" Type="http://schemas.openxmlformats.org/officeDocument/2006/relationships/hyperlink" Target="https://www.ttl.fi/teemat/tyoterveys/rakennusalan-ammattikohtaiset-tyopaikkaselvitykset-rats/muurari"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hyperlink" Target="https://ty&#246;paikkakuolemat.fi/raportti/kunnossapitotyontekija-kuoli-sahkoiskuun/" TargetMode="Externa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hyperlink" Target="https://www.instagram.com/p/CLB_nMchkJw/"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tyosuojelu.fi/documents/14660/338901/Melulaskin/51f73ba9-2aef-4eb8-81d7-501c308aa4d6"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hyperlink" Target="https://www.instagram.com/p/CP52P1ghEqE/"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google.com/url?sa=t&amp;rct=j&amp;q=&amp;esrc=s&amp;source=web&amp;cd=1&amp;cad=rja&amp;uact=8&amp;ved=2ahUKEwju3czjjoziAhWRl4sKHeeqAtcQFjAAegQIBRAC&amp;url=https%3A%2F%2Fwww.tyosuojelu.fi%2Fdocuments%2F14660%2F302703%2FT%25C3%25A4rin%25C3%25A4laskin%2Fe644c20a-d70c-446c-a09f-26a811fc5895&amp;usg=AOvVaw0D2vmQBJYipEYhzQzv1Q_r"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4" descr="Kuva, joka sisältää kohteen teksti&#10;&#10;Kuvaus luotu automaattisesti">
            <a:extLst>
              <a:ext uri="{FF2B5EF4-FFF2-40B4-BE49-F238E27FC236}">
                <a16:creationId xmlns:a16="http://schemas.microsoft.com/office/drawing/2014/main" id="{EC5E8BA6-E114-5F94-3B97-1A2D6FC21F80}"/>
              </a:ext>
            </a:extLst>
          </p:cNvPr>
          <p:cNvPicPr>
            <a:picLocks noChangeAspect="1"/>
          </p:cNvPicPr>
          <p:nvPr/>
        </p:nvPicPr>
        <p:blipFill>
          <a:blip r:embed="rId2"/>
          <a:stretch>
            <a:fillRect/>
          </a:stretch>
        </p:blipFill>
        <p:spPr>
          <a:xfrm>
            <a:off x="-4175" y="-4306"/>
            <a:ext cx="12252542" cy="6877050"/>
          </a:xfrm>
          <a:prstGeom prst="rect">
            <a:avLst/>
          </a:prstGeom>
        </p:spPr>
      </p:pic>
      <p:sp>
        <p:nvSpPr>
          <p:cNvPr id="2" name="Otsikko 1">
            <a:extLst>
              <a:ext uri="{FF2B5EF4-FFF2-40B4-BE49-F238E27FC236}">
                <a16:creationId xmlns:a16="http://schemas.microsoft.com/office/drawing/2014/main" id="{21413F7C-6E6E-5F40-A319-A3161358F85E}"/>
              </a:ext>
            </a:extLst>
          </p:cNvPr>
          <p:cNvSpPr>
            <a:spLocks noGrp="1"/>
          </p:cNvSpPr>
          <p:nvPr>
            <p:ph type="ctrTitle"/>
          </p:nvPr>
        </p:nvSpPr>
        <p:spPr/>
        <p:txBody>
          <a:bodyPr>
            <a:normAutofit/>
          </a:bodyPr>
          <a:lstStyle/>
          <a:p>
            <a:r>
              <a:rPr lang="fi-FI" sz="5000" b="1" dirty="0">
                <a:solidFill>
                  <a:schemeClr val="bg1"/>
                </a:solidFill>
              </a:rPr>
              <a:t>Työturvallisuus rakennusalalla</a:t>
            </a:r>
            <a:endParaRPr lang="sv-SE" sz="5000" b="1">
              <a:solidFill>
                <a:schemeClr val="bg1"/>
              </a:solidFill>
              <a:cs typeface="Calibri Light"/>
            </a:endParaRPr>
          </a:p>
        </p:txBody>
      </p:sp>
      <p:sp>
        <p:nvSpPr>
          <p:cNvPr id="3" name="Alaotsikko 2">
            <a:extLst>
              <a:ext uri="{FF2B5EF4-FFF2-40B4-BE49-F238E27FC236}">
                <a16:creationId xmlns:a16="http://schemas.microsoft.com/office/drawing/2014/main" id="{0CD67FF9-BB5F-9E47-909F-58D111C8622C}"/>
              </a:ext>
            </a:extLst>
          </p:cNvPr>
          <p:cNvSpPr>
            <a:spLocks noGrp="1"/>
          </p:cNvSpPr>
          <p:nvPr>
            <p:ph type="subTitle" idx="1"/>
          </p:nvPr>
        </p:nvSpPr>
        <p:spPr>
          <a:xfrm>
            <a:off x="1524000" y="3511801"/>
            <a:ext cx="9144000" cy="1655762"/>
          </a:xfrm>
        </p:spPr>
        <p:txBody>
          <a:bodyPr vert="horz" lIns="91440" tIns="45720" rIns="91440" bIns="45720" rtlCol="0" anchor="t">
            <a:normAutofit/>
          </a:bodyPr>
          <a:lstStyle/>
          <a:p>
            <a:r>
              <a:rPr lang="fi-FI" sz="2800" dirty="0">
                <a:solidFill>
                  <a:schemeClr val="bg1"/>
                </a:solidFill>
              </a:rPr>
              <a:t>Työturvallisuuden opetusmateriaali</a:t>
            </a:r>
            <a:endParaRPr lang="fi-FI" sz="2800">
              <a:solidFill>
                <a:schemeClr val="bg1"/>
              </a:solidFill>
              <a:cs typeface="Calibri"/>
            </a:endParaRPr>
          </a:p>
          <a:p>
            <a:endParaRPr lang="fi-FI" sz="2800" dirty="0">
              <a:solidFill>
                <a:schemeClr val="bg1"/>
              </a:solidFill>
              <a:cs typeface="Calibri"/>
            </a:endParaRPr>
          </a:p>
          <a:p>
            <a:r>
              <a:rPr lang="fi-FI" sz="2800" dirty="0">
                <a:solidFill>
                  <a:schemeClr val="bg1"/>
                </a:solidFill>
              </a:rPr>
              <a:t>6. Työympäristötekijät</a:t>
            </a:r>
            <a:endParaRPr lang="sv-SE" sz="2800">
              <a:solidFill>
                <a:schemeClr val="bg1"/>
              </a:solidFill>
              <a:cs typeface="Calibri"/>
            </a:endParaRPr>
          </a:p>
        </p:txBody>
      </p:sp>
    </p:spTree>
    <p:extLst>
      <p:ext uri="{BB962C8B-B14F-4D97-AF65-F5344CB8AC3E}">
        <p14:creationId xmlns:p14="http://schemas.microsoft.com/office/powerpoint/2010/main" val="29833332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EF1C8BD-9B6C-ED40-8664-F20019DACE48}"/>
              </a:ext>
            </a:extLst>
          </p:cNvPr>
          <p:cNvSpPr>
            <a:spLocks noGrp="1"/>
          </p:cNvSpPr>
          <p:nvPr>
            <p:ph type="title"/>
          </p:nvPr>
        </p:nvSpPr>
        <p:spPr/>
        <p:txBody>
          <a:bodyPr>
            <a:normAutofit/>
          </a:bodyPr>
          <a:lstStyle/>
          <a:p>
            <a:r>
              <a:rPr lang="fi-FI" b="1" dirty="0"/>
              <a:t>Säteilyt rakennustyössä</a:t>
            </a:r>
            <a:endParaRPr lang="fi-FI" b="1" dirty="0">
              <a:cs typeface="Calibri Light"/>
            </a:endParaRPr>
          </a:p>
        </p:txBody>
      </p:sp>
      <p:sp>
        <p:nvSpPr>
          <p:cNvPr id="5" name="Sisällön paikkamerkki 4">
            <a:extLst>
              <a:ext uri="{FF2B5EF4-FFF2-40B4-BE49-F238E27FC236}">
                <a16:creationId xmlns:a16="http://schemas.microsoft.com/office/drawing/2014/main" id="{3B45AE62-7317-5A4D-A9AC-2055E28E0B43}"/>
              </a:ext>
            </a:extLst>
          </p:cNvPr>
          <p:cNvSpPr>
            <a:spLocks noGrp="1"/>
          </p:cNvSpPr>
          <p:nvPr>
            <p:ph idx="1"/>
          </p:nvPr>
        </p:nvSpPr>
        <p:spPr>
          <a:xfrm>
            <a:off x="838199" y="1364973"/>
            <a:ext cx="7074916" cy="4794649"/>
          </a:xfrm>
        </p:spPr>
        <p:txBody>
          <a:bodyPr vert="horz" lIns="91440" tIns="45720" rIns="91440" bIns="45720" rtlCol="0" anchor="t">
            <a:normAutofit fontScale="70000" lnSpcReduction="20000"/>
          </a:bodyPr>
          <a:lstStyle/>
          <a:p>
            <a:pPr>
              <a:lnSpc>
                <a:spcPct val="110000"/>
              </a:lnSpc>
            </a:pPr>
            <a:r>
              <a:rPr lang="fi-FI" dirty="0"/>
              <a:t>UV-säteily auringosta (melanooma, iho ja silmät)</a:t>
            </a:r>
          </a:p>
          <a:p>
            <a:pPr lvl="1">
              <a:lnSpc>
                <a:spcPct val="110000"/>
              </a:lnSpc>
            </a:pPr>
            <a:r>
              <a:rPr lang="fi-FI" dirty="0"/>
              <a:t>ihon peittäminen myös kesällä ja silmien suojaaminen</a:t>
            </a:r>
            <a:endParaRPr lang="fi-FI" dirty="0">
              <a:cs typeface="Calibri" panose="020F0502020204030204"/>
            </a:endParaRPr>
          </a:p>
          <a:p>
            <a:pPr>
              <a:lnSpc>
                <a:spcPct val="110000"/>
              </a:lnSpc>
            </a:pPr>
            <a:r>
              <a:rPr lang="fi-FI" dirty="0"/>
              <a:t>Kirkas valo hitsauksesta</a:t>
            </a:r>
            <a:endParaRPr lang="fi-FI" dirty="0">
              <a:cs typeface="Calibri" panose="020F0502020204030204"/>
            </a:endParaRPr>
          </a:p>
          <a:p>
            <a:pPr lvl="1">
              <a:lnSpc>
                <a:spcPct val="110000"/>
              </a:lnSpc>
            </a:pPr>
            <a:r>
              <a:rPr lang="fi-FI" dirty="0"/>
              <a:t>Silmät on aina suojattava</a:t>
            </a:r>
            <a:endParaRPr lang="fi-FI" dirty="0">
              <a:cs typeface="Calibri" panose="020F0502020204030204"/>
            </a:endParaRPr>
          </a:p>
          <a:p>
            <a:pPr>
              <a:lnSpc>
                <a:spcPct val="110000"/>
              </a:lnSpc>
            </a:pPr>
            <a:r>
              <a:rPr lang="fi-FI" dirty="0"/>
              <a:t>UV-säteily kaarihitsauksesta</a:t>
            </a:r>
            <a:endParaRPr lang="fi-FI" dirty="0">
              <a:cs typeface="Calibri" panose="020F0502020204030204"/>
            </a:endParaRPr>
          </a:p>
          <a:p>
            <a:pPr lvl="1">
              <a:lnSpc>
                <a:spcPct val="110000"/>
              </a:lnSpc>
            </a:pPr>
            <a:r>
              <a:rPr lang="fi-FI" dirty="0"/>
              <a:t>Kaarihitsauksessa uv-säteilyn raja-arvo ylittyy alle sekunnissa, iho ja silmät oltava aina suojattuina</a:t>
            </a:r>
            <a:endParaRPr lang="fi-FI" dirty="0">
              <a:cs typeface="Calibri"/>
            </a:endParaRPr>
          </a:p>
          <a:p>
            <a:pPr>
              <a:lnSpc>
                <a:spcPct val="110000"/>
              </a:lnSpc>
            </a:pPr>
            <a:r>
              <a:rPr lang="fi-FI" dirty="0"/>
              <a:t>Lasersäteily esim. mittalaitteista</a:t>
            </a:r>
            <a:endParaRPr lang="fi-FI" dirty="0">
              <a:cs typeface="Calibri"/>
            </a:endParaRPr>
          </a:p>
          <a:p>
            <a:pPr lvl="1">
              <a:lnSpc>
                <a:spcPct val="110000"/>
              </a:lnSpc>
            </a:pPr>
            <a:r>
              <a:rPr lang="fi-FI" dirty="0"/>
              <a:t>Silmätapaturman vaara</a:t>
            </a:r>
            <a:endParaRPr lang="fi-FI" dirty="0">
              <a:cs typeface="Calibri" panose="020F0502020204030204"/>
            </a:endParaRPr>
          </a:p>
          <a:p>
            <a:pPr>
              <a:lnSpc>
                <a:spcPct val="110000"/>
              </a:lnSpc>
            </a:pPr>
            <a:r>
              <a:rPr lang="fi-FI" dirty="0"/>
              <a:t>Sähkömagneettiset kentät kaarihitsauksesta ja esim. matkaviestinten lähetysantennien läheisyydessä</a:t>
            </a:r>
            <a:endParaRPr lang="fi-FI" dirty="0">
              <a:cs typeface="Calibri" panose="020F0502020204030204"/>
            </a:endParaRPr>
          </a:p>
          <a:p>
            <a:pPr lvl="1">
              <a:lnSpc>
                <a:spcPct val="110000"/>
              </a:lnSpc>
            </a:pPr>
            <a:r>
              <a:rPr lang="fi-FI" dirty="0"/>
              <a:t>Erityisesti henkilöt, joilla on aktiivisia implantteja ja raskaana olevat</a:t>
            </a:r>
            <a:endParaRPr lang="fi-FI" dirty="0">
              <a:cs typeface="Calibri" panose="020F0502020204030204"/>
            </a:endParaRPr>
          </a:p>
          <a:p>
            <a:pPr>
              <a:lnSpc>
                <a:spcPct val="110000"/>
              </a:lnSpc>
            </a:pPr>
            <a:r>
              <a:rPr lang="fi-FI" dirty="0"/>
              <a:t>Radon esim. maanalaisissa rakennuskohteissa</a:t>
            </a:r>
            <a:endParaRPr lang="fi-FI" dirty="0">
              <a:cs typeface="Calibri" panose="020F0502020204030204"/>
            </a:endParaRPr>
          </a:p>
          <a:p>
            <a:pPr>
              <a:lnSpc>
                <a:spcPct val="110000"/>
              </a:lnSpc>
            </a:pPr>
            <a:endParaRPr lang="fi-FI" dirty="0">
              <a:cs typeface="Calibri" panose="020F0502020204030204"/>
            </a:endParaRPr>
          </a:p>
          <a:p>
            <a:pPr>
              <a:lnSpc>
                <a:spcPct val="110000"/>
              </a:lnSpc>
            </a:pPr>
            <a:endParaRPr lang="fi-FI" dirty="0">
              <a:cs typeface="Calibri" panose="020F0502020204030204"/>
            </a:endParaRPr>
          </a:p>
        </p:txBody>
      </p:sp>
      <p:pic>
        <p:nvPicPr>
          <p:cNvPr id="4" name="Kuva 3">
            <a:extLst>
              <a:ext uri="{FF2B5EF4-FFF2-40B4-BE49-F238E27FC236}">
                <a16:creationId xmlns:a16="http://schemas.microsoft.com/office/drawing/2014/main" id="{B0C688C0-6D87-D24B-87D6-4F51278702E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324193" y="1364972"/>
            <a:ext cx="3573408" cy="3966283"/>
          </a:xfrm>
          <a:prstGeom prst="rect">
            <a:avLst/>
          </a:prstGeom>
        </p:spPr>
      </p:pic>
      <p:sp>
        <p:nvSpPr>
          <p:cNvPr id="6" name="Tekstiruutu 5">
            <a:extLst>
              <a:ext uri="{FF2B5EF4-FFF2-40B4-BE49-F238E27FC236}">
                <a16:creationId xmlns:a16="http://schemas.microsoft.com/office/drawing/2014/main" id="{18494EC6-30F5-E54C-9B94-630F678CF2B9}"/>
              </a:ext>
            </a:extLst>
          </p:cNvPr>
          <p:cNvSpPr txBox="1"/>
          <p:nvPr/>
        </p:nvSpPr>
        <p:spPr>
          <a:xfrm>
            <a:off x="8314167" y="5890290"/>
            <a:ext cx="3812438" cy="523220"/>
          </a:xfrm>
          <a:prstGeom prst="rect">
            <a:avLst/>
          </a:prstGeom>
          <a:noFill/>
        </p:spPr>
        <p:txBody>
          <a:bodyPr wrap="square" lIns="91440" tIns="45720" rIns="91440" bIns="45720" rtlCol="0" anchor="t">
            <a:spAutoFit/>
          </a:bodyPr>
          <a:lstStyle/>
          <a:p>
            <a:r>
              <a:rPr lang="sv-SE" sz="1400" dirty="0"/>
              <a:t>Kuva Mika Ripatti (</a:t>
            </a:r>
            <a:r>
              <a:rPr lang="sv-SE" sz="1400" dirty="0">
                <a:hlinkClick r:id="rId4"/>
              </a:rPr>
              <a:t>https://www.instagram.com/p/BpEut0SBwpg/</a:t>
            </a:r>
            <a:r>
              <a:rPr lang="sv-SE" sz="1400" dirty="0"/>
              <a:t>)</a:t>
            </a:r>
            <a:endParaRPr lang="sv-SE" sz="1400" dirty="0">
              <a:cs typeface="Calibri"/>
            </a:endParaRPr>
          </a:p>
        </p:txBody>
      </p:sp>
      <p:sp>
        <p:nvSpPr>
          <p:cNvPr id="7" name="Tekstiruutu 6">
            <a:extLst>
              <a:ext uri="{FF2B5EF4-FFF2-40B4-BE49-F238E27FC236}">
                <a16:creationId xmlns:a16="http://schemas.microsoft.com/office/drawing/2014/main" id="{0B07F713-369D-8E49-AAEA-A136D8DDDF6E}"/>
              </a:ext>
            </a:extLst>
          </p:cNvPr>
          <p:cNvSpPr txBox="1"/>
          <p:nvPr/>
        </p:nvSpPr>
        <p:spPr>
          <a:xfrm>
            <a:off x="8324194" y="5357935"/>
            <a:ext cx="3573408" cy="523220"/>
          </a:xfrm>
          <a:prstGeom prst="rect">
            <a:avLst/>
          </a:prstGeom>
          <a:noFill/>
        </p:spPr>
        <p:txBody>
          <a:bodyPr wrap="square" lIns="91440" tIns="45720" rIns="91440" bIns="45720" rtlCol="0" anchor="t">
            <a:spAutoFit/>
          </a:bodyPr>
          <a:lstStyle/>
          <a:p>
            <a:r>
              <a:rPr lang="fi-FI" sz="1400" b="1" dirty="0"/>
              <a:t>Kaarihitsauksen säteilyltä suojattava sekä iho että silmät, myös kaveri.</a:t>
            </a:r>
            <a:endParaRPr lang="fi-FI" sz="1400" b="1">
              <a:cs typeface="Calibri"/>
            </a:endParaRPr>
          </a:p>
        </p:txBody>
      </p:sp>
    </p:spTree>
    <p:extLst>
      <p:ext uri="{BB962C8B-B14F-4D97-AF65-F5344CB8AC3E}">
        <p14:creationId xmlns:p14="http://schemas.microsoft.com/office/powerpoint/2010/main" val="39179538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b="1" dirty="0"/>
              <a:t>Valaistus</a:t>
            </a:r>
            <a:endParaRPr lang="fi-FI" b="1" dirty="0">
              <a:cs typeface="Calibri Light"/>
            </a:endParaRPr>
          </a:p>
        </p:txBody>
      </p:sp>
      <p:sp>
        <p:nvSpPr>
          <p:cNvPr id="6" name="Sisällön paikkamerkki 2"/>
          <p:cNvSpPr>
            <a:spLocks noGrp="1"/>
          </p:cNvSpPr>
          <p:nvPr>
            <p:ph sz="half" idx="1"/>
          </p:nvPr>
        </p:nvSpPr>
        <p:spPr>
          <a:xfrm>
            <a:off x="838199" y="1551185"/>
            <a:ext cx="5932677" cy="4510559"/>
          </a:xfrm>
        </p:spPr>
        <p:txBody>
          <a:bodyPr vert="horz" lIns="91440" tIns="45720" rIns="91440" bIns="45720" rtlCol="0" anchor="t">
            <a:normAutofit fontScale="55000" lnSpcReduction="20000"/>
          </a:bodyPr>
          <a:lstStyle/>
          <a:p>
            <a:pPr>
              <a:lnSpc>
                <a:spcPct val="120000"/>
              </a:lnSpc>
            </a:pPr>
            <a:r>
              <a:rPr lang="fi-FI" dirty="0"/>
              <a:t>valaistuksen oltava tasaista, se ei saa häikäistä</a:t>
            </a:r>
            <a:endParaRPr lang="fi-FI"/>
          </a:p>
          <a:p>
            <a:pPr>
              <a:lnSpc>
                <a:spcPct val="120000"/>
              </a:lnSpc>
            </a:pPr>
            <a:r>
              <a:rPr lang="fi-FI" dirty="0"/>
              <a:t>valaistuksen tarve lisääntyy iän myötä sekä tehtäessä tarkkuutta vaativaa työtä </a:t>
            </a:r>
            <a:endParaRPr lang="fi-FI" dirty="0">
              <a:cs typeface="Calibri"/>
            </a:endParaRPr>
          </a:p>
          <a:p>
            <a:pPr>
              <a:lnSpc>
                <a:spcPct val="120000"/>
              </a:lnSpc>
            </a:pPr>
            <a:r>
              <a:rPr lang="fi-FI" dirty="0"/>
              <a:t>työn laadun sekä turvallisuuden kannalta valaistus on merkittävä tekijä  </a:t>
            </a:r>
            <a:endParaRPr lang="fi-FI" dirty="0">
              <a:cs typeface="Calibri" panose="020F0502020204030204"/>
            </a:endParaRPr>
          </a:p>
          <a:p>
            <a:pPr>
              <a:lnSpc>
                <a:spcPct val="120000"/>
              </a:lnSpc>
            </a:pPr>
            <a:r>
              <a:rPr lang="fi-FI" dirty="0"/>
              <a:t>valaistus vaikuttaa ihmisen vireyteen</a:t>
            </a:r>
            <a:endParaRPr lang="fi-FI" dirty="0">
              <a:cs typeface="Calibri" panose="020F0502020204030204"/>
            </a:endParaRPr>
          </a:p>
          <a:p>
            <a:pPr>
              <a:lnSpc>
                <a:spcPct val="120000"/>
              </a:lnSpc>
            </a:pPr>
            <a:r>
              <a:rPr lang="fi-FI" dirty="0"/>
              <a:t>valaistuksen oltava hyvä kriittisissä paikoissa, kuten portaissa ja kulkureiteillä, sekä esim. ajoteillä ja -porteissa</a:t>
            </a:r>
            <a:endParaRPr lang="fi-FI" dirty="0">
              <a:cs typeface="Calibri"/>
            </a:endParaRPr>
          </a:p>
          <a:p>
            <a:pPr>
              <a:lnSpc>
                <a:spcPct val="120000"/>
              </a:lnSpc>
            </a:pPr>
            <a:r>
              <a:rPr lang="fi-FI" dirty="0"/>
              <a:t>työpistevalaistus riittävä työn tekemisen turvallisuuden kannalta</a:t>
            </a:r>
            <a:endParaRPr lang="fi-FI" dirty="0">
              <a:cs typeface="Calibri" panose="020F0502020204030204"/>
            </a:endParaRPr>
          </a:p>
          <a:p>
            <a:pPr>
              <a:lnSpc>
                <a:spcPct val="120000"/>
              </a:lnSpc>
            </a:pPr>
            <a:r>
              <a:rPr lang="fi-FI" dirty="0"/>
              <a:t>valaisimien asennustapa ja johdotukset eivät saa aiheuttaa vaaraa tai vaikeuttaa liikkumista</a:t>
            </a:r>
            <a:endParaRPr lang="fi-FI" dirty="0">
              <a:cs typeface="Calibri" panose="020F0502020204030204"/>
            </a:endParaRPr>
          </a:p>
          <a:p>
            <a:pPr>
              <a:lnSpc>
                <a:spcPct val="120000"/>
              </a:lnSpc>
            </a:pPr>
            <a:r>
              <a:rPr lang="fi-FI" dirty="0"/>
              <a:t>työmaavalaistus suunnitellaan etukäteen ja valaistussuunnitelma huomioi rakennustyömaan eri vaiheet, esim. valaisimien ja johtojen kiinnitystavan alakattotyövaiheessa</a:t>
            </a:r>
            <a:endParaRPr lang="fi-FI" dirty="0">
              <a:cs typeface="Calibri" panose="020F0502020204030204"/>
            </a:endParaRPr>
          </a:p>
          <a:p>
            <a:pPr>
              <a:lnSpc>
                <a:spcPct val="120000"/>
              </a:lnSpc>
            </a:pPr>
            <a:r>
              <a:rPr lang="fi-FI" dirty="0"/>
              <a:t>vara- ja poistumistievalaistus</a:t>
            </a:r>
            <a:endParaRPr lang="fi-FI" dirty="0">
              <a:cs typeface="Calibri" panose="020F0502020204030204"/>
            </a:endParaRPr>
          </a:p>
        </p:txBody>
      </p:sp>
      <p:sp>
        <p:nvSpPr>
          <p:cNvPr id="3" name="Tekstiruutu 2">
            <a:extLst>
              <a:ext uri="{FF2B5EF4-FFF2-40B4-BE49-F238E27FC236}">
                <a16:creationId xmlns:a16="http://schemas.microsoft.com/office/drawing/2014/main" id="{1E2230D2-DD7D-CB45-8C1A-0D5318514CEA}"/>
              </a:ext>
            </a:extLst>
          </p:cNvPr>
          <p:cNvSpPr txBox="1"/>
          <p:nvPr/>
        </p:nvSpPr>
        <p:spPr>
          <a:xfrm>
            <a:off x="766857" y="6151683"/>
            <a:ext cx="10515600" cy="461665"/>
          </a:xfrm>
          <a:prstGeom prst="rect">
            <a:avLst/>
          </a:prstGeom>
          <a:noFill/>
        </p:spPr>
        <p:txBody>
          <a:bodyPr wrap="square" rtlCol="0">
            <a:spAutoFit/>
          </a:bodyPr>
          <a:lstStyle/>
          <a:p>
            <a:pPr algn="ctr"/>
            <a:r>
              <a:rPr lang="fi-FI" sz="2400" b="1" dirty="0"/>
              <a:t>Pimeät työt eivät kuulu rakennustyömaille</a:t>
            </a:r>
          </a:p>
        </p:txBody>
      </p:sp>
      <p:pic>
        <p:nvPicPr>
          <p:cNvPr id="12" name="Sisällön paikkamerkki 11">
            <a:extLst>
              <a:ext uri="{FF2B5EF4-FFF2-40B4-BE49-F238E27FC236}">
                <a16:creationId xmlns:a16="http://schemas.microsoft.com/office/drawing/2014/main" id="{DB89D056-1A40-414A-AF91-FDFEED31BF17}"/>
              </a:ext>
            </a:extLst>
          </p:cNvPr>
          <p:cNvPicPr>
            <a:picLocks noGrp="1" noChangeAspect="1"/>
          </p:cNvPicPr>
          <p:nvPr>
            <p:ph sz="half" idx="2"/>
          </p:nvPr>
        </p:nvPicPr>
        <p:blipFill rotWithShape="1">
          <a:blip r:embed="rId3" cstate="screen">
            <a:extLst>
              <a:ext uri="{28A0092B-C50C-407E-A947-70E740481C1C}">
                <a14:useLocalDpi xmlns:a14="http://schemas.microsoft.com/office/drawing/2010/main"/>
              </a:ext>
            </a:extLst>
          </a:blip>
          <a:srcRect/>
          <a:stretch/>
        </p:blipFill>
        <p:spPr>
          <a:xfrm rot="5400000">
            <a:off x="6053535" y="2542297"/>
            <a:ext cx="4351338" cy="2349062"/>
          </a:xfrm>
          <a:prstGeom prst="rect">
            <a:avLst/>
          </a:prstGeom>
        </p:spPr>
      </p:pic>
      <p:pic>
        <p:nvPicPr>
          <p:cNvPr id="14" name="Kuva 13">
            <a:extLst>
              <a:ext uri="{FF2B5EF4-FFF2-40B4-BE49-F238E27FC236}">
                <a16:creationId xmlns:a16="http://schemas.microsoft.com/office/drawing/2014/main" id="{ABD03AEE-62D2-6F4C-A5BA-76B415A077A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5400000">
            <a:off x="8628915" y="2480334"/>
            <a:ext cx="4355114" cy="2476764"/>
          </a:xfrm>
          <a:prstGeom prst="rect">
            <a:avLst/>
          </a:prstGeom>
        </p:spPr>
      </p:pic>
    </p:spTree>
    <p:extLst>
      <p:ext uri="{BB962C8B-B14F-4D97-AF65-F5344CB8AC3E}">
        <p14:creationId xmlns:p14="http://schemas.microsoft.com/office/powerpoint/2010/main" val="3365540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FE3433F-D400-8F4F-9DE9-46E64C1349F6}"/>
              </a:ext>
            </a:extLst>
          </p:cNvPr>
          <p:cNvSpPr>
            <a:spLocks noGrp="1"/>
          </p:cNvSpPr>
          <p:nvPr>
            <p:ph type="title"/>
          </p:nvPr>
        </p:nvSpPr>
        <p:spPr/>
        <p:txBody>
          <a:bodyPr/>
          <a:lstStyle/>
          <a:p>
            <a:r>
              <a:rPr lang="fi-FI" b="1" dirty="0"/>
              <a:t>Lämpöolot</a:t>
            </a:r>
            <a:endParaRPr lang="fi-FI" b="1" dirty="0">
              <a:cs typeface="Calibri Light"/>
            </a:endParaRPr>
          </a:p>
        </p:txBody>
      </p:sp>
      <p:sp>
        <p:nvSpPr>
          <p:cNvPr id="3" name="Sisällön paikkamerkki 2">
            <a:extLst>
              <a:ext uri="{FF2B5EF4-FFF2-40B4-BE49-F238E27FC236}">
                <a16:creationId xmlns:a16="http://schemas.microsoft.com/office/drawing/2014/main" id="{C4B5EEDA-6DE6-224B-90BA-05FE3CCA21EB}"/>
              </a:ext>
            </a:extLst>
          </p:cNvPr>
          <p:cNvSpPr>
            <a:spLocks noGrp="1"/>
          </p:cNvSpPr>
          <p:nvPr>
            <p:ph sz="half" idx="1"/>
          </p:nvPr>
        </p:nvSpPr>
        <p:spPr>
          <a:xfrm>
            <a:off x="898357" y="1524835"/>
            <a:ext cx="6249437" cy="4371390"/>
          </a:xfrm>
        </p:spPr>
        <p:txBody>
          <a:bodyPr vert="horz" lIns="91440" tIns="45720" rIns="91440" bIns="45720" rtlCol="0" anchor="t">
            <a:normAutofit fontScale="70000" lnSpcReduction="20000"/>
          </a:bodyPr>
          <a:lstStyle/>
          <a:p>
            <a:pPr>
              <a:lnSpc>
                <a:spcPct val="120000"/>
              </a:lnSpc>
            </a:pPr>
            <a:r>
              <a:rPr lang="fi-FI" dirty="0"/>
              <a:t>kylmätyön raja on + 10 °C</a:t>
            </a:r>
          </a:p>
          <a:p>
            <a:pPr lvl="1">
              <a:lnSpc>
                <a:spcPct val="120000"/>
              </a:lnSpc>
            </a:pPr>
            <a:r>
              <a:rPr lang="fi-FI" dirty="0"/>
              <a:t>suosi kerrospukeutumista</a:t>
            </a:r>
            <a:endParaRPr lang="fi-FI" dirty="0">
              <a:cs typeface="Calibri" panose="020F0502020204030204"/>
            </a:endParaRPr>
          </a:p>
          <a:p>
            <a:pPr lvl="1">
              <a:lnSpc>
                <a:spcPct val="120000"/>
              </a:lnSpc>
            </a:pPr>
            <a:r>
              <a:rPr lang="fi-FI" dirty="0"/>
              <a:t>kylmässä esim. nestehukka lisääntyy, päätöksentekokyky heikkenee, lihaksen voima heikkenee</a:t>
            </a:r>
            <a:endParaRPr lang="fi-FI" dirty="0">
              <a:cs typeface="Calibri" panose="020F0502020204030204"/>
            </a:endParaRPr>
          </a:p>
          <a:p>
            <a:pPr lvl="1">
              <a:lnSpc>
                <a:spcPct val="120000"/>
              </a:lnSpc>
            </a:pPr>
            <a:r>
              <a:rPr lang="fi-FI" dirty="0"/>
              <a:t>paleltumia työkaluista, metalliesineistä jne.</a:t>
            </a:r>
            <a:endParaRPr lang="fi-FI" dirty="0">
              <a:cs typeface="Calibri"/>
            </a:endParaRPr>
          </a:p>
          <a:p>
            <a:pPr lvl="1">
              <a:lnSpc>
                <a:spcPct val="120000"/>
              </a:lnSpc>
            </a:pPr>
            <a:r>
              <a:rPr lang="fi-FI" dirty="0"/>
              <a:t>paksu vaatetus tekee liikkumisesta ja työn tekemisestä kömpelöä</a:t>
            </a:r>
            <a:endParaRPr lang="fi-FI" dirty="0">
              <a:cs typeface="Calibri" panose="020F0502020204030204"/>
            </a:endParaRPr>
          </a:p>
          <a:p>
            <a:pPr>
              <a:lnSpc>
                <a:spcPct val="120000"/>
              </a:lnSpc>
            </a:pPr>
            <a:r>
              <a:rPr lang="fi-FI" dirty="0"/>
              <a:t>kuumatyön raja on + 28 °C</a:t>
            </a:r>
            <a:endParaRPr lang="fi-FI" dirty="0">
              <a:cs typeface="Calibri"/>
            </a:endParaRPr>
          </a:p>
          <a:p>
            <a:pPr lvl="1">
              <a:lnSpc>
                <a:spcPct val="120000"/>
              </a:lnSpc>
            </a:pPr>
            <a:r>
              <a:rPr lang="fi-FI" dirty="0"/>
              <a:t>juotava säännöllisesti vettä, esim. 3</a:t>
            </a:r>
            <a:r>
              <a:rPr lang="fi-FI" dirty="0">
                <a:ea typeface="+mn-lt"/>
                <a:cs typeface="+mn-lt"/>
              </a:rPr>
              <a:t>–</a:t>
            </a:r>
            <a:r>
              <a:rPr lang="fi-FI" dirty="0"/>
              <a:t>4 krt/tunti, 1</a:t>
            </a:r>
            <a:r>
              <a:rPr lang="fi-FI" dirty="0">
                <a:ea typeface="+mn-lt"/>
                <a:cs typeface="+mn-lt"/>
              </a:rPr>
              <a:t>–</a:t>
            </a:r>
            <a:r>
              <a:rPr lang="fi-FI" dirty="0"/>
              <a:t>2 dl/kerta (ei limuja)</a:t>
            </a:r>
            <a:endParaRPr lang="fi-FI" dirty="0">
              <a:cs typeface="Calibri" panose="020F0502020204030204"/>
            </a:endParaRPr>
          </a:p>
          <a:p>
            <a:pPr lvl="1">
              <a:lnSpc>
                <a:spcPct val="120000"/>
              </a:lnSpc>
            </a:pPr>
            <a:r>
              <a:rPr lang="fi-FI" dirty="0"/>
              <a:t>muistettava syödä normaalisti</a:t>
            </a:r>
            <a:endParaRPr lang="fi-FI" dirty="0">
              <a:cs typeface="Calibri" panose="020F0502020204030204"/>
            </a:endParaRPr>
          </a:p>
          <a:p>
            <a:pPr lvl="1">
              <a:lnSpc>
                <a:spcPct val="120000"/>
              </a:lnSpc>
            </a:pPr>
            <a:r>
              <a:rPr lang="fi-FI" dirty="0"/>
              <a:t>sopeutuminen kuumaan kestää yleensä viikon</a:t>
            </a:r>
            <a:endParaRPr lang="fi-FI" dirty="0">
              <a:cs typeface="Calibri" panose="020F0502020204030204"/>
            </a:endParaRPr>
          </a:p>
        </p:txBody>
      </p:sp>
      <p:sp>
        <p:nvSpPr>
          <p:cNvPr id="7" name="Tekstiruutu 6">
            <a:extLst>
              <a:ext uri="{FF2B5EF4-FFF2-40B4-BE49-F238E27FC236}">
                <a16:creationId xmlns:a16="http://schemas.microsoft.com/office/drawing/2014/main" id="{DE091325-250E-B442-A54C-F5CB6C167A7E}"/>
              </a:ext>
            </a:extLst>
          </p:cNvPr>
          <p:cNvSpPr txBox="1"/>
          <p:nvPr/>
        </p:nvSpPr>
        <p:spPr>
          <a:xfrm>
            <a:off x="2473559" y="6152968"/>
            <a:ext cx="7255256" cy="461665"/>
          </a:xfrm>
          <a:prstGeom prst="rect">
            <a:avLst/>
          </a:prstGeom>
          <a:noFill/>
        </p:spPr>
        <p:txBody>
          <a:bodyPr wrap="none" rtlCol="0">
            <a:spAutoFit/>
          </a:bodyPr>
          <a:lstStyle/>
          <a:p>
            <a:r>
              <a:rPr lang="fi-FI" sz="2400" b="1" dirty="0"/>
              <a:t>Tapaturmien riski kasvaa sekä kylmä- että kuumatyössä</a:t>
            </a:r>
            <a:endParaRPr lang="sv-SE" sz="2400" dirty="0"/>
          </a:p>
        </p:txBody>
      </p:sp>
      <p:pic>
        <p:nvPicPr>
          <p:cNvPr id="10" name="Sisällön paikkamerkki 9">
            <a:extLst>
              <a:ext uri="{FF2B5EF4-FFF2-40B4-BE49-F238E27FC236}">
                <a16:creationId xmlns:a16="http://schemas.microsoft.com/office/drawing/2014/main" id="{7CCEC4D9-22DC-7D40-A35E-9E94158BFEAF}"/>
              </a:ext>
            </a:extLst>
          </p:cNvPr>
          <p:cNvPicPr>
            <a:picLocks noGrp="1" noChangeAspect="1"/>
          </p:cNvPicPr>
          <p:nvPr>
            <p:ph sz="half" idx="2"/>
          </p:nvPr>
        </p:nvPicPr>
        <p:blipFill rotWithShape="1">
          <a:blip r:embed="rId3" cstate="screen">
            <a:extLst>
              <a:ext uri="{28A0092B-C50C-407E-A947-70E740481C1C}">
                <a14:useLocalDpi xmlns:a14="http://schemas.microsoft.com/office/drawing/2010/main"/>
              </a:ext>
            </a:extLst>
          </a:blip>
          <a:srcRect/>
          <a:stretch/>
        </p:blipFill>
        <p:spPr>
          <a:xfrm>
            <a:off x="7370618" y="1307009"/>
            <a:ext cx="4461164" cy="4008609"/>
          </a:xfrm>
        </p:spPr>
      </p:pic>
      <p:sp>
        <p:nvSpPr>
          <p:cNvPr id="6" name="Tekstiruutu 5">
            <a:extLst>
              <a:ext uri="{FF2B5EF4-FFF2-40B4-BE49-F238E27FC236}">
                <a16:creationId xmlns:a16="http://schemas.microsoft.com/office/drawing/2014/main" id="{43BC848B-65D6-5845-87CF-CBA2ED6E5904}"/>
              </a:ext>
            </a:extLst>
          </p:cNvPr>
          <p:cNvSpPr txBox="1"/>
          <p:nvPr/>
        </p:nvSpPr>
        <p:spPr>
          <a:xfrm>
            <a:off x="7380644" y="5368365"/>
            <a:ext cx="4811356" cy="523220"/>
          </a:xfrm>
          <a:prstGeom prst="rect">
            <a:avLst/>
          </a:prstGeom>
          <a:noFill/>
        </p:spPr>
        <p:txBody>
          <a:bodyPr wrap="square" lIns="91440" tIns="45720" rIns="91440" bIns="45720" rtlCol="0" anchor="t">
            <a:spAutoFit/>
          </a:bodyPr>
          <a:lstStyle/>
          <a:p>
            <a:r>
              <a:rPr lang="sv-SE" sz="1400" dirty="0"/>
              <a:t>Kuva Mika Ripatti (</a:t>
            </a:r>
            <a:r>
              <a:rPr lang="sv-SE" sz="1400" dirty="0">
                <a:hlinkClick r:id="rId4"/>
              </a:rPr>
              <a:t>https://www.instagram.com/p/CLeVGDohjGS/</a:t>
            </a:r>
            <a:r>
              <a:rPr lang="sv-SE" sz="1400" dirty="0"/>
              <a:t>)</a:t>
            </a:r>
            <a:endParaRPr lang="sv-SE" sz="1400" dirty="0">
              <a:cs typeface="Calibri"/>
            </a:endParaRPr>
          </a:p>
        </p:txBody>
      </p:sp>
    </p:spTree>
    <p:extLst>
      <p:ext uri="{BB962C8B-B14F-4D97-AF65-F5344CB8AC3E}">
        <p14:creationId xmlns:p14="http://schemas.microsoft.com/office/powerpoint/2010/main" val="29745114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b="1" dirty="0"/>
              <a:t>Kemialliset ja biologiset haitta- ja vaaratekijät</a:t>
            </a:r>
            <a:endParaRPr lang="fi-FI" b="1" dirty="0">
              <a:cs typeface="Calibri Light"/>
            </a:endParaRPr>
          </a:p>
        </p:txBody>
      </p:sp>
      <p:sp>
        <p:nvSpPr>
          <p:cNvPr id="3" name="Sisällön paikkamerkki 2"/>
          <p:cNvSpPr>
            <a:spLocks noGrp="1"/>
          </p:cNvSpPr>
          <p:nvPr>
            <p:ph sz="half" idx="1"/>
          </p:nvPr>
        </p:nvSpPr>
        <p:spPr>
          <a:xfrm>
            <a:off x="838200" y="1825625"/>
            <a:ext cx="6997262" cy="3850022"/>
          </a:xfrm>
        </p:spPr>
        <p:txBody>
          <a:bodyPr vert="horz" lIns="91440" tIns="45720" rIns="91440" bIns="45720" rtlCol="0" anchor="t">
            <a:normAutofit fontScale="70000" lnSpcReduction="20000"/>
          </a:bodyPr>
          <a:lstStyle/>
          <a:p>
            <a:pPr>
              <a:lnSpc>
                <a:spcPct val="120000"/>
              </a:lnSpc>
            </a:pPr>
            <a:r>
              <a:rPr lang="fi-FI" dirty="0"/>
              <a:t>Välitön onnettomuusvaara, esim. palo ja räjähdys, akuutti myrkytys, hapen syrjäytyminen</a:t>
            </a:r>
            <a:endParaRPr lang="fi-FI"/>
          </a:p>
          <a:p>
            <a:pPr>
              <a:lnSpc>
                <a:spcPct val="120000"/>
              </a:lnSpc>
            </a:pPr>
            <a:r>
              <a:rPr lang="fi-FI" dirty="0"/>
              <a:t>Altistuminen voi tapahtua hengitysteiden, ihon tai suun kautta</a:t>
            </a:r>
            <a:endParaRPr lang="fi-FI" dirty="0">
              <a:cs typeface="Calibri" panose="020F0502020204030204"/>
            </a:endParaRPr>
          </a:p>
          <a:p>
            <a:pPr>
              <a:lnSpc>
                <a:spcPct val="120000"/>
              </a:lnSpc>
            </a:pPr>
            <a:r>
              <a:rPr lang="fi-FI" dirty="0"/>
              <a:t>Vaikutuksia myös limakalvoilla ja iholla, esim. syövyttävät aineet, liuotinaineet</a:t>
            </a:r>
            <a:endParaRPr lang="fi-FI" dirty="0">
              <a:cs typeface="Calibri" panose="020F0502020204030204"/>
            </a:endParaRPr>
          </a:p>
          <a:p>
            <a:pPr>
              <a:lnSpc>
                <a:spcPct val="120000"/>
              </a:lnSpc>
            </a:pPr>
            <a:r>
              <a:rPr lang="fi-FI" dirty="0"/>
              <a:t>Olomuodot: kaasu, aerosoli, neste, kiinteä aine, hiukkaset </a:t>
            </a:r>
            <a:r>
              <a:rPr lang="fi-FI" dirty="0">
                <a:ea typeface="+mn-lt"/>
                <a:cs typeface="+mn-lt"/>
              </a:rPr>
              <a:t>–</a:t>
            </a:r>
            <a:r>
              <a:rPr lang="fi-FI" dirty="0"/>
              <a:t> esiintyvät usein em. seoksina</a:t>
            </a:r>
            <a:endParaRPr lang="fi-FI" dirty="0">
              <a:cs typeface="Calibri"/>
            </a:endParaRPr>
          </a:p>
          <a:p>
            <a:pPr>
              <a:lnSpc>
                <a:spcPct val="120000"/>
              </a:lnSpc>
            </a:pPr>
            <a:r>
              <a:rPr lang="fi-FI" dirty="0"/>
              <a:t>Vaarat: ammattitaudit, sairaudet, allergiat, herkistyminen, syöpä, vaikutukset lisääntymisterveyteen, ärsytys, epämukavuus</a:t>
            </a:r>
            <a:endParaRPr lang="fi-FI" dirty="0">
              <a:cs typeface="Calibri" panose="020F0502020204030204"/>
            </a:endParaRPr>
          </a:p>
        </p:txBody>
      </p:sp>
      <p:sp>
        <p:nvSpPr>
          <p:cNvPr id="8" name="Tekstiruutu 7">
            <a:extLst>
              <a:ext uri="{FF2B5EF4-FFF2-40B4-BE49-F238E27FC236}">
                <a16:creationId xmlns:a16="http://schemas.microsoft.com/office/drawing/2014/main" id="{5D6E22CF-6D2E-BA42-AD22-34745699E0A7}"/>
              </a:ext>
            </a:extLst>
          </p:cNvPr>
          <p:cNvSpPr txBox="1"/>
          <p:nvPr/>
        </p:nvSpPr>
        <p:spPr>
          <a:xfrm>
            <a:off x="8070282" y="5825921"/>
            <a:ext cx="4443250" cy="523220"/>
          </a:xfrm>
          <a:prstGeom prst="rect">
            <a:avLst/>
          </a:prstGeom>
          <a:noFill/>
        </p:spPr>
        <p:txBody>
          <a:bodyPr wrap="square" lIns="91440" tIns="45720" rIns="91440" bIns="45720" rtlCol="0" anchor="t">
            <a:spAutoFit/>
          </a:bodyPr>
          <a:lstStyle/>
          <a:p>
            <a:r>
              <a:rPr lang="sv-SE" sz="1400" dirty="0"/>
              <a:t>Kuva Mika Ripatti (</a:t>
            </a:r>
            <a:r>
              <a:rPr lang="sv-SE" sz="1400" dirty="0">
                <a:hlinkClick r:id="rId3"/>
              </a:rPr>
              <a:t>https://www.instagram.com/p/Bh9bUVZn0Sn/</a:t>
            </a:r>
            <a:r>
              <a:rPr lang="sv-SE" sz="1400" dirty="0"/>
              <a:t>) </a:t>
            </a:r>
            <a:endParaRPr lang="sv-SE" sz="1400" dirty="0">
              <a:cs typeface="Calibri"/>
            </a:endParaRPr>
          </a:p>
        </p:txBody>
      </p:sp>
      <p:pic>
        <p:nvPicPr>
          <p:cNvPr id="13" name="Sisällön paikkamerkki 12">
            <a:extLst>
              <a:ext uri="{FF2B5EF4-FFF2-40B4-BE49-F238E27FC236}">
                <a16:creationId xmlns:a16="http://schemas.microsoft.com/office/drawing/2014/main" id="{865F1232-397A-FA4B-8F9D-26192EFC900E}"/>
              </a:ext>
            </a:extLst>
          </p:cNvPr>
          <p:cNvPicPr>
            <a:picLocks noGrp="1" noChangeAspect="1"/>
          </p:cNvPicPr>
          <p:nvPr>
            <p:ph sz="half" idx="2"/>
          </p:nvPr>
        </p:nvPicPr>
        <p:blipFill rotWithShape="1">
          <a:blip r:embed="rId4" cstate="screen">
            <a:extLst>
              <a:ext uri="{28A0092B-C50C-407E-A947-70E740481C1C}">
                <a14:useLocalDpi xmlns:a14="http://schemas.microsoft.com/office/drawing/2010/main"/>
              </a:ext>
            </a:extLst>
          </a:blip>
          <a:srcRect/>
          <a:stretch/>
        </p:blipFill>
        <p:spPr>
          <a:xfrm>
            <a:off x="8030177" y="1825625"/>
            <a:ext cx="3578222" cy="3118452"/>
          </a:xfrm>
          <a:prstGeom prst="rect">
            <a:avLst/>
          </a:prstGeom>
        </p:spPr>
      </p:pic>
      <p:sp>
        <p:nvSpPr>
          <p:cNvPr id="14" name="Tekstiruutu 13">
            <a:extLst>
              <a:ext uri="{FF2B5EF4-FFF2-40B4-BE49-F238E27FC236}">
                <a16:creationId xmlns:a16="http://schemas.microsoft.com/office/drawing/2014/main" id="{9F43EB11-46DC-8C47-88C2-C04FB268AA43}"/>
              </a:ext>
            </a:extLst>
          </p:cNvPr>
          <p:cNvSpPr txBox="1"/>
          <p:nvPr/>
        </p:nvSpPr>
        <p:spPr>
          <a:xfrm>
            <a:off x="8030176" y="4986462"/>
            <a:ext cx="3715133" cy="738664"/>
          </a:xfrm>
          <a:prstGeom prst="rect">
            <a:avLst/>
          </a:prstGeom>
          <a:noFill/>
        </p:spPr>
        <p:txBody>
          <a:bodyPr wrap="square" lIns="91440" tIns="45720" rIns="91440" bIns="45720" rtlCol="0" anchor="t">
            <a:spAutoFit/>
          </a:bodyPr>
          <a:lstStyle/>
          <a:p>
            <a:r>
              <a:rPr lang="fi-FI" sz="1400" b="1" dirty="0"/>
              <a:t>Märkä betonimassa on emäksistä ja syövyttää ihoa: käytettävä vettä läpäisemättömiä hanskoja ja/tai vaatetusta</a:t>
            </a:r>
            <a:endParaRPr lang="fi-FI" sz="1400" b="1" dirty="0">
              <a:cs typeface="Calibri"/>
            </a:endParaRPr>
          </a:p>
        </p:txBody>
      </p:sp>
      <p:sp>
        <p:nvSpPr>
          <p:cNvPr id="4" name="Tekstiruutu 3">
            <a:extLst>
              <a:ext uri="{FF2B5EF4-FFF2-40B4-BE49-F238E27FC236}">
                <a16:creationId xmlns:a16="http://schemas.microsoft.com/office/drawing/2014/main" id="{71214374-C553-F64F-9604-B3B7FEB9FD1B}"/>
              </a:ext>
            </a:extLst>
          </p:cNvPr>
          <p:cNvSpPr txBox="1"/>
          <p:nvPr/>
        </p:nvSpPr>
        <p:spPr>
          <a:xfrm>
            <a:off x="838200" y="5825921"/>
            <a:ext cx="7152634" cy="830997"/>
          </a:xfrm>
          <a:prstGeom prst="rect">
            <a:avLst/>
          </a:prstGeom>
          <a:noFill/>
        </p:spPr>
        <p:txBody>
          <a:bodyPr wrap="square" rtlCol="0">
            <a:spAutoFit/>
          </a:bodyPr>
          <a:lstStyle/>
          <a:p>
            <a:r>
              <a:rPr lang="fi-FI" sz="2400" b="1" dirty="0"/>
              <a:t>Turvallinen kemikaalien ja muiden haitta-aineiden käsittelytapa on tunnettava ennen työhön ryhtymistä!</a:t>
            </a:r>
          </a:p>
        </p:txBody>
      </p:sp>
    </p:spTree>
    <p:extLst>
      <p:ext uri="{BB962C8B-B14F-4D97-AF65-F5344CB8AC3E}">
        <p14:creationId xmlns:p14="http://schemas.microsoft.com/office/powerpoint/2010/main" val="39340673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b="1" dirty="0"/>
              <a:t>Ilman epäpuhtauksia ja haitallisia aineita rakentamisessa, eräitä esimerkkejä</a:t>
            </a:r>
            <a:endParaRPr lang="fi-FI" b="1" dirty="0">
              <a:cs typeface="Calibri Light"/>
            </a:endParaRPr>
          </a:p>
        </p:txBody>
      </p:sp>
      <p:sp>
        <p:nvSpPr>
          <p:cNvPr id="3" name="Sisällön paikkamerkki 2"/>
          <p:cNvSpPr>
            <a:spLocks noGrp="1"/>
          </p:cNvSpPr>
          <p:nvPr>
            <p:ph sz="half" idx="1"/>
          </p:nvPr>
        </p:nvSpPr>
        <p:spPr>
          <a:xfrm>
            <a:off x="838200" y="1701358"/>
            <a:ext cx="5191626" cy="3970338"/>
          </a:xfrm>
        </p:spPr>
        <p:txBody>
          <a:bodyPr vert="horz" lIns="91440" tIns="45720" rIns="91440" bIns="45720" rtlCol="0" anchor="t">
            <a:normAutofit fontScale="62500" lnSpcReduction="20000"/>
          </a:bodyPr>
          <a:lstStyle/>
          <a:p>
            <a:pPr marL="0" indent="0">
              <a:lnSpc>
                <a:spcPct val="120000"/>
              </a:lnSpc>
              <a:buNone/>
            </a:pPr>
            <a:r>
              <a:rPr lang="fi-FI" dirty="0"/>
              <a:t>Kaasut</a:t>
            </a:r>
          </a:p>
          <a:p>
            <a:pPr>
              <a:lnSpc>
                <a:spcPct val="120000"/>
              </a:lnSpc>
            </a:pPr>
            <a:r>
              <a:rPr lang="fi-FI" dirty="0"/>
              <a:t>Häkä, typenoksidit, rikkiyhdisteet, syaanivety, kaasuvuodot (esim. nestekaasu, hitsauskaasut)</a:t>
            </a:r>
            <a:endParaRPr lang="fi-FI" dirty="0">
              <a:cs typeface="Calibri" panose="020F0502020204030204"/>
            </a:endParaRPr>
          </a:p>
          <a:p>
            <a:pPr marL="0" indent="0">
              <a:lnSpc>
                <a:spcPct val="120000"/>
              </a:lnSpc>
              <a:buNone/>
            </a:pPr>
            <a:r>
              <a:rPr lang="fi-FI" dirty="0"/>
              <a:t>Epäorgaaniset pölyt</a:t>
            </a:r>
            <a:endParaRPr lang="fi-FI" dirty="0">
              <a:cs typeface="Calibri" panose="020F0502020204030204"/>
            </a:endParaRPr>
          </a:p>
          <a:p>
            <a:pPr>
              <a:lnSpc>
                <a:spcPct val="120000"/>
              </a:lnSpc>
            </a:pPr>
            <a:r>
              <a:rPr lang="fi-FI" dirty="0"/>
              <a:t>Kvartsi, asbesti, muut kuitumineraalit</a:t>
            </a:r>
            <a:endParaRPr lang="fi-FI" dirty="0">
              <a:cs typeface="Calibri" panose="020F0502020204030204"/>
            </a:endParaRPr>
          </a:p>
          <a:p>
            <a:pPr marL="0" indent="0">
              <a:lnSpc>
                <a:spcPct val="120000"/>
              </a:lnSpc>
              <a:buNone/>
            </a:pPr>
            <a:r>
              <a:rPr lang="fi-FI" dirty="0"/>
              <a:t>Orgaaniset pölyt</a:t>
            </a:r>
            <a:endParaRPr lang="fi-FI">
              <a:cs typeface="Calibri" panose="020F0502020204030204"/>
            </a:endParaRPr>
          </a:p>
          <a:p>
            <a:pPr>
              <a:lnSpc>
                <a:spcPct val="120000"/>
              </a:lnSpc>
            </a:pPr>
            <a:r>
              <a:rPr lang="fi-FI" dirty="0"/>
              <a:t>Puupöly, lehtipuupöly</a:t>
            </a:r>
            <a:endParaRPr lang="fi-FI" dirty="0">
              <a:cs typeface="Calibri" panose="020F0502020204030204"/>
            </a:endParaRPr>
          </a:p>
          <a:p>
            <a:pPr marL="0" indent="0">
              <a:lnSpc>
                <a:spcPct val="120000"/>
              </a:lnSpc>
              <a:buNone/>
            </a:pPr>
            <a:r>
              <a:rPr lang="fi-FI" dirty="0"/>
              <a:t>Metallit ja niiden yhdisteet</a:t>
            </a:r>
            <a:endParaRPr lang="fi-FI">
              <a:cs typeface="Calibri" panose="020F0502020204030204"/>
            </a:endParaRPr>
          </a:p>
          <a:p>
            <a:pPr>
              <a:lnSpc>
                <a:spcPct val="120000"/>
              </a:lnSpc>
            </a:pPr>
            <a:r>
              <a:rPr lang="fi-FI" dirty="0"/>
              <a:t>Arseeni, elohopea, kromi, nikkeli, rauta, sinkki, lyijy</a:t>
            </a:r>
            <a:endParaRPr lang="fi-FI" dirty="0">
              <a:cs typeface="Calibri" panose="020F0502020204030204"/>
            </a:endParaRPr>
          </a:p>
        </p:txBody>
      </p:sp>
      <p:sp>
        <p:nvSpPr>
          <p:cNvPr id="4" name="Sisällön paikkamerkki 3">
            <a:extLst>
              <a:ext uri="{FF2B5EF4-FFF2-40B4-BE49-F238E27FC236}">
                <a16:creationId xmlns:a16="http://schemas.microsoft.com/office/drawing/2014/main" id="{3E3AC8FA-C7E8-984C-B537-31384113311E}"/>
              </a:ext>
            </a:extLst>
          </p:cNvPr>
          <p:cNvSpPr>
            <a:spLocks noGrp="1"/>
          </p:cNvSpPr>
          <p:nvPr>
            <p:ph sz="half" idx="2"/>
          </p:nvPr>
        </p:nvSpPr>
        <p:spPr>
          <a:xfrm>
            <a:off x="6172202" y="1705986"/>
            <a:ext cx="3828048" cy="4020469"/>
          </a:xfrm>
        </p:spPr>
        <p:txBody>
          <a:bodyPr vert="horz" lIns="91440" tIns="45720" rIns="91440" bIns="45720" rtlCol="0" anchor="t">
            <a:normAutofit fontScale="62500" lnSpcReduction="20000"/>
          </a:bodyPr>
          <a:lstStyle/>
          <a:p>
            <a:pPr marL="0" indent="0">
              <a:lnSpc>
                <a:spcPct val="120000"/>
              </a:lnSpc>
              <a:buNone/>
            </a:pPr>
            <a:r>
              <a:rPr lang="fi-FI" dirty="0"/>
              <a:t>Orgaaniset yhdisteet</a:t>
            </a:r>
            <a:endParaRPr lang="fi-FI"/>
          </a:p>
          <a:p>
            <a:pPr>
              <a:lnSpc>
                <a:spcPct val="120000"/>
              </a:lnSpc>
            </a:pPr>
            <a:r>
              <a:rPr lang="fi-FI" dirty="0"/>
              <a:t>Liuottimet, </a:t>
            </a:r>
            <a:r>
              <a:rPr lang="fi-FI" dirty="0" err="1"/>
              <a:t>kreosootti</a:t>
            </a:r>
            <a:r>
              <a:rPr lang="fi-FI" dirty="0"/>
              <a:t>, </a:t>
            </a:r>
            <a:br>
              <a:rPr lang="fi-FI" dirty="0"/>
            </a:br>
            <a:r>
              <a:rPr lang="fi-FI" dirty="0"/>
              <a:t>epoksit</a:t>
            </a:r>
            <a:endParaRPr lang="fi-FI" dirty="0">
              <a:cs typeface="Calibri"/>
            </a:endParaRPr>
          </a:p>
          <a:p>
            <a:pPr marL="0" indent="0">
              <a:lnSpc>
                <a:spcPct val="120000"/>
              </a:lnSpc>
              <a:buNone/>
            </a:pPr>
            <a:r>
              <a:rPr lang="fi-FI" dirty="0"/>
              <a:t>Epäorgaaniset yhdisteet</a:t>
            </a:r>
            <a:endParaRPr lang="fi-FI" dirty="0">
              <a:cs typeface="Calibri"/>
            </a:endParaRPr>
          </a:p>
          <a:p>
            <a:pPr>
              <a:lnSpc>
                <a:spcPct val="120000"/>
              </a:lnSpc>
            </a:pPr>
            <a:r>
              <a:rPr lang="fi-FI" dirty="0"/>
              <a:t>Emäksinen betoni</a:t>
            </a:r>
            <a:endParaRPr lang="fi-FI" dirty="0">
              <a:cs typeface="Calibri"/>
            </a:endParaRPr>
          </a:p>
          <a:p>
            <a:pPr marL="0" indent="0">
              <a:lnSpc>
                <a:spcPct val="120000"/>
              </a:lnSpc>
              <a:buNone/>
            </a:pPr>
            <a:r>
              <a:rPr lang="fi-FI" dirty="0"/>
              <a:t>Kosteusvaurioituneiden </a:t>
            </a:r>
            <a:br>
              <a:rPr lang="fi-FI" dirty="0"/>
            </a:br>
            <a:r>
              <a:rPr lang="fi-FI" dirty="0"/>
              <a:t>rakenteiden päästöt</a:t>
            </a:r>
            <a:endParaRPr lang="fi-FI" dirty="0">
              <a:cs typeface="Calibri"/>
            </a:endParaRPr>
          </a:p>
          <a:p>
            <a:pPr>
              <a:lnSpc>
                <a:spcPct val="120000"/>
              </a:lnSpc>
            </a:pPr>
            <a:r>
              <a:rPr lang="fi-FI" dirty="0"/>
              <a:t>esim. formaldehydi ja mikrobiaerosolit</a:t>
            </a:r>
            <a:endParaRPr lang="fi-FI" dirty="0">
              <a:cs typeface="Calibri"/>
            </a:endParaRPr>
          </a:p>
          <a:p>
            <a:pPr marL="0" indent="0">
              <a:lnSpc>
                <a:spcPct val="120000"/>
              </a:lnSpc>
              <a:buNone/>
            </a:pPr>
            <a:r>
              <a:rPr lang="fi-FI" dirty="0"/>
              <a:t>Tartuntataudit ym.</a:t>
            </a:r>
            <a:endParaRPr lang="fi-FI" dirty="0">
              <a:cs typeface="Calibri"/>
            </a:endParaRPr>
          </a:p>
          <a:p>
            <a:pPr>
              <a:lnSpc>
                <a:spcPct val="120000"/>
              </a:lnSpc>
            </a:pPr>
            <a:r>
              <a:rPr lang="fi-FI" dirty="0"/>
              <a:t>esim. viemärit, huumeruiskut </a:t>
            </a:r>
            <a:endParaRPr lang="fi-FI" dirty="0">
              <a:cs typeface="Calibri"/>
            </a:endParaRPr>
          </a:p>
          <a:p>
            <a:pPr marL="0" indent="0">
              <a:lnSpc>
                <a:spcPct val="120000"/>
              </a:lnSpc>
              <a:buNone/>
            </a:pPr>
            <a:endParaRPr lang="fi-FI">
              <a:cs typeface="Calibri" panose="020F0502020204030204"/>
            </a:endParaRPr>
          </a:p>
        </p:txBody>
      </p:sp>
      <p:sp>
        <p:nvSpPr>
          <p:cNvPr id="5" name="Tekstiruutu 4">
            <a:extLst>
              <a:ext uri="{FF2B5EF4-FFF2-40B4-BE49-F238E27FC236}">
                <a16:creationId xmlns:a16="http://schemas.microsoft.com/office/drawing/2014/main" id="{FBC0382A-CB21-1A4B-B45A-FB0BBDDC041B}"/>
              </a:ext>
            </a:extLst>
          </p:cNvPr>
          <p:cNvSpPr txBox="1"/>
          <p:nvPr/>
        </p:nvSpPr>
        <p:spPr>
          <a:xfrm>
            <a:off x="838198" y="5733508"/>
            <a:ext cx="10515602" cy="830997"/>
          </a:xfrm>
          <a:prstGeom prst="rect">
            <a:avLst/>
          </a:prstGeom>
          <a:noFill/>
        </p:spPr>
        <p:txBody>
          <a:bodyPr wrap="square" lIns="91440" tIns="45720" rIns="91440" bIns="45720" rtlCol="0" anchor="t">
            <a:spAutoFit/>
          </a:bodyPr>
          <a:lstStyle/>
          <a:p>
            <a:pPr algn="ctr"/>
            <a:r>
              <a:rPr lang="fi-FI" sz="2400" b="1" dirty="0"/>
              <a:t>Ilman epäpuhtauksien ja kemikaalien virheellisen käsittelyn takia useita rakennustyöntekijöitä sairastuu vuosittain </a:t>
            </a:r>
            <a:r>
              <a:rPr lang="fi-FI" sz="2400" b="1" dirty="0">
                <a:ea typeface="+mn-lt"/>
                <a:cs typeface="+mn-lt"/>
              </a:rPr>
              <a:t>–</a:t>
            </a:r>
            <a:r>
              <a:rPr lang="fi-FI" sz="2400" b="1" dirty="0"/>
              <a:t> moni ei voi jatkaa rakennusalalla</a:t>
            </a:r>
          </a:p>
        </p:txBody>
      </p:sp>
      <p:pic>
        <p:nvPicPr>
          <p:cNvPr id="7" name="Kuva 6">
            <a:extLst>
              <a:ext uri="{FF2B5EF4-FFF2-40B4-BE49-F238E27FC236}">
                <a16:creationId xmlns:a16="http://schemas.microsoft.com/office/drawing/2014/main" id="{60872B8B-2A05-6841-A8D3-AEF36F43A52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147081" y="1084917"/>
            <a:ext cx="1844566" cy="3015046"/>
          </a:xfrm>
          <a:prstGeom prst="rect">
            <a:avLst/>
          </a:prstGeom>
        </p:spPr>
      </p:pic>
      <p:sp>
        <p:nvSpPr>
          <p:cNvPr id="8" name="Tekstiruutu 7">
            <a:extLst>
              <a:ext uri="{FF2B5EF4-FFF2-40B4-BE49-F238E27FC236}">
                <a16:creationId xmlns:a16="http://schemas.microsoft.com/office/drawing/2014/main" id="{F431D27F-7D9E-6D47-94AD-5E801E97D0EC}"/>
              </a:ext>
            </a:extLst>
          </p:cNvPr>
          <p:cNvSpPr txBox="1"/>
          <p:nvPr/>
        </p:nvSpPr>
        <p:spPr>
          <a:xfrm>
            <a:off x="10147081" y="4133559"/>
            <a:ext cx="1844565" cy="307777"/>
          </a:xfrm>
          <a:prstGeom prst="rect">
            <a:avLst/>
          </a:prstGeom>
          <a:noFill/>
        </p:spPr>
        <p:txBody>
          <a:bodyPr wrap="square" lIns="91440" tIns="45720" rIns="91440" bIns="45720" rtlCol="0" anchor="t">
            <a:spAutoFit/>
          </a:bodyPr>
          <a:lstStyle/>
          <a:p>
            <a:r>
              <a:rPr lang="fi-FI" sz="1400" b="1" dirty="0"/>
              <a:t>Viemärityö</a:t>
            </a:r>
            <a:endParaRPr lang="fi-FI" sz="1400" b="1">
              <a:cs typeface="Calibri"/>
            </a:endParaRPr>
          </a:p>
        </p:txBody>
      </p:sp>
      <p:sp>
        <p:nvSpPr>
          <p:cNvPr id="9" name="Tekstiruutu 8">
            <a:extLst>
              <a:ext uri="{FF2B5EF4-FFF2-40B4-BE49-F238E27FC236}">
                <a16:creationId xmlns:a16="http://schemas.microsoft.com/office/drawing/2014/main" id="{45141E7E-6B2B-0C40-85CF-F992A7D35E58}"/>
              </a:ext>
            </a:extLst>
          </p:cNvPr>
          <p:cNvSpPr txBox="1"/>
          <p:nvPr/>
        </p:nvSpPr>
        <p:spPr>
          <a:xfrm>
            <a:off x="10147080" y="4502891"/>
            <a:ext cx="1844566" cy="954107"/>
          </a:xfrm>
          <a:prstGeom prst="rect">
            <a:avLst/>
          </a:prstGeom>
          <a:noFill/>
        </p:spPr>
        <p:txBody>
          <a:bodyPr wrap="square" lIns="91440" tIns="45720" rIns="91440" bIns="45720" rtlCol="0" anchor="t">
            <a:spAutoFit/>
          </a:bodyPr>
          <a:lstStyle/>
          <a:p>
            <a:r>
              <a:rPr lang="fi-FI" sz="1400" dirty="0"/>
              <a:t>Kuva Mika Ripatti (</a:t>
            </a:r>
            <a:r>
              <a:rPr lang="fi-FI" sz="1400" dirty="0">
                <a:hlinkClick r:id="rId4"/>
              </a:rPr>
              <a:t>https://www.instagram.com/p/BZA7BSzlcOS/</a:t>
            </a:r>
            <a:r>
              <a:rPr lang="fi-FI" sz="1400" dirty="0"/>
              <a:t>)</a:t>
            </a:r>
            <a:endParaRPr lang="fi-FI" sz="1400" dirty="0">
              <a:cs typeface="Calibri"/>
            </a:endParaRPr>
          </a:p>
        </p:txBody>
      </p:sp>
    </p:spTree>
    <p:extLst>
      <p:ext uri="{BB962C8B-B14F-4D97-AF65-F5344CB8AC3E}">
        <p14:creationId xmlns:p14="http://schemas.microsoft.com/office/powerpoint/2010/main" val="42547809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3B0EB9C-2723-3940-A99A-A5FEB2624F99}"/>
              </a:ext>
            </a:extLst>
          </p:cNvPr>
          <p:cNvSpPr>
            <a:spLocks noGrp="1"/>
          </p:cNvSpPr>
          <p:nvPr>
            <p:ph type="title"/>
          </p:nvPr>
        </p:nvSpPr>
        <p:spPr/>
        <p:txBody>
          <a:bodyPr/>
          <a:lstStyle/>
          <a:p>
            <a:r>
              <a:rPr lang="fi-FI" b="1" dirty="0"/>
              <a:t>Kemikaalien käytön turvallisuus rakentamisessa</a:t>
            </a:r>
            <a:endParaRPr lang="fi-FI" b="1" dirty="0">
              <a:cs typeface="Calibri Light"/>
            </a:endParaRPr>
          </a:p>
        </p:txBody>
      </p:sp>
      <p:sp>
        <p:nvSpPr>
          <p:cNvPr id="3" name="Sisällön paikkamerkki 2">
            <a:extLst>
              <a:ext uri="{FF2B5EF4-FFF2-40B4-BE49-F238E27FC236}">
                <a16:creationId xmlns:a16="http://schemas.microsoft.com/office/drawing/2014/main" id="{00F1BB78-1FCC-2742-9E59-A8C7ECA1F38A}"/>
              </a:ext>
            </a:extLst>
          </p:cNvPr>
          <p:cNvSpPr>
            <a:spLocks noGrp="1"/>
          </p:cNvSpPr>
          <p:nvPr>
            <p:ph sz="half" idx="1"/>
          </p:nvPr>
        </p:nvSpPr>
        <p:spPr>
          <a:xfrm>
            <a:off x="838200" y="1825625"/>
            <a:ext cx="5869002" cy="3950286"/>
          </a:xfrm>
        </p:spPr>
        <p:txBody>
          <a:bodyPr vert="horz" lIns="91440" tIns="45720" rIns="91440" bIns="45720" rtlCol="0" anchor="t">
            <a:normAutofit fontScale="85000" lnSpcReduction="20000"/>
          </a:bodyPr>
          <a:lstStyle/>
          <a:p>
            <a:pPr>
              <a:lnSpc>
                <a:spcPct val="110000"/>
              </a:lnSpc>
            </a:pPr>
            <a:r>
              <a:rPr lang="fi-FI" dirty="0"/>
              <a:t>Kemikaalien käyttöturvallisuustiedotteet ja kemikaaliluettelot on pidettävä työntekijöiden nähtävillä rakennustyöpaikalla</a:t>
            </a:r>
            <a:endParaRPr lang="fi-FI"/>
          </a:p>
          <a:p>
            <a:pPr>
              <a:lnSpc>
                <a:spcPct val="110000"/>
              </a:lnSpc>
            </a:pPr>
            <a:r>
              <a:rPr lang="fi-FI" dirty="0"/>
              <a:t>Kaikissa kemikaalipakkauksissa on oltava vaaditut varoitusmerkit ja -tekstit</a:t>
            </a:r>
            <a:endParaRPr lang="fi-FI" dirty="0">
              <a:cs typeface="Calibri"/>
            </a:endParaRPr>
          </a:p>
          <a:p>
            <a:pPr>
              <a:lnSpc>
                <a:spcPct val="110000"/>
              </a:lnSpc>
            </a:pPr>
            <a:r>
              <a:rPr lang="fi-FI" dirty="0"/>
              <a:t>Aina kun tuote on merkitty kemikaalivaroitusmerkein, on käyttäjä opastettava tuotteen turvalliseen käyttöön </a:t>
            </a:r>
            <a:endParaRPr lang="fi-FI" dirty="0">
              <a:cs typeface="Calibri" panose="020F0502020204030204"/>
            </a:endParaRPr>
          </a:p>
          <a:p>
            <a:pPr lvl="1">
              <a:lnSpc>
                <a:spcPct val="110000"/>
              </a:lnSpc>
            </a:pPr>
            <a:r>
              <a:rPr lang="fi-FI" dirty="0"/>
              <a:t>Opastuksessa on hyödynnettävä käyttöturvallisuustiedotteen tietoja</a:t>
            </a:r>
            <a:endParaRPr lang="fi-FI" dirty="0">
              <a:cs typeface="Calibri" panose="020F0502020204030204"/>
            </a:endParaRPr>
          </a:p>
        </p:txBody>
      </p:sp>
      <p:pic>
        <p:nvPicPr>
          <p:cNvPr id="12" name="Sisällön paikkamerkki 11">
            <a:extLst>
              <a:ext uri="{FF2B5EF4-FFF2-40B4-BE49-F238E27FC236}">
                <a16:creationId xmlns:a16="http://schemas.microsoft.com/office/drawing/2014/main" id="{9F2C6A06-6FE9-9047-B43A-4BD2594C9C60}"/>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rot="710745">
            <a:off x="7199292" y="1820896"/>
            <a:ext cx="4682137" cy="3511603"/>
          </a:xfrm>
          <a:prstGeom prst="rect">
            <a:avLst/>
          </a:prstGeom>
        </p:spPr>
      </p:pic>
      <p:sp>
        <p:nvSpPr>
          <p:cNvPr id="9" name="Tekstiruutu 8">
            <a:extLst>
              <a:ext uri="{FF2B5EF4-FFF2-40B4-BE49-F238E27FC236}">
                <a16:creationId xmlns:a16="http://schemas.microsoft.com/office/drawing/2014/main" id="{0E0A7E2B-73EC-B848-8CAA-88F4320DB273}"/>
              </a:ext>
            </a:extLst>
          </p:cNvPr>
          <p:cNvSpPr txBox="1"/>
          <p:nvPr/>
        </p:nvSpPr>
        <p:spPr>
          <a:xfrm>
            <a:off x="998262" y="5896401"/>
            <a:ext cx="10515600" cy="830997"/>
          </a:xfrm>
          <a:prstGeom prst="rect">
            <a:avLst/>
          </a:prstGeom>
          <a:noFill/>
        </p:spPr>
        <p:txBody>
          <a:bodyPr wrap="square" lIns="91440" tIns="45720" rIns="91440" bIns="45720" rtlCol="0" anchor="t">
            <a:spAutoFit/>
          </a:bodyPr>
          <a:lstStyle/>
          <a:p>
            <a:pPr algn="ctr"/>
            <a:r>
              <a:rPr lang="fi-FI" sz="2400" b="1" dirty="0"/>
              <a:t>Jos et tunne aineen vaaroja, älä käytä sitä itse äläkä </a:t>
            </a:r>
            <a:br>
              <a:rPr lang="fi-FI" sz="2400" b="1" dirty="0"/>
            </a:br>
            <a:r>
              <a:rPr lang="fi-FI" sz="2400" b="1" dirty="0"/>
              <a:t>anna muiden ei-opastettujen käyttää sitä</a:t>
            </a:r>
          </a:p>
        </p:txBody>
      </p:sp>
    </p:spTree>
    <p:extLst>
      <p:ext uri="{BB962C8B-B14F-4D97-AF65-F5344CB8AC3E}">
        <p14:creationId xmlns:p14="http://schemas.microsoft.com/office/powerpoint/2010/main" val="33932280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3DA0CA4-A1ED-3543-BB7A-8FAB28840BC4}"/>
              </a:ext>
            </a:extLst>
          </p:cNvPr>
          <p:cNvSpPr>
            <a:spLocks noGrp="1"/>
          </p:cNvSpPr>
          <p:nvPr>
            <p:ph type="title"/>
          </p:nvPr>
        </p:nvSpPr>
        <p:spPr/>
        <p:txBody>
          <a:bodyPr/>
          <a:lstStyle/>
          <a:p>
            <a:r>
              <a:rPr lang="fi-FI" b="1" dirty="0"/>
              <a:t>Kemikaalien käytön turvallisuus rakentamisessa</a:t>
            </a:r>
            <a:endParaRPr lang="fi-FI" b="1" dirty="0">
              <a:cs typeface="Calibri Light"/>
            </a:endParaRPr>
          </a:p>
        </p:txBody>
      </p:sp>
      <p:sp>
        <p:nvSpPr>
          <p:cNvPr id="3" name="Sisällön paikkamerkki 2">
            <a:extLst>
              <a:ext uri="{FF2B5EF4-FFF2-40B4-BE49-F238E27FC236}">
                <a16:creationId xmlns:a16="http://schemas.microsoft.com/office/drawing/2014/main" id="{55E49779-EEB0-0640-BE98-4BB0AC93260C}"/>
              </a:ext>
            </a:extLst>
          </p:cNvPr>
          <p:cNvSpPr>
            <a:spLocks noGrp="1"/>
          </p:cNvSpPr>
          <p:nvPr>
            <p:ph sz="half" idx="1"/>
          </p:nvPr>
        </p:nvSpPr>
        <p:spPr>
          <a:xfrm>
            <a:off x="838199" y="1825625"/>
            <a:ext cx="6464122" cy="4055645"/>
          </a:xfrm>
        </p:spPr>
        <p:txBody>
          <a:bodyPr vert="horz" lIns="91440" tIns="45720" rIns="91440" bIns="45720" rtlCol="0" anchor="t">
            <a:normAutofit fontScale="92500" lnSpcReduction="20000"/>
          </a:bodyPr>
          <a:lstStyle/>
          <a:p>
            <a:pPr>
              <a:lnSpc>
                <a:spcPct val="110000"/>
              </a:lnSpc>
            </a:pPr>
            <a:r>
              <a:rPr lang="fi-FI" dirty="0"/>
              <a:t>Käyttöturvallisuustiedotteen tärkeimmät huomioitavat kohdat käyttäjän kannalta</a:t>
            </a:r>
            <a:endParaRPr lang="fi-FI">
              <a:cs typeface="Calibri" panose="020F0502020204030204"/>
            </a:endParaRPr>
          </a:p>
          <a:p>
            <a:pPr lvl="1">
              <a:lnSpc>
                <a:spcPct val="110000"/>
              </a:lnSpc>
            </a:pPr>
            <a:r>
              <a:rPr lang="fi-FI" dirty="0"/>
              <a:t>KOHTA 2: Vaaran yksilöinti</a:t>
            </a:r>
            <a:endParaRPr lang="fi-FI">
              <a:cs typeface="Calibri" panose="020F0502020204030204"/>
            </a:endParaRPr>
          </a:p>
          <a:p>
            <a:pPr lvl="1">
              <a:lnSpc>
                <a:spcPct val="110000"/>
              </a:lnSpc>
            </a:pPr>
            <a:r>
              <a:rPr lang="fi-FI" dirty="0"/>
              <a:t>KOHTA 8: Altistumisen ehkäiseminen ja henkilönsuojaimet</a:t>
            </a:r>
            <a:endParaRPr lang="fi-FI">
              <a:cs typeface="Calibri" panose="020F0502020204030204"/>
            </a:endParaRPr>
          </a:p>
          <a:p>
            <a:pPr lvl="1">
              <a:lnSpc>
                <a:spcPct val="110000"/>
              </a:lnSpc>
            </a:pPr>
            <a:r>
              <a:rPr lang="fi-FI" dirty="0"/>
              <a:t>Muutkin kohdat tärkeitä, kuten varastointi, jätteiden käsittely, ensiapu ja onnettomuus</a:t>
            </a:r>
            <a:endParaRPr lang="fi-FI">
              <a:cs typeface="Calibri" panose="020F0502020204030204"/>
            </a:endParaRPr>
          </a:p>
          <a:p>
            <a:pPr>
              <a:lnSpc>
                <a:spcPct val="110000"/>
              </a:lnSpc>
            </a:pPr>
            <a:r>
              <a:rPr lang="fi-FI" dirty="0"/>
              <a:t>Kemikaalitoimittajan tehtävä on tarjota jatkokäyttäjille käyttöturvallisuustiedote</a:t>
            </a:r>
            <a:endParaRPr lang="fi-FI">
              <a:cs typeface="Calibri" panose="020F0502020204030204"/>
            </a:endParaRPr>
          </a:p>
          <a:p>
            <a:pPr lvl="1">
              <a:lnSpc>
                <a:spcPct val="110000"/>
              </a:lnSpc>
            </a:pPr>
            <a:r>
              <a:rPr lang="fi-FI" dirty="0"/>
              <a:t>Suomessa suomeksi ja ruotsiksi</a:t>
            </a:r>
            <a:endParaRPr lang="fi-FI">
              <a:cs typeface="Calibri" panose="020F0502020204030204"/>
            </a:endParaRPr>
          </a:p>
        </p:txBody>
      </p:sp>
      <p:pic>
        <p:nvPicPr>
          <p:cNvPr id="5" name="Sisällön paikkamerkki 7">
            <a:extLst>
              <a:ext uri="{FF2B5EF4-FFF2-40B4-BE49-F238E27FC236}">
                <a16:creationId xmlns:a16="http://schemas.microsoft.com/office/drawing/2014/main" id="{C18620D0-6747-8241-AC07-2EFB62B60244}"/>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rot="622813">
            <a:off x="7966662" y="674758"/>
            <a:ext cx="3376950" cy="4749306"/>
          </a:xfrm>
        </p:spPr>
      </p:pic>
      <p:sp>
        <p:nvSpPr>
          <p:cNvPr id="6" name="Tekstiruutu 5">
            <a:extLst>
              <a:ext uri="{FF2B5EF4-FFF2-40B4-BE49-F238E27FC236}">
                <a16:creationId xmlns:a16="http://schemas.microsoft.com/office/drawing/2014/main" id="{56050A6B-76FF-9542-B80B-2F5ADD5599C8}"/>
              </a:ext>
            </a:extLst>
          </p:cNvPr>
          <p:cNvSpPr txBox="1"/>
          <p:nvPr/>
        </p:nvSpPr>
        <p:spPr>
          <a:xfrm>
            <a:off x="838199" y="5931370"/>
            <a:ext cx="10515602" cy="461665"/>
          </a:xfrm>
          <a:prstGeom prst="rect">
            <a:avLst/>
          </a:prstGeom>
          <a:noFill/>
        </p:spPr>
        <p:txBody>
          <a:bodyPr wrap="square" rtlCol="0">
            <a:spAutoFit/>
          </a:bodyPr>
          <a:lstStyle/>
          <a:p>
            <a:pPr lvl="2" algn="ctr"/>
            <a:r>
              <a:rPr lang="fi-FI" sz="2400" b="1" dirty="0"/>
              <a:t>Huomioitava myös käyttäjien tarvitsemat muut kielet kielet sekä opastus</a:t>
            </a:r>
          </a:p>
        </p:txBody>
      </p:sp>
    </p:spTree>
    <p:extLst>
      <p:ext uri="{BB962C8B-B14F-4D97-AF65-F5344CB8AC3E}">
        <p14:creationId xmlns:p14="http://schemas.microsoft.com/office/powerpoint/2010/main" val="35737250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D7250DF-0962-FB4E-99AB-1115AB91823E}"/>
              </a:ext>
            </a:extLst>
          </p:cNvPr>
          <p:cNvSpPr>
            <a:spLocks noGrp="1"/>
          </p:cNvSpPr>
          <p:nvPr>
            <p:ph type="title"/>
          </p:nvPr>
        </p:nvSpPr>
        <p:spPr/>
        <p:txBody>
          <a:bodyPr/>
          <a:lstStyle/>
          <a:p>
            <a:r>
              <a:rPr lang="fi-FI" b="1" dirty="0"/>
              <a:t>Kemikaalien käytön turvallisuus rakentamisessa</a:t>
            </a:r>
            <a:endParaRPr lang="fi-FI" b="1" dirty="0">
              <a:cs typeface="Calibri Light"/>
            </a:endParaRPr>
          </a:p>
        </p:txBody>
      </p:sp>
      <p:sp>
        <p:nvSpPr>
          <p:cNvPr id="3" name="Sisällön paikkamerkki 2">
            <a:extLst>
              <a:ext uri="{FF2B5EF4-FFF2-40B4-BE49-F238E27FC236}">
                <a16:creationId xmlns:a16="http://schemas.microsoft.com/office/drawing/2014/main" id="{D78F994A-F527-174D-8369-C9F71A86652B}"/>
              </a:ext>
            </a:extLst>
          </p:cNvPr>
          <p:cNvSpPr>
            <a:spLocks noGrp="1"/>
          </p:cNvSpPr>
          <p:nvPr>
            <p:ph sz="half" idx="1"/>
          </p:nvPr>
        </p:nvSpPr>
        <p:spPr>
          <a:xfrm>
            <a:off x="838200" y="1825625"/>
            <a:ext cx="10224752" cy="3768795"/>
          </a:xfrm>
        </p:spPr>
        <p:txBody>
          <a:bodyPr vert="horz" lIns="91440" tIns="45720" rIns="91440" bIns="45720" rtlCol="0" anchor="t">
            <a:normAutofit fontScale="77500" lnSpcReduction="20000"/>
          </a:bodyPr>
          <a:lstStyle/>
          <a:p>
            <a:pPr marL="0" indent="0">
              <a:lnSpc>
                <a:spcPct val="110000"/>
              </a:lnSpc>
              <a:buNone/>
            </a:pPr>
            <a:r>
              <a:rPr lang="fi-FI" dirty="0"/>
              <a:t>Kemikaaliluettelo </a:t>
            </a:r>
            <a:br>
              <a:rPr lang="fi-FI" dirty="0"/>
            </a:br>
            <a:r>
              <a:rPr lang="fi-FI" dirty="0"/>
              <a:t>rakennustyömaalla:</a:t>
            </a:r>
            <a:endParaRPr lang="fi-FI"/>
          </a:p>
          <a:p>
            <a:pPr>
              <a:lnSpc>
                <a:spcPct val="110000"/>
              </a:lnSpc>
            </a:pPr>
            <a:r>
              <a:rPr lang="fi-FI" dirty="0"/>
              <a:t>Kauppanimen mukainen </a:t>
            </a:r>
            <a:br>
              <a:rPr lang="fi-FI" dirty="0"/>
            </a:br>
            <a:r>
              <a:rPr lang="fi-FI" dirty="0"/>
              <a:t>luettelo kemikaaleista</a:t>
            </a:r>
            <a:endParaRPr lang="fi-FI" dirty="0">
              <a:cs typeface="Calibri" panose="020F0502020204030204"/>
            </a:endParaRPr>
          </a:p>
          <a:p>
            <a:pPr>
              <a:lnSpc>
                <a:spcPct val="110000"/>
              </a:lnSpc>
            </a:pPr>
            <a:r>
              <a:rPr lang="fi-FI" dirty="0"/>
              <a:t>Kemikaalien luokitustiedot</a:t>
            </a:r>
            <a:endParaRPr lang="fi-FI" dirty="0">
              <a:cs typeface="Calibri" panose="020F0502020204030204"/>
            </a:endParaRPr>
          </a:p>
          <a:p>
            <a:pPr>
              <a:lnSpc>
                <a:spcPct val="110000"/>
              </a:lnSpc>
            </a:pPr>
            <a:r>
              <a:rPr lang="fi-FI" dirty="0"/>
              <a:t>Käyttöturvallisuustiedotteen pvm</a:t>
            </a:r>
            <a:endParaRPr lang="fi-FI" dirty="0">
              <a:cs typeface="Calibri" panose="020F0502020204030204"/>
            </a:endParaRPr>
          </a:p>
          <a:p>
            <a:pPr>
              <a:lnSpc>
                <a:spcPct val="110000"/>
              </a:lnSpc>
            </a:pPr>
            <a:r>
              <a:rPr lang="fi-FI" dirty="0"/>
              <a:t>Kemikaalin käyttäjä ja käyttötarkoitus rakennustyömaalla</a:t>
            </a:r>
            <a:endParaRPr lang="fi-FI" dirty="0">
              <a:cs typeface="Calibri" panose="020F0502020204030204"/>
            </a:endParaRPr>
          </a:p>
          <a:p>
            <a:pPr>
              <a:lnSpc>
                <a:spcPct val="110000"/>
              </a:lnSpc>
            </a:pPr>
            <a:r>
              <a:rPr lang="fi-FI" dirty="0"/>
              <a:t>Käyttö- ja varastointipaikka sekä määrät </a:t>
            </a:r>
            <a:endParaRPr lang="fi-FI" dirty="0">
              <a:cs typeface="Calibri" panose="020F0502020204030204"/>
            </a:endParaRPr>
          </a:p>
          <a:p>
            <a:pPr>
              <a:lnSpc>
                <a:spcPct val="110000"/>
              </a:lnSpc>
            </a:pPr>
            <a:r>
              <a:rPr lang="fi-FI" dirty="0"/>
              <a:t>Lisäksi luetteloon merkitään prosesseissa syntyvät aineet</a:t>
            </a:r>
            <a:endParaRPr lang="fi-FI" dirty="0">
              <a:cs typeface="Calibri" panose="020F0502020204030204"/>
            </a:endParaRPr>
          </a:p>
          <a:p>
            <a:pPr>
              <a:lnSpc>
                <a:spcPct val="110000"/>
              </a:lnSpc>
            </a:pPr>
            <a:endParaRPr lang="fi-FI" dirty="0">
              <a:cs typeface="Calibri" panose="020F0502020204030204"/>
            </a:endParaRPr>
          </a:p>
        </p:txBody>
      </p:sp>
      <p:pic>
        <p:nvPicPr>
          <p:cNvPr id="5" name="Sisällön paikkamerkki 4">
            <a:extLst>
              <a:ext uri="{FF2B5EF4-FFF2-40B4-BE49-F238E27FC236}">
                <a16:creationId xmlns:a16="http://schemas.microsoft.com/office/drawing/2014/main" id="{9A08EB5D-4FDD-7640-BB9B-8EC0E7E79C56}"/>
              </a:ext>
            </a:extLst>
          </p:cNvPr>
          <p:cNvPicPr>
            <a:picLocks noGrp="1" noChangeAspect="1"/>
          </p:cNvPicPr>
          <p:nvPr>
            <p:ph sz="half" idx="2"/>
          </p:nvPr>
        </p:nvPicPr>
        <p:blipFill>
          <a:blip r:embed="rId3"/>
          <a:stretch>
            <a:fillRect/>
          </a:stretch>
        </p:blipFill>
        <p:spPr>
          <a:xfrm rot="711977">
            <a:off x="5395094" y="1901153"/>
            <a:ext cx="6507081" cy="2227423"/>
          </a:xfrm>
          <a:prstGeom prst="rect">
            <a:avLst/>
          </a:prstGeom>
        </p:spPr>
      </p:pic>
      <p:sp>
        <p:nvSpPr>
          <p:cNvPr id="6" name="Tekstiruutu 5">
            <a:extLst>
              <a:ext uri="{FF2B5EF4-FFF2-40B4-BE49-F238E27FC236}">
                <a16:creationId xmlns:a16="http://schemas.microsoft.com/office/drawing/2014/main" id="{020F9B94-38DC-4A45-B9CF-396C47A23B9A}"/>
              </a:ext>
            </a:extLst>
          </p:cNvPr>
          <p:cNvSpPr txBox="1"/>
          <p:nvPr/>
        </p:nvSpPr>
        <p:spPr>
          <a:xfrm>
            <a:off x="838200" y="5724936"/>
            <a:ext cx="10515599" cy="830997"/>
          </a:xfrm>
          <a:prstGeom prst="rect">
            <a:avLst/>
          </a:prstGeom>
          <a:noFill/>
        </p:spPr>
        <p:txBody>
          <a:bodyPr wrap="square" lIns="91440" tIns="45720" rIns="91440" bIns="45720" rtlCol="0" anchor="t">
            <a:spAutoFit/>
          </a:bodyPr>
          <a:lstStyle/>
          <a:p>
            <a:pPr lvl="2" algn="ctr"/>
            <a:r>
              <a:rPr lang="fi-FI" sz="2400" b="1" dirty="0"/>
              <a:t>Luetteloa päivitetään muun muassa silloin, kun rakennustyömaalle saapuu uusia kemikaaleja tai kun urakoitsija poistuu kemikaaleineen</a:t>
            </a:r>
          </a:p>
        </p:txBody>
      </p:sp>
    </p:spTree>
    <p:extLst>
      <p:ext uri="{BB962C8B-B14F-4D97-AF65-F5344CB8AC3E}">
        <p14:creationId xmlns:p14="http://schemas.microsoft.com/office/powerpoint/2010/main" val="35033766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8E6F70C-C48D-0D4F-A113-69EB8D8FA080}"/>
              </a:ext>
            </a:extLst>
          </p:cNvPr>
          <p:cNvSpPr>
            <a:spLocks noGrp="1"/>
          </p:cNvSpPr>
          <p:nvPr>
            <p:ph type="title"/>
          </p:nvPr>
        </p:nvSpPr>
        <p:spPr/>
        <p:txBody>
          <a:bodyPr/>
          <a:lstStyle/>
          <a:p>
            <a:r>
              <a:rPr lang="fi-FI" b="1" dirty="0"/>
              <a:t>Kemikaalien käytön turvallisuus rakentamisessa</a:t>
            </a:r>
            <a:endParaRPr lang="sv-SE" b="1">
              <a:cs typeface="Calibri Light"/>
            </a:endParaRPr>
          </a:p>
        </p:txBody>
      </p:sp>
      <p:pic>
        <p:nvPicPr>
          <p:cNvPr id="7" name="Sisällön paikkamerkki 6">
            <a:extLst>
              <a:ext uri="{FF2B5EF4-FFF2-40B4-BE49-F238E27FC236}">
                <a16:creationId xmlns:a16="http://schemas.microsoft.com/office/drawing/2014/main" id="{593E9585-E1F2-404F-9652-8384E93638F3}"/>
              </a:ext>
            </a:extLst>
          </p:cNvPr>
          <p:cNvPicPr>
            <a:picLocks noGrp="1" noChangeAspect="1"/>
          </p:cNvPicPr>
          <p:nvPr>
            <p:ph sz="half" idx="1"/>
          </p:nvPr>
        </p:nvPicPr>
        <p:blipFill>
          <a:blip r:embed="rId3" cstate="screen">
            <a:extLst>
              <a:ext uri="{28A0092B-C50C-407E-A947-70E740481C1C}">
                <a14:useLocalDpi xmlns:a14="http://schemas.microsoft.com/office/drawing/2010/main"/>
              </a:ext>
            </a:extLst>
          </a:blip>
          <a:stretch>
            <a:fillRect/>
          </a:stretch>
        </p:blipFill>
        <p:spPr>
          <a:xfrm>
            <a:off x="1026699" y="1825625"/>
            <a:ext cx="4804602" cy="4351338"/>
          </a:xfrm>
        </p:spPr>
      </p:pic>
      <p:pic>
        <p:nvPicPr>
          <p:cNvPr id="9" name="Sisällön paikkamerkki 8">
            <a:extLst>
              <a:ext uri="{FF2B5EF4-FFF2-40B4-BE49-F238E27FC236}">
                <a16:creationId xmlns:a16="http://schemas.microsoft.com/office/drawing/2014/main" id="{9DC92049-E18E-5943-86BA-293CCFED9E6D}"/>
              </a:ext>
            </a:extLst>
          </p:cNvPr>
          <p:cNvPicPr>
            <a:picLocks noGrp="1" noChangeAspect="1"/>
          </p:cNvPicPr>
          <p:nvPr>
            <p:ph sz="half" idx="2"/>
          </p:nvPr>
        </p:nvPicPr>
        <p:blipFill>
          <a:blip r:embed="rId4" cstate="screen">
            <a:extLst>
              <a:ext uri="{28A0092B-C50C-407E-A947-70E740481C1C}">
                <a14:useLocalDpi xmlns:a14="http://schemas.microsoft.com/office/drawing/2010/main"/>
              </a:ext>
            </a:extLst>
          </a:blip>
          <a:stretch>
            <a:fillRect/>
          </a:stretch>
        </p:blipFill>
        <p:spPr>
          <a:xfrm>
            <a:off x="6558322" y="1825625"/>
            <a:ext cx="4409355" cy="4351338"/>
          </a:xfrm>
        </p:spPr>
      </p:pic>
      <p:sp>
        <p:nvSpPr>
          <p:cNvPr id="5" name="Tekstiruutu 4">
            <a:extLst>
              <a:ext uri="{FF2B5EF4-FFF2-40B4-BE49-F238E27FC236}">
                <a16:creationId xmlns:a16="http://schemas.microsoft.com/office/drawing/2014/main" id="{19D20E60-7154-354D-96E6-C33C8B9EAB44}"/>
              </a:ext>
            </a:extLst>
          </p:cNvPr>
          <p:cNvSpPr txBox="1"/>
          <p:nvPr/>
        </p:nvSpPr>
        <p:spPr>
          <a:xfrm>
            <a:off x="3168879" y="6331985"/>
            <a:ext cx="5768310" cy="523220"/>
          </a:xfrm>
          <a:prstGeom prst="rect">
            <a:avLst/>
          </a:prstGeom>
          <a:noFill/>
        </p:spPr>
        <p:txBody>
          <a:bodyPr wrap="none" lIns="91440" tIns="45720" rIns="91440" bIns="45720" rtlCol="0" anchor="t">
            <a:spAutoFit/>
          </a:bodyPr>
          <a:lstStyle/>
          <a:p>
            <a:r>
              <a:rPr lang="sv-SE" sz="1400" dirty="0" err="1"/>
              <a:t>Lähde</a:t>
            </a:r>
            <a:r>
              <a:rPr lang="sv-SE" sz="1400" dirty="0"/>
              <a:t>: </a:t>
            </a:r>
            <a:r>
              <a:rPr lang="sv-SE" sz="1400" dirty="0">
                <a:hlinkClick r:id="rId5"/>
              </a:rPr>
              <a:t>https://www.tyosuojelu.fi/tyoolot/kemialliset-tekijat/tunnistaminen</a:t>
            </a:r>
            <a:r>
              <a:rPr lang="sv-SE" sz="1400" dirty="0"/>
              <a:t>  </a:t>
            </a:r>
            <a:endParaRPr lang="sv-SE" sz="1400" dirty="0">
              <a:cs typeface="Calibri"/>
            </a:endParaRPr>
          </a:p>
          <a:p>
            <a:pPr algn="l"/>
            <a:endParaRPr lang="sv-SE" sz="1400" dirty="0">
              <a:cs typeface="Calibri"/>
            </a:endParaRPr>
          </a:p>
        </p:txBody>
      </p:sp>
    </p:spTree>
    <p:extLst>
      <p:ext uri="{BB962C8B-B14F-4D97-AF65-F5344CB8AC3E}">
        <p14:creationId xmlns:p14="http://schemas.microsoft.com/office/powerpoint/2010/main" val="4336629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1B1B870-0C6B-0B42-AD75-E8C07074D408}"/>
              </a:ext>
            </a:extLst>
          </p:cNvPr>
          <p:cNvSpPr>
            <a:spLocks noGrp="1"/>
          </p:cNvSpPr>
          <p:nvPr>
            <p:ph type="title"/>
          </p:nvPr>
        </p:nvSpPr>
        <p:spPr/>
        <p:txBody>
          <a:bodyPr/>
          <a:lstStyle/>
          <a:p>
            <a:r>
              <a:rPr lang="fi-FI" b="1" dirty="0"/>
              <a:t>Kemikaalit työmaalla</a:t>
            </a:r>
            <a:endParaRPr lang="fi-FI" b="1" dirty="0">
              <a:cs typeface="Calibri Light"/>
            </a:endParaRPr>
          </a:p>
        </p:txBody>
      </p:sp>
      <p:sp>
        <p:nvSpPr>
          <p:cNvPr id="9" name="Sisällön paikkamerkki 8">
            <a:extLst>
              <a:ext uri="{FF2B5EF4-FFF2-40B4-BE49-F238E27FC236}">
                <a16:creationId xmlns:a16="http://schemas.microsoft.com/office/drawing/2014/main" id="{682F1869-408B-5D4C-9450-0F8BFC40E0AD}"/>
              </a:ext>
            </a:extLst>
          </p:cNvPr>
          <p:cNvSpPr>
            <a:spLocks noGrp="1"/>
          </p:cNvSpPr>
          <p:nvPr>
            <p:ph sz="half" idx="1"/>
          </p:nvPr>
        </p:nvSpPr>
        <p:spPr>
          <a:xfrm>
            <a:off x="838198" y="1825625"/>
            <a:ext cx="6054180" cy="4731472"/>
          </a:xfrm>
        </p:spPr>
        <p:txBody>
          <a:bodyPr vert="horz" lIns="91440" tIns="45720" rIns="91440" bIns="45720" rtlCol="0" anchor="t">
            <a:normAutofit fontScale="70000" lnSpcReduction="20000"/>
          </a:bodyPr>
          <a:lstStyle/>
          <a:p>
            <a:pPr>
              <a:lnSpc>
                <a:spcPct val="120000"/>
              </a:lnSpc>
            </a:pPr>
            <a:r>
              <a:rPr lang="fi-FI" dirty="0"/>
              <a:t>Siirrettäessä kemikaaleja toiseen astiaan, vaaramerkit ja -tekstit on myös siirrettävä uusiin astioihin</a:t>
            </a:r>
          </a:p>
          <a:p>
            <a:pPr lvl="1">
              <a:lnSpc>
                <a:spcPct val="120000"/>
              </a:lnSpc>
            </a:pPr>
            <a:r>
              <a:rPr lang="fi-FI" dirty="0"/>
              <a:t>Myös silloin, kun sekoitetaan aineita keskenään </a:t>
            </a:r>
            <a:endParaRPr lang="fi-FI" dirty="0">
              <a:cs typeface="Calibri"/>
            </a:endParaRPr>
          </a:p>
          <a:p>
            <a:pPr lvl="1">
              <a:lnSpc>
                <a:spcPct val="120000"/>
              </a:lnSpc>
            </a:pPr>
            <a:r>
              <a:rPr lang="fi-FI" dirty="0"/>
              <a:t>Elintarvikeastioita ei saa käyttää</a:t>
            </a:r>
            <a:endParaRPr lang="fi-FI" dirty="0">
              <a:cs typeface="Calibri" panose="020F0502020204030204"/>
            </a:endParaRPr>
          </a:p>
          <a:p>
            <a:pPr>
              <a:lnSpc>
                <a:spcPct val="120000"/>
              </a:lnSpc>
            </a:pPr>
            <a:r>
              <a:rPr lang="fi-FI" dirty="0"/>
              <a:t>Varastoissa ja käytössä huomioitava myös kemikaalin onnettomuusvaaraominaisuudet, esim. palovaara ja reaktiivisuus</a:t>
            </a:r>
            <a:endParaRPr lang="fi-FI" dirty="0">
              <a:cs typeface="Calibri"/>
            </a:endParaRPr>
          </a:p>
          <a:p>
            <a:pPr lvl="1">
              <a:lnSpc>
                <a:spcPct val="120000"/>
              </a:lnSpc>
            </a:pPr>
            <a:r>
              <a:rPr lang="fi-FI" dirty="0"/>
              <a:t>Varastoinnista sovittu pääurakoitsijan kanssa ja työkohteessa vain kerralla tarvittava määrä</a:t>
            </a:r>
            <a:endParaRPr lang="fi-FI" dirty="0">
              <a:cs typeface="Calibri" panose="020F0502020204030204"/>
            </a:endParaRPr>
          </a:p>
          <a:p>
            <a:pPr lvl="1">
              <a:lnSpc>
                <a:spcPct val="120000"/>
              </a:lnSpc>
            </a:pPr>
            <a:r>
              <a:rPr lang="fi-FI" dirty="0"/>
              <a:t>Varastointi- ja ensiapuohjeet löytyvät  käyttöturvallisuustiedotteesta</a:t>
            </a:r>
            <a:endParaRPr lang="fi-FI" dirty="0">
              <a:cs typeface="Calibri" panose="020F0502020204030204"/>
            </a:endParaRPr>
          </a:p>
          <a:p>
            <a:pPr lvl="1">
              <a:lnSpc>
                <a:spcPct val="120000"/>
              </a:lnSpc>
            </a:pPr>
            <a:r>
              <a:rPr lang="fi-FI" dirty="0"/>
              <a:t>Tulipalon sattuessa pelastusviranomiset tarvitsevat tiedon aineista, määristä, sijainnista, jotta sammuttaminen voidaan tehdä turvallisesti</a:t>
            </a:r>
            <a:endParaRPr lang="fi-FI" dirty="0">
              <a:cs typeface="Calibri" panose="020F0502020204030204"/>
            </a:endParaRPr>
          </a:p>
        </p:txBody>
      </p:sp>
      <p:pic>
        <p:nvPicPr>
          <p:cNvPr id="10" name="Sisällön paikkamerkki 5">
            <a:extLst>
              <a:ext uri="{FF2B5EF4-FFF2-40B4-BE49-F238E27FC236}">
                <a16:creationId xmlns:a16="http://schemas.microsoft.com/office/drawing/2014/main" id="{F12253D2-CABA-2846-8B20-619CC768B0D5}"/>
              </a:ext>
            </a:extLst>
          </p:cNvPr>
          <p:cNvPicPr>
            <a:picLocks noGrp="1" noChangeAspect="1"/>
          </p:cNvPicPr>
          <p:nvPr>
            <p:ph sz="half" idx="2"/>
          </p:nvPr>
        </p:nvPicPr>
        <p:blipFill rotWithShape="1">
          <a:blip r:embed="rId3" cstate="screen">
            <a:extLst>
              <a:ext uri="{28A0092B-C50C-407E-A947-70E740481C1C}">
                <a14:useLocalDpi xmlns:a14="http://schemas.microsoft.com/office/drawing/2010/main"/>
              </a:ext>
            </a:extLst>
          </a:blip>
          <a:srcRect/>
          <a:stretch/>
        </p:blipFill>
        <p:spPr>
          <a:xfrm rot="5400000">
            <a:off x="7815175" y="1343985"/>
            <a:ext cx="3388057" cy="4351338"/>
          </a:xfrm>
        </p:spPr>
      </p:pic>
      <p:sp>
        <p:nvSpPr>
          <p:cNvPr id="3" name="Tekstiruutu 2">
            <a:extLst>
              <a:ext uri="{FF2B5EF4-FFF2-40B4-BE49-F238E27FC236}">
                <a16:creationId xmlns:a16="http://schemas.microsoft.com/office/drawing/2014/main" id="{19151721-C842-A34C-BA37-F394A11813DB}"/>
              </a:ext>
            </a:extLst>
          </p:cNvPr>
          <p:cNvSpPr txBox="1"/>
          <p:nvPr/>
        </p:nvSpPr>
        <p:spPr>
          <a:xfrm>
            <a:off x="7320871" y="5353974"/>
            <a:ext cx="4464266" cy="1200329"/>
          </a:xfrm>
          <a:prstGeom prst="rect">
            <a:avLst/>
          </a:prstGeom>
          <a:noFill/>
        </p:spPr>
        <p:txBody>
          <a:bodyPr wrap="square" lIns="91440" tIns="45720" rIns="91440" bIns="45720" rtlCol="0" anchor="t">
            <a:spAutoFit/>
          </a:bodyPr>
          <a:lstStyle/>
          <a:p>
            <a:r>
              <a:rPr lang="fi-FI" b="1" dirty="0"/>
              <a:t>Kemikaalivarastot on pidettävä hyvässä järjestyksessä ja jokaisessa astiassa on oltava merkintä sisällöstä sekä aineen edellyttämät varoitusmerkinnät!</a:t>
            </a:r>
            <a:endParaRPr lang="fi-FI" b="1" dirty="0">
              <a:cs typeface="Calibri"/>
            </a:endParaRPr>
          </a:p>
        </p:txBody>
      </p:sp>
    </p:spTree>
    <p:extLst>
      <p:ext uri="{BB962C8B-B14F-4D97-AF65-F5344CB8AC3E}">
        <p14:creationId xmlns:p14="http://schemas.microsoft.com/office/powerpoint/2010/main" val="14633136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C3152F2-47D2-5B43-B55C-0C6FA62D192D}"/>
              </a:ext>
            </a:extLst>
          </p:cNvPr>
          <p:cNvSpPr>
            <a:spLocks noGrp="1"/>
          </p:cNvSpPr>
          <p:nvPr>
            <p:ph type="title"/>
          </p:nvPr>
        </p:nvSpPr>
        <p:spPr/>
        <p:txBody>
          <a:bodyPr/>
          <a:lstStyle/>
          <a:p>
            <a:r>
              <a:rPr lang="fi-FI" b="1" dirty="0"/>
              <a:t>6. Työympäristötekijät</a:t>
            </a:r>
            <a:endParaRPr lang="fi-FI" b="1" dirty="0">
              <a:cs typeface="Calibri Light"/>
            </a:endParaRPr>
          </a:p>
        </p:txBody>
      </p:sp>
      <p:sp>
        <p:nvSpPr>
          <p:cNvPr id="3" name="Sisällön paikkamerkki 2">
            <a:extLst>
              <a:ext uri="{FF2B5EF4-FFF2-40B4-BE49-F238E27FC236}">
                <a16:creationId xmlns:a16="http://schemas.microsoft.com/office/drawing/2014/main" id="{45857A7A-0152-6145-B873-FAFE547D7BA8}"/>
              </a:ext>
            </a:extLst>
          </p:cNvPr>
          <p:cNvSpPr>
            <a:spLocks noGrp="1"/>
          </p:cNvSpPr>
          <p:nvPr>
            <p:ph sz="half" idx="1"/>
          </p:nvPr>
        </p:nvSpPr>
        <p:spPr/>
        <p:txBody>
          <a:bodyPr vert="horz" lIns="91440" tIns="45720" rIns="91440" bIns="45720" rtlCol="0" anchor="t">
            <a:normAutofit/>
          </a:bodyPr>
          <a:lstStyle/>
          <a:p>
            <a:pPr>
              <a:lnSpc>
                <a:spcPct val="100000"/>
              </a:lnSpc>
            </a:pPr>
            <a:r>
              <a:rPr lang="fi-FI" dirty="0"/>
              <a:t>Sähkö</a:t>
            </a:r>
            <a:endParaRPr lang="fi-FI"/>
          </a:p>
          <a:p>
            <a:pPr>
              <a:lnSpc>
                <a:spcPct val="100000"/>
              </a:lnSpc>
            </a:pPr>
            <a:r>
              <a:rPr lang="fi-FI" dirty="0"/>
              <a:t>Melu</a:t>
            </a:r>
            <a:endParaRPr lang="fi-FI" dirty="0">
              <a:cs typeface="Calibri" panose="020F0502020204030204"/>
            </a:endParaRPr>
          </a:p>
          <a:p>
            <a:pPr>
              <a:lnSpc>
                <a:spcPct val="100000"/>
              </a:lnSpc>
            </a:pPr>
            <a:r>
              <a:rPr lang="fi-FI" dirty="0"/>
              <a:t>Tärinä</a:t>
            </a:r>
            <a:endParaRPr lang="fi-FI" dirty="0">
              <a:cs typeface="Calibri" panose="020F0502020204030204"/>
            </a:endParaRPr>
          </a:p>
          <a:p>
            <a:pPr>
              <a:lnSpc>
                <a:spcPct val="100000"/>
              </a:lnSpc>
            </a:pPr>
            <a:r>
              <a:rPr lang="fi-FI" dirty="0"/>
              <a:t>Säteilyt ja valaistus</a:t>
            </a:r>
            <a:endParaRPr lang="fi-FI" dirty="0">
              <a:cs typeface="Calibri" panose="020F0502020204030204"/>
            </a:endParaRPr>
          </a:p>
          <a:p>
            <a:pPr>
              <a:lnSpc>
                <a:spcPct val="100000"/>
              </a:lnSpc>
            </a:pPr>
            <a:r>
              <a:rPr lang="fi-FI" dirty="0"/>
              <a:t>Lämpöolot</a:t>
            </a:r>
            <a:endParaRPr lang="fi-FI" dirty="0">
              <a:cs typeface="Calibri" panose="020F0502020204030204"/>
            </a:endParaRPr>
          </a:p>
          <a:p>
            <a:pPr>
              <a:lnSpc>
                <a:spcPct val="100000"/>
              </a:lnSpc>
            </a:pPr>
            <a:r>
              <a:rPr lang="fi-FI" dirty="0"/>
              <a:t>Ilman puhtaus</a:t>
            </a:r>
            <a:endParaRPr lang="fi-FI" dirty="0">
              <a:cs typeface="Calibri" panose="020F0502020204030204"/>
            </a:endParaRPr>
          </a:p>
          <a:p>
            <a:pPr>
              <a:lnSpc>
                <a:spcPct val="100000"/>
              </a:lnSpc>
            </a:pPr>
            <a:r>
              <a:rPr lang="fi-FI" dirty="0"/>
              <a:t>Käsiteltävät aineet</a:t>
            </a:r>
            <a:endParaRPr lang="fi-FI" dirty="0">
              <a:cs typeface="Calibri" panose="020F0502020204030204"/>
            </a:endParaRPr>
          </a:p>
        </p:txBody>
      </p:sp>
      <p:pic>
        <p:nvPicPr>
          <p:cNvPr id="7" name="Sisällön paikkamerkki 6">
            <a:extLst>
              <a:ext uri="{FF2B5EF4-FFF2-40B4-BE49-F238E27FC236}">
                <a16:creationId xmlns:a16="http://schemas.microsoft.com/office/drawing/2014/main" id="{1E61F564-B85F-F84B-8B2A-9205A27C2A3F}"/>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7293268" y="836"/>
            <a:ext cx="4894594" cy="6176127"/>
          </a:xfrm>
          <a:prstGeom prst="rect">
            <a:avLst/>
          </a:prstGeom>
        </p:spPr>
      </p:pic>
      <p:sp>
        <p:nvSpPr>
          <p:cNvPr id="8" name="Tekstiruutu 7">
            <a:extLst>
              <a:ext uri="{FF2B5EF4-FFF2-40B4-BE49-F238E27FC236}">
                <a16:creationId xmlns:a16="http://schemas.microsoft.com/office/drawing/2014/main" id="{C3A630A2-D85B-7745-8532-6E9240848B49}"/>
              </a:ext>
            </a:extLst>
          </p:cNvPr>
          <p:cNvSpPr txBox="1"/>
          <p:nvPr/>
        </p:nvSpPr>
        <p:spPr>
          <a:xfrm>
            <a:off x="7299297" y="6217068"/>
            <a:ext cx="4963025" cy="307777"/>
          </a:xfrm>
          <a:prstGeom prst="rect">
            <a:avLst/>
          </a:prstGeom>
          <a:noFill/>
        </p:spPr>
        <p:txBody>
          <a:bodyPr wrap="none" lIns="91440" tIns="45720" rIns="91440" bIns="45720" rtlCol="0" anchor="t">
            <a:spAutoFit/>
          </a:bodyPr>
          <a:lstStyle/>
          <a:p>
            <a:r>
              <a:rPr lang="sv-SE" sz="1400" dirty="0"/>
              <a:t>Kuva: Mika Ripatti (</a:t>
            </a:r>
            <a:r>
              <a:rPr lang="sv-SE" sz="1400" dirty="0">
                <a:hlinkClick r:id="rId4"/>
              </a:rPr>
              <a:t>https://www.instagram.com/p/BYvFbjclY0q/</a:t>
            </a:r>
            <a:r>
              <a:rPr lang="sv-SE" sz="1400" dirty="0"/>
              <a:t>)  </a:t>
            </a:r>
            <a:endParaRPr lang="sv-SE" sz="1400" dirty="0">
              <a:cs typeface="Calibri"/>
            </a:endParaRPr>
          </a:p>
        </p:txBody>
      </p:sp>
    </p:spTree>
    <p:extLst>
      <p:ext uri="{BB962C8B-B14F-4D97-AF65-F5344CB8AC3E}">
        <p14:creationId xmlns:p14="http://schemas.microsoft.com/office/powerpoint/2010/main" val="13341365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7603AF5-D875-B44D-AD0F-52EC4E72DDD6}"/>
              </a:ext>
            </a:extLst>
          </p:cNvPr>
          <p:cNvSpPr>
            <a:spLocks noGrp="1"/>
          </p:cNvSpPr>
          <p:nvPr>
            <p:ph type="title"/>
          </p:nvPr>
        </p:nvSpPr>
        <p:spPr/>
        <p:txBody>
          <a:bodyPr/>
          <a:lstStyle/>
          <a:p>
            <a:r>
              <a:rPr lang="fi-FI" b="1" dirty="0">
                <a:solidFill>
                  <a:srgbClr val="FF0000"/>
                </a:solidFill>
              </a:rPr>
              <a:t>Tehtävä: epoksi</a:t>
            </a:r>
            <a:endParaRPr lang="fi-FI" b="1">
              <a:solidFill>
                <a:srgbClr val="FF0000"/>
              </a:solidFill>
              <a:cs typeface="Calibri Light"/>
            </a:endParaRPr>
          </a:p>
        </p:txBody>
      </p:sp>
      <p:sp>
        <p:nvSpPr>
          <p:cNvPr id="3" name="Sisällön paikkamerkki 2">
            <a:extLst>
              <a:ext uri="{FF2B5EF4-FFF2-40B4-BE49-F238E27FC236}">
                <a16:creationId xmlns:a16="http://schemas.microsoft.com/office/drawing/2014/main" id="{7A982592-D59E-9645-A273-FEA6D3F45623}"/>
              </a:ext>
            </a:extLst>
          </p:cNvPr>
          <p:cNvSpPr>
            <a:spLocks noGrp="1"/>
          </p:cNvSpPr>
          <p:nvPr>
            <p:ph idx="1"/>
          </p:nvPr>
        </p:nvSpPr>
        <p:spPr/>
        <p:txBody>
          <a:bodyPr vert="horz" lIns="91440" tIns="45720" rIns="91440" bIns="45720" rtlCol="0" anchor="t">
            <a:normAutofit fontScale="77500" lnSpcReduction="20000"/>
          </a:bodyPr>
          <a:lstStyle/>
          <a:p>
            <a:pPr>
              <a:lnSpc>
                <a:spcPct val="120000"/>
              </a:lnSpc>
            </a:pPr>
            <a:r>
              <a:rPr lang="fi-FI" dirty="0"/>
              <a:t>Epoksia käytetään mm. rakennuspinnoitustyössä</a:t>
            </a:r>
            <a:endParaRPr lang="fi-FI"/>
          </a:p>
          <a:p>
            <a:pPr>
              <a:lnSpc>
                <a:spcPct val="120000"/>
              </a:lnSpc>
            </a:pPr>
            <a:r>
              <a:rPr lang="fi-FI" dirty="0"/>
              <a:t>Kovettumaton tuote aiheuttaa allergisen kosketusihottuman</a:t>
            </a:r>
            <a:endParaRPr lang="fi-FI" dirty="0">
              <a:cs typeface="Calibri" panose="020F0502020204030204"/>
            </a:endParaRPr>
          </a:p>
          <a:p>
            <a:pPr>
              <a:lnSpc>
                <a:spcPct val="120000"/>
              </a:lnSpc>
            </a:pPr>
            <a:r>
              <a:rPr lang="fi-FI" dirty="0"/>
              <a:t>Mitä henkilönsuojaimia tarvitaan käyttöturvallisuustiedotteen mukaan työssä?</a:t>
            </a:r>
            <a:endParaRPr lang="fi-FI" dirty="0">
              <a:cs typeface="Calibri" panose="020F0502020204030204"/>
            </a:endParaRPr>
          </a:p>
          <a:p>
            <a:pPr>
              <a:lnSpc>
                <a:spcPct val="120000"/>
              </a:lnSpc>
            </a:pPr>
            <a:r>
              <a:rPr lang="fi-FI" dirty="0"/>
              <a:t>Esimerkki kaksikomponenttisen vesiohenteisen epoksimaalin käyttöturvallisuustiedotteesta: </a:t>
            </a:r>
            <a:r>
              <a:rPr lang="fi-FI" dirty="0">
                <a:hlinkClick r:id="rId3"/>
              </a:rPr>
              <a:t>https://tikkurila.fi/sites/default/files/fontefloor-ep-primer-sds-fi-1603311930.pdf</a:t>
            </a:r>
            <a:endParaRPr lang="fi-FI" dirty="0">
              <a:cs typeface="Calibri" panose="020F0502020204030204"/>
            </a:endParaRPr>
          </a:p>
          <a:p>
            <a:pPr>
              <a:lnSpc>
                <a:spcPct val="120000"/>
              </a:lnSpc>
            </a:pPr>
            <a:r>
              <a:rPr lang="fi-FI" dirty="0"/>
              <a:t>Kertokaa lyhyesti, tarvitaanko suojausta ja minkälaista:</a:t>
            </a:r>
            <a:endParaRPr lang="fi-FI" dirty="0">
              <a:cs typeface="Calibri"/>
            </a:endParaRPr>
          </a:p>
          <a:p>
            <a:pPr lvl="1">
              <a:lnSpc>
                <a:spcPct val="120000"/>
              </a:lnSpc>
            </a:pPr>
            <a:r>
              <a:rPr lang="fi-FI" dirty="0"/>
              <a:t>Silmät ja kasvot</a:t>
            </a:r>
            <a:endParaRPr lang="fi-FI" dirty="0">
              <a:cs typeface="Calibri" panose="020F0502020204030204"/>
            </a:endParaRPr>
          </a:p>
          <a:p>
            <a:pPr lvl="1">
              <a:lnSpc>
                <a:spcPct val="120000"/>
              </a:lnSpc>
            </a:pPr>
            <a:r>
              <a:rPr lang="fi-FI" dirty="0"/>
              <a:t>Kädet ja iho</a:t>
            </a:r>
            <a:endParaRPr lang="fi-FI" dirty="0">
              <a:cs typeface="Calibri" panose="020F0502020204030204"/>
            </a:endParaRPr>
          </a:p>
          <a:p>
            <a:pPr lvl="1">
              <a:lnSpc>
                <a:spcPct val="120000"/>
              </a:lnSpc>
            </a:pPr>
            <a:r>
              <a:rPr lang="fi-FI" dirty="0"/>
              <a:t>Hengitys</a:t>
            </a:r>
            <a:endParaRPr lang="fi-FI" dirty="0">
              <a:cs typeface="Calibri" panose="020F0502020204030204"/>
            </a:endParaRPr>
          </a:p>
          <a:p>
            <a:pPr lvl="1">
              <a:lnSpc>
                <a:spcPct val="120000"/>
              </a:lnSpc>
            </a:pPr>
            <a:endParaRPr lang="fi-FI" dirty="0">
              <a:cs typeface="Calibri" panose="020F0502020204030204"/>
            </a:endParaRPr>
          </a:p>
        </p:txBody>
      </p:sp>
    </p:spTree>
    <p:extLst>
      <p:ext uri="{BB962C8B-B14F-4D97-AF65-F5344CB8AC3E}">
        <p14:creationId xmlns:p14="http://schemas.microsoft.com/office/powerpoint/2010/main" val="13870647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2B93A75-7C0A-2F4A-AE96-B39E6D10241B}"/>
              </a:ext>
            </a:extLst>
          </p:cNvPr>
          <p:cNvSpPr>
            <a:spLocks noGrp="1"/>
          </p:cNvSpPr>
          <p:nvPr>
            <p:ph type="title"/>
          </p:nvPr>
        </p:nvSpPr>
        <p:spPr/>
        <p:txBody>
          <a:bodyPr/>
          <a:lstStyle/>
          <a:p>
            <a:r>
              <a:rPr lang="fi-FI" b="1" dirty="0">
                <a:solidFill>
                  <a:srgbClr val="FF0000"/>
                </a:solidFill>
              </a:rPr>
              <a:t>Bonustehtävä</a:t>
            </a:r>
            <a:endParaRPr lang="fi-FI" b="1" dirty="0">
              <a:solidFill>
                <a:srgbClr val="FF0000"/>
              </a:solidFill>
              <a:cs typeface="Calibri Light"/>
            </a:endParaRPr>
          </a:p>
        </p:txBody>
      </p:sp>
      <p:sp>
        <p:nvSpPr>
          <p:cNvPr id="3" name="Sisällön paikkamerkki 2">
            <a:extLst>
              <a:ext uri="{FF2B5EF4-FFF2-40B4-BE49-F238E27FC236}">
                <a16:creationId xmlns:a16="http://schemas.microsoft.com/office/drawing/2014/main" id="{6087498E-E9A9-E64F-AA0E-88240DEAD02D}"/>
              </a:ext>
            </a:extLst>
          </p:cNvPr>
          <p:cNvSpPr>
            <a:spLocks noGrp="1"/>
          </p:cNvSpPr>
          <p:nvPr>
            <p:ph sz="half" idx="1"/>
          </p:nvPr>
        </p:nvSpPr>
        <p:spPr/>
        <p:txBody>
          <a:bodyPr vert="horz" lIns="91440" tIns="45720" rIns="91440" bIns="45720" rtlCol="0" anchor="t">
            <a:normAutofit fontScale="92500" lnSpcReduction="20000"/>
          </a:bodyPr>
          <a:lstStyle/>
          <a:p>
            <a:pPr>
              <a:lnSpc>
                <a:spcPct val="110000"/>
              </a:lnSpc>
            </a:pPr>
            <a:r>
              <a:rPr lang="fi-FI" sz="2200" dirty="0"/>
              <a:t>Työterveyslaitoksen RATS-kortit: </a:t>
            </a:r>
            <a:r>
              <a:rPr lang="fi-FI" sz="2200" dirty="0">
                <a:hlinkClick r:id="rId3"/>
              </a:rPr>
              <a:t>https://www.ttl.fi/teemat/tyoterveys/rakennusalan-ammattikohtaiset-tyopaikkaselvitykset-rats</a:t>
            </a:r>
            <a:r>
              <a:rPr lang="fi-FI" sz="2200" dirty="0"/>
              <a:t>   </a:t>
            </a:r>
            <a:endParaRPr lang="fi-FI" sz="2200" dirty="0">
              <a:cs typeface="Calibri" panose="020F0502020204030204"/>
            </a:endParaRPr>
          </a:p>
          <a:p>
            <a:pPr>
              <a:lnSpc>
                <a:spcPct val="110000"/>
              </a:lnSpc>
            </a:pPr>
            <a:r>
              <a:rPr lang="fi-FI" sz="2200" dirty="0"/>
              <a:t>Avatkaa ammatin kemialliset vaaratekijät -kohta</a:t>
            </a:r>
            <a:endParaRPr lang="fi-FI" sz="2200">
              <a:cs typeface="Calibri"/>
            </a:endParaRPr>
          </a:p>
          <a:p>
            <a:pPr lvl="1">
              <a:lnSpc>
                <a:spcPct val="110000"/>
              </a:lnSpc>
            </a:pPr>
            <a:r>
              <a:rPr lang="fi-FI" sz="2200" dirty="0"/>
              <a:t>Luetelkaa vaarat</a:t>
            </a:r>
            <a:endParaRPr lang="fi-FI" sz="2200">
              <a:cs typeface="Calibri"/>
            </a:endParaRPr>
          </a:p>
          <a:p>
            <a:pPr lvl="1">
              <a:lnSpc>
                <a:spcPct val="110000"/>
              </a:lnSpc>
            </a:pPr>
            <a:r>
              <a:rPr lang="fi-FI" sz="2200" dirty="0"/>
              <a:t>Luetelkaa torjuntatoimenpiteet </a:t>
            </a:r>
            <a:endParaRPr lang="fi-FI" sz="2200">
              <a:cs typeface="Calibri"/>
            </a:endParaRPr>
          </a:p>
          <a:p>
            <a:pPr>
              <a:lnSpc>
                <a:spcPct val="110000"/>
              </a:lnSpc>
            </a:pPr>
            <a:r>
              <a:rPr lang="fi-FI" sz="2200" dirty="0"/>
              <a:t>Esittäkää yhteenveto havainnoista</a:t>
            </a:r>
            <a:endParaRPr lang="fi-FI" sz="2200">
              <a:cs typeface="Calibri"/>
            </a:endParaRPr>
          </a:p>
          <a:p>
            <a:pPr>
              <a:lnSpc>
                <a:spcPct val="110000"/>
              </a:lnSpc>
            </a:pPr>
            <a:endParaRPr lang="fi-FI" sz="2200" dirty="0">
              <a:cs typeface="Calibri" panose="020F0502020204030204"/>
            </a:endParaRPr>
          </a:p>
        </p:txBody>
      </p:sp>
      <p:sp>
        <p:nvSpPr>
          <p:cNvPr id="5" name="Sisällön paikkamerkki 4">
            <a:extLst>
              <a:ext uri="{FF2B5EF4-FFF2-40B4-BE49-F238E27FC236}">
                <a16:creationId xmlns:a16="http://schemas.microsoft.com/office/drawing/2014/main" id="{9B06AA68-E1AF-714D-B4A8-BDEABA876E1B}"/>
              </a:ext>
            </a:extLst>
          </p:cNvPr>
          <p:cNvSpPr>
            <a:spLocks noGrp="1"/>
          </p:cNvSpPr>
          <p:nvPr>
            <p:ph sz="half" idx="2"/>
          </p:nvPr>
        </p:nvSpPr>
        <p:spPr/>
        <p:txBody>
          <a:bodyPr vert="horz" lIns="91440" tIns="45720" rIns="91440" bIns="45720" rtlCol="0" anchor="t">
            <a:normAutofit fontScale="92500" lnSpcReduction="20000"/>
          </a:bodyPr>
          <a:lstStyle/>
          <a:p>
            <a:pPr>
              <a:lnSpc>
                <a:spcPct val="110000"/>
              </a:lnSpc>
            </a:pPr>
            <a:r>
              <a:rPr lang="fi-FI" dirty="0">
                <a:hlinkClick r:id="rId4"/>
              </a:rPr>
              <a:t>Katto- ja ulkopintaeristäjä</a:t>
            </a:r>
            <a:endParaRPr lang="fi-FI" dirty="0">
              <a:cs typeface="Calibri" panose="020F0502020204030204"/>
            </a:endParaRPr>
          </a:p>
          <a:p>
            <a:pPr>
              <a:lnSpc>
                <a:spcPct val="110000"/>
              </a:lnSpc>
            </a:pPr>
            <a:r>
              <a:rPr lang="fi-FI" dirty="0">
                <a:hlinkClick r:id="rId5"/>
              </a:rPr>
              <a:t>Kirvesmies</a:t>
            </a:r>
            <a:endParaRPr lang="fi-FI" dirty="0">
              <a:cs typeface="Calibri" panose="020F0502020204030204"/>
            </a:endParaRPr>
          </a:p>
          <a:p>
            <a:pPr>
              <a:lnSpc>
                <a:spcPct val="110000"/>
              </a:lnSpc>
            </a:pPr>
            <a:r>
              <a:rPr lang="fi-FI" dirty="0">
                <a:hlinkClick r:id="rId6"/>
              </a:rPr>
              <a:t>Lattianpäällystäjä</a:t>
            </a:r>
            <a:endParaRPr lang="fi-FI" dirty="0">
              <a:cs typeface="Calibri" panose="020F0502020204030204"/>
            </a:endParaRPr>
          </a:p>
          <a:p>
            <a:pPr>
              <a:lnSpc>
                <a:spcPct val="110000"/>
              </a:lnSpc>
            </a:pPr>
            <a:r>
              <a:rPr lang="fi-FI" dirty="0">
                <a:hlinkClick r:id="rId7"/>
              </a:rPr>
              <a:t>LVI-asentaja</a:t>
            </a:r>
            <a:endParaRPr lang="fi-FI" dirty="0">
              <a:cs typeface="Calibri" panose="020F0502020204030204"/>
            </a:endParaRPr>
          </a:p>
          <a:p>
            <a:pPr>
              <a:lnSpc>
                <a:spcPct val="110000"/>
              </a:lnSpc>
            </a:pPr>
            <a:r>
              <a:rPr lang="fi-FI" dirty="0">
                <a:hlinkClick r:id="rId8"/>
              </a:rPr>
              <a:t>Maalari</a:t>
            </a:r>
            <a:endParaRPr lang="fi-FI" dirty="0">
              <a:cs typeface="Calibri" panose="020F0502020204030204"/>
            </a:endParaRPr>
          </a:p>
          <a:p>
            <a:pPr>
              <a:lnSpc>
                <a:spcPct val="110000"/>
              </a:lnSpc>
            </a:pPr>
            <a:r>
              <a:rPr lang="fi-FI" dirty="0">
                <a:hlinkClick r:id="rId9"/>
              </a:rPr>
              <a:t>Muurari</a:t>
            </a:r>
            <a:endParaRPr lang="fi-FI" dirty="0">
              <a:cs typeface="Calibri" panose="020F0502020204030204"/>
            </a:endParaRPr>
          </a:p>
          <a:p>
            <a:pPr>
              <a:lnSpc>
                <a:spcPct val="110000"/>
              </a:lnSpc>
            </a:pPr>
            <a:r>
              <a:rPr lang="fi-FI" dirty="0">
                <a:hlinkClick r:id="rId10"/>
              </a:rPr>
              <a:t>Rakennusmies</a:t>
            </a:r>
            <a:endParaRPr lang="fi-FI" dirty="0">
              <a:cs typeface="Calibri" panose="020F0502020204030204"/>
            </a:endParaRPr>
          </a:p>
          <a:p>
            <a:pPr>
              <a:lnSpc>
                <a:spcPct val="110000"/>
              </a:lnSpc>
            </a:pPr>
            <a:r>
              <a:rPr lang="fi-FI" dirty="0">
                <a:hlinkClick r:id="rId11"/>
              </a:rPr>
              <a:t>Raudoittaja</a:t>
            </a:r>
            <a:endParaRPr lang="fi-FI" dirty="0">
              <a:cs typeface="Calibri" panose="020F0502020204030204"/>
            </a:endParaRPr>
          </a:p>
          <a:p>
            <a:pPr>
              <a:lnSpc>
                <a:spcPct val="110000"/>
              </a:lnSpc>
            </a:pPr>
            <a:r>
              <a:rPr lang="fi-FI" dirty="0">
                <a:hlinkClick r:id="rId12"/>
              </a:rPr>
              <a:t>Sähköasentaja</a:t>
            </a:r>
            <a:endParaRPr lang="fi-FI" dirty="0">
              <a:cs typeface="Calibri" panose="020F0502020204030204"/>
            </a:endParaRPr>
          </a:p>
        </p:txBody>
      </p:sp>
    </p:spTree>
    <p:extLst>
      <p:ext uri="{BB962C8B-B14F-4D97-AF65-F5344CB8AC3E}">
        <p14:creationId xmlns:p14="http://schemas.microsoft.com/office/powerpoint/2010/main" val="16532388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090CA59-057A-8244-AF1E-AEC831A58CDB}"/>
              </a:ext>
            </a:extLst>
          </p:cNvPr>
          <p:cNvSpPr>
            <a:spLocks noGrp="1"/>
          </p:cNvSpPr>
          <p:nvPr>
            <p:ph type="title"/>
          </p:nvPr>
        </p:nvSpPr>
        <p:spPr/>
        <p:txBody>
          <a:bodyPr/>
          <a:lstStyle/>
          <a:p>
            <a:r>
              <a:rPr lang="fi-FI" b="1" dirty="0"/>
              <a:t>Sähkö</a:t>
            </a:r>
            <a:endParaRPr lang="fi-FI" b="1" dirty="0">
              <a:cs typeface="Calibri Light"/>
            </a:endParaRPr>
          </a:p>
        </p:txBody>
      </p:sp>
      <p:sp>
        <p:nvSpPr>
          <p:cNvPr id="7" name="Sisällön paikkamerkki 6">
            <a:extLst>
              <a:ext uri="{FF2B5EF4-FFF2-40B4-BE49-F238E27FC236}">
                <a16:creationId xmlns:a16="http://schemas.microsoft.com/office/drawing/2014/main" id="{0211D0E6-E018-754D-9F45-0F10DB365054}"/>
              </a:ext>
            </a:extLst>
          </p:cNvPr>
          <p:cNvSpPr>
            <a:spLocks noGrp="1"/>
          </p:cNvSpPr>
          <p:nvPr>
            <p:ph sz="half" idx="1"/>
          </p:nvPr>
        </p:nvSpPr>
        <p:spPr>
          <a:xfrm>
            <a:off x="848226" y="1504783"/>
            <a:ext cx="5181600" cy="4351338"/>
          </a:xfrm>
        </p:spPr>
        <p:txBody>
          <a:bodyPr vert="horz" lIns="91440" tIns="45720" rIns="91440" bIns="45720" rtlCol="0" anchor="t">
            <a:normAutofit fontScale="85000" lnSpcReduction="20000"/>
          </a:bodyPr>
          <a:lstStyle/>
          <a:p>
            <a:pPr>
              <a:lnSpc>
                <a:spcPct val="110000"/>
              </a:lnSpc>
            </a:pPr>
            <a:r>
              <a:rPr lang="fi-FI" dirty="0"/>
              <a:t>Kaikkien sähkölaitteiden, johtojen, liitosten ja sähkökeskusten sekä akkujen on oltava ehjiä ja soveltuvia käyttöolosuhteisiin </a:t>
            </a:r>
            <a:endParaRPr lang="fi-FI"/>
          </a:p>
          <a:p>
            <a:pPr lvl="1">
              <a:lnSpc>
                <a:spcPct val="110000"/>
              </a:lnSpc>
            </a:pPr>
            <a:r>
              <a:rPr lang="fi-FI" dirty="0"/>
              <a:t>Valinnassa huomioitu märät tai johtavat olosuhteet</a:t>
            </a:r>
            <a:endParaRPr lang="fi-FI" dirty="0">
              <a:cs typeface="Calibri" panose="020F0502020204030204"/>
            </a:endParaRPr>
          </a:p>
          <a:p>
            <a:pPr lvl="1">
              <a:lnSpc>
                <a:spcPct val="110000"/>
              </a:lnSpc>
            </a:pPr>
            <a:r>
              <a:rPr lang="fi-FI" dirty="0"/>
              <a:t>Sähkökeskuksissa vikavirtasuojat ja niiden edusta on vapaa</a:t>
            </a:r>
            <a:endParaRPr lang="fi-FI" dirty="0">
              <a:cs typeface="Calibri" panose="020F0502020204030204"/>
            </a:endParaRPr>
          </a:p>
          <a:p>
            <a:pPr>
              <a:lnSpc>
                <a:spcPct val="110000"/>
              </a:lnSpc>
            </a:pPr>
            <a:r>
              <a:rPr lang="fi-FI" dirty="0"/>
              <a:t>Sähköjohdot asetetaan siten, ettei niihin kompastu ja ne suojataan mekaanisilta vaaroilta</a:t>
            </a:r>
            <a:endParaRPr lang="fi-FI" dirty="0">
              <a:cs typeface="Calibri" panose="020F0502020204030204"/>
            </a:endParaRPr>
          </a:p>
          <a:p>
            <a:pPr lvl="1">
              <a:lnSpc>
                <a:spcPct val="110000"/>
              </a:lnSpc>
            </a:pPr>
            <a:r>
              <a:rPr lang="fi-FI" dirty="0"/>
              <a:t>ripustaminen, kaapelisuojat</a:t>
            </a:r>
            <a:endParaRPr lang="fi-FI" dirty="0">
              <a:cs typeface="Calibri" panose="020F0502020204030204"/>
            </a:endParaRPr>
          </a:p>
        </p:txBody>
      </p:sp>
      <p:sp>
        <p:nvSpPr>
          <p:cNvPr id="12" name="Tekstiruutu 11">
            <a:extLst>
              <a:ext uri="{FF2B5EF4-FFF2-40B4-BE49-F238E27FC236}">
                <a16:creationId xmlns:a16="http://schemas.microsoft.com/office/drawing/2014/main" id="{F9FE255F-6D4C-F145-8390-670CA0F92D05}"/>
              </a:ext>
            </a:extLst>
          </p:cNvPr>
          <p:cNvSpPr txBox="1"/>
          <p:nvPr/>
        </p:nvSpPr>
        <p:spPr>
          <a:xfrm>
            <a:off x="838200" y="5910679"/>
            <a:ext cx="10515600" cy="707886"/>
          </a:xfrm>
          <a:prstGeom prst="rect">
            <a:avLst/>
          </a:prstGeom>
          <a:noFill/>
        </p:spPr>
        <p:txBody>
          <a:bodyPr wrap="square" lIns="91440" tIns="45720" rIns="91440" bIns="45720" rtlCol="0" anchor="t">
            <a:spAutoFit/>
          </a:bodyPr>
          <a:lstStyle/>
          <a:p>
            <a:pPr algn="ctr"/>
            <a:r>
              <a:rPr lang="fi-FI" sz="2000" b="1" dirty="0"/>
              <a:t>Älä tee vähäisintäkään sähköalan työtä, jos et ole perehtynyt tehtävään ja sen sähköturvallisuutta koskeviin vaatimuksiin tai et ole saanut niihin opastusta.</a:t>
            </a:r>
            <a:endParaRPr lang="sv-SE" sz="2000" b="1">
              <a:cs typeface="Calibri"/>
            </a:endParaRPr>
          </a:p>
        </p:txBody>
      </p:sp>
      <p:pic>
        <p:nvPicPr>
          <p:cNvPr id="9" name="Sisällön paikkamerkki 8">
            <a:extLst>
              <a:ext uri="{FF2B5EF4-FFF2-40B4-BE49-F238E27FC236}">
                <a16:creationId xmlns:a16="http://schemas.microsoft.com/office/drawing/2014/main" id="{98099816-54AA-6C44-96FA-88366117AEE3}"/>
              </a:ext>
            </a:extLst>
          </p:cNvPr>
          <p:cNvPicPr>
            <a:picLocks noGrp="1" noChangeAspect="1"/>
          </p:cNvPicPr>
          <p:nvPr>
            <p:ph sz="half" idx="2"/>
          </p:nvPr>
        </p:nvPicPr>
        <p:blipFill rotWithShape="1">
          <a:blip r:embed="rId3" cstate="screen">
            <a:extLst>
              <a:ext uri="{28A0092B-C50C-407E-A947-70E740481C1C}">
                <a14:useLocalDpi xmlns:a14="http://schemas.microsoft.com/office/drawing/2010/main"/>
              </a:ext>
            </a:extLst>
          </a:blip>
          <a:srcRect/>
          <a:stretch/>
        </p:blipFill>
        <p:spPr>
          <a:xfrm rot="5400000">
            <a:off x="6076608" y="1658703"/>
            <a:ext cx="4568670" cy="3289114"/>
          </a:xfrm>
        </p:spPr>
      </p:pic>
    </p:spTree>
    <p:extLst>
      <p:ext uri="{BB962C8B-B14F-4D97-AF65-F5344CB8AC3E}">
        <p14:creationId xmlns:p14="http://schemas.microsoft.com/office/powerpoint/2010/main" val="5009147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090CA59-057A-8244-AF1E-AEC831A58CDB}"/>
              </a:ext>
            </a:extLst>
          </p:cNvPr>
          <p:cNvSpPr>
            <a:spLocks noGrp="1"/>
          </p:cNvSpPr>
          <p:nvPr>
            <p:ph type="title"/>
          </p:nvPr>
        </p:nvSpPr>
        <p:spPr/>
        <p:txBody>
          <a:bodyPr/>
          <a:lstStyle/>
          <a:p>
            <a:r>
              <a:rPr lang="fi-FI" b="1" dirty="0"/>
              <a:t>Sähkö</a:t>
            </a:r>
            <a:endParaRPr lang="fi-FI" b="1" dirty="0">
              <a:cs typeface="Calibri Light"/>
            </a:endParaRPr>
          </a:p>
        </p:txBody>
      </p:sp>
      <p:sp>
        <p:nvSpPr>
          <p:cNvPr id="7" name="Sisällön paikkamerkki 6">
            <a:extLst>
              <a:ext uri="{FF2B5EF4-FFF2-40B4-BE49-F238E27FC236}">
                <a16:creationId xmlns:a16="http://schemas.microsoft.com/office/drawing/2014/main" id="{0211D0E6-E018-754D-9F45-0F10DB365054}"/>
              </a:ext>
            </a:extLst>
          </p:cNvPr>
          <p:cNvSpPr>
            <a:spLocks noGrp="1"/>
          </p:cNvSpPr>
          <p:nvPr>
            <p:ph sz="half" idx="1"/>
          </p:nvPr>
        </p:nvSpPr>
        <p:spPr/>
        <p:txBody>
          <a:bodyPr vert="horz" lIns="91440" tIns="45720" rIns="91440" bIns="45720" rtlCol="0" anchor="t">
            <a:normAutofit fontScale="70000" lnSpcReduction="20000"/>
          </a:bodyPr>
          <a:lstStyle/>
          <a:p>
            <a:pPr>
              <a:lnSpc>
                <a:spcPct val="110000"/>
              </a:lnSpc>
            </a:pPr>
            <a:r>
              <a:rPr lang="fi-FI" dirty="0"/>
              <a:t>Työmaasähköt johdetaan työmaakeskukselta jakokeskuksiin ja edelleen työpisteisiin </a:t>
            </a:r>
            <a:endParaRPr lang="fi-FI"/>
          </a:p>
          <a:p>
            <a:pPr lvl="1">
              <a:lnSpc>
                <a:spcPct val="110000"/>
              </a:lnSpc>
            </a:pPr>
            <a:r>
              <a:rPr lang="fi-FI" dirty="0"/>
              <a:t>Sähköistyssuunnitelma </a:t>
            </a:r>
            <a:endParaRPr lang="fi-FI" dirty="0">
              <a:cs typeface="Calibri" panose="020F0502020204030204"/>
            </a:endParaRPr>
          </a:p>
          <a:p>
            <a:pPr lvl="1">
              <a:lnSpc>
                <a:spcPct val="110000"/>
              </a:lnSpc>
            </a:pPr>
            <a:r>
              <a:rPr lang="fi-FI" dirty="0"/>
              <a:t>Jatkojohtojen ketjuttaminen aiheuttaa vaaraa, esim. kuumeneminen </a:t>
            </a:r>
            <a:endParaRPr lang="fi-FI" dirty="0">
              <a:cs typeface="Calibri"/>
            </a:endParaRPr>
          </a:p>
          <a:p>
            <a:pPr>
              <a:lnSpc>
                <a:spcPct val="110000"/>
              </a:lnSpc>
            </a:pPr>
            <a:r>
              <a:rPr lang="fi-FI" dirty="0"/>
              <a:t>Sähkökeskukset suojattu vedeltä, säältä ja törmäyksiltä</a:t>
            </a:r>
            <a:endParaRPr lang="fi-FI" dirty="0">
              <a:cs typeface="Calibri"/>
            </a:endParaRPr>
          </a:p>
          <a:p>
            <a:pPr>
              <a:lnSpc>
                <a:spcPct val="110000"/>
              </a:lnSpc>
            </a:pPr>
            <a:r>
              <a:rPr lang="fi-FI" dirty="0"/>
              <a:t>Sähkökeskusten tulojohdot ripustettu tai suojattu (kaapelisuojat tms.)</a:t>
            </a:r>
            <a:endParaRPr lang="fi-FI" dirty="0">
              <a:cs typeface="Calibri"/>
            </a:endParaRPr>
          </a:p>
          <a:p>
            <a:pPr>
              <a:lnSpc>
                <a:spcPct val="110000"/>
              </a:lnSpc>
            </a:pPr>
            <a:r>
              <a:rPr lang="fi-FI" dirty="0"/>
              <a:t>Ilmajohdot ja maakaapelit tunnistettu ja osuminen niihin estetty</a:t>
            </a:r>
            <a:endParaRPr lang="fi-FI" dirty="0">
              <a:cs typeface="Calibri" panose="020F0502020204030204"/>
            </a:endParaRPr>
          </a:p>
          <a:p>
            <a:pPr lvl="1">
              <a:lnSpc>
                <a:spcPct val="110000"/>
              </a:lnSpc>
            </a:pPr>
            <a:r>
              <a:rPr lang="fi-FI" dirty="0"/>
              <a:t>suojarakenteet, merkinnät maastoon</a:t>
            </a:r>
            <a:endParaRPr lang="fi-FI" dirty="0">
              <a:cs typeface="Calibri" panose="020F0502020204030204"/>
            </a:endParaRPr>
          </a:p>
        </p:txBody>
      </p:sp>
      <p:pic>
        <p:nvPicPr>
          <p:cNvPr id="10" name="Sisällön paikkamerkki 9">
            <a:extLst>
              <a:ext uri="{FF2B5EF4-FFF2-40B4-BE49-F238E27FC236}">
                <a16:creationId xmlns:a16="http://schemas.microsoft.com/office/drawing/2014/main" id="{92687ADC-C2ED-A549-9224-DE2154C8B490}"/>
              </a:ext>
            </a:extLst>
          </p:cNvPr>
          <p:cNvPicPr>
            <a:picLocks noGrp="1" noChangeAspect="1"/>
          </p:cNvPicPr>
          <p:nvPr>
            <p:ph sz="half" idx="2"/>
          </p:nvPr>
        </p:nvPicPr>
        <p:blipFill rotWithShape="1">
          <a:blip r:embed="rId3" cstate="screen">
            <a:extLst>
              <a:ext uri="{28A0092B-C50C-407E-A947-70E740481C1C}">
                <a14:useLocalDpi xmlns:a14="http://schemas.microsoft.com/office/drawing/2010/main"/>
              </a:ext>
            </a:extLst>
          </a:blip>
          <a:srcRect/>
          <a:stretch/>
        </p:blipFill>
        <p:spPr>
          <a:xfrm rot="5400000">
            <a:off x="6757204" y="1987799"/>
            <a:ext cx="4098690" cy="3518365"/>
          </a:xfrm>
          <a:prstGeom prst="rect">
            <a:avLst/>
          </a:prstGeom>
        </p:spPr>
      </p:pic>
      <p:sp>
        <p:nvSpPr>
          <p:cNvPr id="5" name="Tekstiruutu 4">
            <a:extLst>
              <a:ext uri="{FF2B5EF4-FFF2-40B4-BE49-F238E27FC236}">
                <a16:creationId xmlns:a16="http://schemas.microsoft.com/office/drawing/2014/main" id="{D7B25C1D-9189-3645-A4D2-3F3A58C0DDDB}"/>
              </a:ext>
            </a:extLst>
          </p:cNvPr>
          <p:cNvSpPr txBox="1"/>
          <p:nvPr/>
        </p:nvSpPr>
        <p:spPr>
          <a:xfrm>
            <a:off x="1665393" y="6173302"/>
            <a:ext cx="7948458" cy="400110"/>
          </a:xfrm>
          <a:prstGeom prst="rect">
            <a:avLst/>
          </a:prstGeom>
          <a:noFill/>
        </p:spPr>
        <p:txBody>
          <a:bodyPr wrap="none" lIns="91440" tIns="45720" rIns="91440" bIns="45720" rtlCol="0" anchor="t">
            <a:spAutoFit/>
          </a:bodyPr>
          <a:lstStyle/>
          <a:p>
            <a:pPr algn="ctr"/>
            <a:r>
              <a:rPr lang="fi-FI" sz="2000" b="1" dirty="0"/>
              <a:t>Akut voivat vaurioituessaan aiheuttaa vaikeasti sammutettavan tulipalon</a:t>
            </a:r>
            <a:endParaRPr lang="fi-FI" sz="2000" b="1" dirty="0">
              <a:cs typeface="Calibri"/>
            </a:endParaRPr>
          </a:p>
        </p:txBody>
      </p:sp>
    </p:spTree>
    <p:extLst>
      <p:ext uri="{BB962C8B-B14F-4D97-AF65-F5344CB8AC3E}">
        <p14:creationId xmlns:p14="http://schemas.microsoft.com/office/powerpoint/2010/main" val="39560679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isällön paikkamerkki 4" descr="Kuva, joka sisältää kohteen näyttökuva&#10;&#10;Kuvaus luotu automaattisesti">
            <a:extLst>
              <a:ext uri="{FF2B5EF4-FFF2-40B4-BE49-F238E27FC236}">
                <a16:creationId xmlns:a16="http://schemas.microsoft.com/office/drawing/2014/main" id="{D7F567F1-1AC3-A048-A32C-F9FDADB1CCBB}"/>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6231577" y="1564941"/>
            <a:ext cx="5123003" cy="4351338"/>
          </a:xfrm>
        </p:spPr>
      </p:pic>
      <p:sp>
        <p:nvSpPr>
          <p:cNvPr id="9" name="Tekstiruutu 8">
            <a:extLst>
              <a:ext uri="{FF2B5EF4-FFF2-40B4-BE49-F238E27FC236}">
                <a16:creationId xmlns:a16="http://schemas.microsoft.com/office/drawing/2014/main" id="{DABD2C4E-325A-0B4B-A47A-6C41583EE855}"/>
              </a:ext>
            </a:extLst>
          </p:cNvPr>
          <p:cNvSpPr txBox="1"/>
          <p:nvPr/>
        </p:nvSpPr>
        <p:spPr>
          <a:xfrm>
            <a:off x="6317428" y="5924469"/>
            <a:ext cx="4200894" cy="369332"/>
          </a:xfrm>
          <a:prstGeom prst="rect">
            <a:avLst/>
          </a:prstGeom>
          <a:noFill/>
        </p:spPr>
        <p:txBody>
          <a:bodyPr wrap="none" rtlCol="0">
            <a:spAutoFit/>
          </a:bodyPr>
          <a:lstStyle/>
          <a:p>
            <a:r>
              <a:rPr lang="fi-FI" dirty="0"/>
              <a:t>Ilmajohtojen varoetäisyydet (lähde: Tukes)</a:t>
            </a:r>
            <a:endParaRPr lang="sv-SE" dirty="0"/>
          </a:p>
        </p:txBody>
      </p:sp>
      <p:pic>
        <p:nvPicPr>
          <p:cNvPr id="10" name="Sisällön paikkamerkki 4" descr="Kuva, joka sisältää kohteen taivas, ulko, ruoho&#10;&#10;Kuvaus luotu automaattisesti">
            <a:extLst>
              <a:ext uri="{FF2B5EF4-FFF2-40B4-BE49-F238E27FC236}">
                <a16:creationId xmlns:a16="http://schemas.microsoft.com/office/drawing/2014/main" id="{6ECD35C6-4254-BF40-804C-62C592717154}"/>
              </a:ext>
            </a:extLst>
          </p:cNvPr>
          <p:cNvPicPr>
            <a:picLocks noGrp="1" noChangeAspect="1"/>
          </p:cNvPicPr>
          <p:nvPr>
            <p:ph sz="half" idx="1"/>
          </p:nvPr>
        </p:nvPicPr>
        <p:blipFill rotWithShape="1">
          <a:blip r:embed="rId4" cstate="screen">
            <a:extLst>
              <a:ext uri="{28A0092B-C50C-407E-A947-70E740481C1C}">
                <a14:useLocalDpi xmlns:a14="http://schemas.microsoft.com/office/drawing/2010/main"/>
              </a:ext>
            </a:extLst>
          </a:blip>
          <a:srcRect/>
          <a:stretch/>
        </p:blipFill>
        <p:spPr>
          <a:xfrm>
            <a:off x="884321" y="1564941"/>
            <a:ext cx="5181600" cy="2997709"/>
          </a:xfrm>
        </p:spPr>
      </p:pic>
      <p:sp>
        <p:nvSpPr>
          <p:cNvPr id="11" name="Tekstiruutu 10">
            <a:extLst>
              <a:ext uri="{FF2B5EF4-FFF2-40B4-BE49-F238E27FC236}">
                <a16:creationId xmlns:a16="http://schemas.microsoft.com/office/drawing/2014/main" id="{9756DF68-C06B-0343-9D22-E433AE264F0A}"/>
              </a:ext>
            </a:extLst>
          </p:cNvPr>
          <p:cNvSpPr txBox="1"/>
          <p:nvPr/>
        </p:nvSpPr>
        <p:spPr>
          <a:xfrm>
            <a:off x="884322" y="4773202"/>
            <a:ext cx="5123004" cy="2308324"/>
          </a:xfrm>
          <a:prstGeom prst="rect">
            <a:avLst/>
          </a:prstGeom>
          <a:noFill/>
        </p:spPr>
        <p:txBody>
          <a:bodyPr wrap="square" rtlCol="0">
            <a:spAutoFit/>
          </a:bodyPr>
          <a:lstStyle/>
          <a:p>
            <a:r>
              <a:rPr lang="fi-FI" b="1" dirty="0"/>
              <a:t>Kunnossapitotyöntekijä kuoli sähköiskuun</a:t>
            </a:r>
          </a:p>
          <a:p>
            <a:r>
              <a:rPr lang="fi-FI" dirty="0"/>
              <a:t>Kuorman purun yhteydessä säiliö osui 20 kV voimalinjaan ja johtui kippiohjainten kautta työntekijään. Lähde: </a:t>
            </a:r>
            <a:r>
              <a:rPr lang="fi-FI" dirty="0">
                <a:hlinkClick r:id="rId5"/>
              </a:rPr>
              <a:t>https://työpaikkakuolemat.fi/raportti/kunnossapitotyontekija-kuoli-sahkoiskuun/</a:t>
            </a:r>
            <a:r>
              <a:rPr lang="fi-FI" dirty="0"/>
              <a:t> , TVK</a:t>
            </a:r>
          </a:p>
          <a:p>
            <a:endParaRPr lang="fi-FI" dirty="0"/>
          </a:p>
          <a:p>
            <a:endParaRPr lang="sv-SE" dirty="0"/>
          </a:p>
        </p:txBody>
      </p:sp>
      <p:sp>
        <p:nvSpPr>
          <p:cNvPr id="17" name="Otsikko 1">
            <a:extLst>
              <a:ext uri="{FF2B5EF4-FFF2-40B4-BE49-F238E27FC236}">
                <a16:creationId xmlns:a16="http://schemas.microsoft.com/office/drawing/2014/main" id="{30DFA1B6-1248-D440-B137-C1CC2BEFB46A}"/>
              </a:ext>
            </a:extLst>
          </p:cNvPr>
          <p:cNvSpPr>
            <a:spLocks noGrp="1"/>
          </p:cNvSpPr>
          <p:nvPr>
            <p:ph type="title"/>
          </p:nvPr>
        </p:nvSpPr>
        <p:spPr/>
        <p:txBody>
          <a:bodyPr/>
          <a:lstStyle/>
          <a:p>
            <a:r>
              <a:rPr lang="fi-FI" b="1" dirty="0"/>
              <a:t>Sähkö</a:t>
            </a:r>
            <a:endParaRPr lang="fi-FI" b="1" dirty="0">
              <a:cs typeface="Calibri Light"/>
            </a:endParaRPr>
          </a:p>
        </p:txBody>
      </p:sp>
    </p:spTree>
    <p:extLst>
      <p:ext uri="{BB962C8B-B14F-4D97-AF65-F5344CB8AC3E}">
        <p14:creationId xmlns:p14="http://schemas.microsoft.com/office/powerpoint/2010/main" val="1857731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38200" y="114681"/>
            <a:ext cx="10515600" cy="1325563"/>
          </a:xfrm>
        </p:spPr>
        <p:txBody>
          <a:bodyPr/>
          <a:lstStyle/>
          <a:p>
            <a:r>
              <a:rPr lang="fi-FI" b="1" dirty="0"/>
              <a:t>Melu</a:t>
            </a:r>
            <a:endParaRPr lang="fi-FI" b="1" dirty="0">
              <a:cs typeface="Calibri Light"/>
            </a:endParaRPr>
          </a:p>
        </p:txBody>
      </p:sp>
      <p:sp>
        <p:nvSpPr>
          <p:cNvPr id="6" name="Sisällön paikkamerkki 2"/>
          <p:cNvSpPr>
            <a:spLocks noGrp="1"/>
          </p:cNvSpPr>
          <p:nvPr>
            <p:ph sz="half" idx="1"/>
          </p:nvPr>
        </p:nvSpPr>
        <p:spPr>
          <a:xfrm>
            <a:off x="856292" y="1201767"/>
            <a:ext cx="5181600" cy="4675178"/>
          </a:xfrm>
        </p:spPr>
        <p:txBody>
          <a:bodyPr vert="horz" lIns="91440" tIns="45720" rIns="91440" bIns="45720" rtlCol="0" anchor="t">
            <a:normAutofit fontScale="62500" lnSpcReduction="20000"/>
          </a:bodyPr>
          <a:lstStyle/>
          <a:p>
            <a:pPr>
              <a:lnSpc>
                <a:spcPct val="120000"/>
              </a:lnSpc>
            </a:pPr>
            <a:r>
              <a:rPr lang="fi-FI" dirty="0"/>
              <a:t>Vaarana kuulonalenema, korvien jatkuva soiminen tai kuuroutuminen</a:t>
            </a:r>
          </a:p>
          <a:p>
            <a:pPr>
              <a:lnSpc>
                <a:spcPct val="120000"/>
              </a:lnSpc>
            </a:pPr>
            <a:r>
              <a:rPr lang="fi-FI" dirty="0"/>
              <a:t>Useat työt rakennustyömaalla aiheuttavat kuulovaarallista melua, jolta on aina suojauduttava</a:t>
            </a:r>
            <a:endParaRPr lang="fi-FI" dirty="0">
              <a:cs typeface="Calibri" panose="020F0502020204030204"/>
            </a:endParaRPr>
          </a:p>
          <a:p>
            <a:pPr lvl="1">
              <a:lnSpc>
                <a:spcPct val="120000"/>
              </a:lnSpc>
            </a:pPr>
            <a:r>
              <a:rPr lang="fi-FI" dirty="0" err="1"/>
              <a:t>rälläköinti</a:t>
            </a:r>
            <a:r>
              <a:rPr lang="fi-FI" dirty="0"/>
              <a:t>, piikkaus, </a:t>
            </a:r>
            <a:r>
              <a:rPr lang="fi-FI" dirty="0" err="1"/>
              <a:t>sirkkelöinti</a:t>
            </a:r>
            <a:endParaRPr lang="fi-FI" dirty="0" err="1">
              <a:cs typeface="Calibri"/>
            </a:endParaRPr>
          </a:p>
          <a:p>
            <a:pPr lvl="1">
              <a:lnSpc>
                <a:spcPct val="120000"/>
              </a:lnSpc>
            </a:pPr>
            <a:r>
              <a:rPr lang="fi-FI" dirty="0"/>
              <a:t>myös kavereiden työn läheisyydessä pitää suojautua</a:t>
            </a:r>
            <a:endParaRPr lang="fi-FI" dirty="0">
              <a:cs typeface="Calibri" panose="020F0502020204030204"/>
            </a:endParaRPr>
          </a:p>
          <a:p>
            <a:pPr>
              <a:lnSpc>
                <a:spcPct val="120000"/>
              </a:lnSpc>
            </a:pPr>
            <a:r>
              <a:rPr lang="fi-FI" dirty="0"/>
              <a:t>Kun on vaikea keskustella huutamatta n. 1 metrin etäisyydellä, on melutaso n. 80</a:t>
            </a:r>
            <a:r>
              <a:rPr lang="fi-FI" dirty="0">
                <a:ea typeface="+mn-lt"/>
                <a:cs typeface="+mn-lt"/>
              </a:rPr>
              <a:t>–</a:t>
            </a:r>
            <a:r>
              <a:rPr lang="fi-FI" dirty="0"/>
              <a:t>85 dB(A) ja sinulla olisi jo pitänyt olla kuulonsuojaimet päällä</a:t>
            </a:r>
            <a:endParaRPr lang="fi-FI" dirty="0">
              <a:cs typeface="Calibri" panose="020F0502020204030204"/>
            </a:endParaRPr>
          </a:p>
          <a:p>
            <a:pPr>
              <a:lnSpc>
                <a:spcPct val="120000"/>
              </a:lnSpc>
            </a:pPr>
            <a:r>
              <a:rPr lang="fi-FI" dirty="0"/>
              <a:t>Voimakas iskumelu aiheuttaa välittömän kuulovaurion</a:t>
            </a:r>
            <a:endParaRPr lang="fi-FI" dirty="0">
              <a:cs typeface="Calibri" panose="020F0502020204030204"/>
            </a:endParaRPr>
          </a:p>
          <a:p>
            <a:pPr lvl="1">
              <a:lnSpc>
                <a:spcPct val="120000"/>
              </a:lnSpc>
            </a:pPr>
            <a:r>
              <a:rPr lang="fi-FI" dirty="0"/>
              <a:t>Iskumelua aiheuttavat mm. Paalutuskoneet tai metalliesineen lyöminen lekalla</a:t>
            </a:r>
            <a:endParaRPr lang="fi-FI" dirty="0">
              <a:cs typeface="Calibri"/>
            </a:endParaRPr>
          </a:p>
          <a:p>
            <a:pPr>
              <a:lnSpc>
                <a:spcPct val="120000"/>
              </a:lnSpc>
            </a:pPr>
            <a:endParaRPr lang="fi-FI" dirty="0">
              <a:ea typeface="ＭＳ Ｐゴシック" charset="0"/>
              <a:cs typeface="Calibri" panose="020F0502020204030204"/>
            </a:endParaRPr>
          </a:p>
        </p:txBody>
      </p:sp>
      <p:pic>
        <p:nvPicPr>
          <p:cNvPr id="19" name="Sisällön paikkamerkki 18">
            <a:extLst>
              <a:ext uri="{FF2B5EF4-FFF2-40B4-BE49-F238E27FC236}">
                <a16:creationId xmlns:a16="http://schemas.microsoft.com/office/drawing/2014/main" id="{85D1CF84-79F5-934A-871C-B41A25E044BB}"/>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6152630" y="1165721"/>
            <a:ext cx="5181600" cy="4025779"/>
          </a:xfrm>
        </p:spPr>
      </p:pic>
      <p:sp>
        <p:nvSpPr>
          <p:cNvPr id="17" name="Tekstiruutu 16">
            <a:extLst>
              <a:ext uri="{FF2B5EF4-FFF2-40B4-BE49-F238E27FC236}">
                <a16:creationId xmlns:a16="http://schemas.microsoft.com/office/drawing/2014/main" id="{F0F56600-1163-FB42-B8B2-0AB14AD54FC1}"/>
              </a:ext>
            </a:extLst>
          </p:cNvPr>
          <p:cNvSpPr txBox="1"/>
          <p:nvPr/>
        </p:nvSpPr>
        <p:spPr>
          <a:xfrm>
            <a:off x="2025791" y="5932569"/>
            <a:ext cx="8140434" cy="707886"/>
          </a:xfrm>
          <a:prstGeom prst="rect">
            <a:avLst/>
          </a:prstGeom>
          <a:noFill/>
        </p:spPr>
        <p:txBody>
          <a:bodyPr wrap="none" lIns="91440" tIns="45720" rIns="91440" bIns="45720" rtlCol="0" anchor="t">
            <a:spAutoFit/>
          </a:bodyPr>
          <a:lstStyle/>
          <a:p>
            <a:pPr algn="ctr"/>
            <a:r>
              <a:rPr lang="fi-FI" sz="2000" b="1" dirty="0"/>
              <a:t>Yleisin ammattitauti rakennustyöntekijöillä -&gt;  </a:t>
            </a:r>
            <a:br>
              <a:rPr lang="fi-FI" sz="2000" b="1" dirty="0"/>
            </a:br>
            <a:r>
              <a:rPr lang="fi-FI" sz="2000" b="1" dirty="0"/>
              <a:t>vaihtoehtoiset työmenetelmät ja vähemmän meluavien koneiden hankinta</a:t>
            </a:r>
            <a:endParaRPr lang="sv-SE" sz="2000">
              <a:cs typeface="Calibri"/>
            </a:endParaRPr>
          </a:p>
        </p:txBody>
      </p:sp>
      <p:sp>
        <p:nvSpPr>
          <p:cNvPr id="20" name="Tekstiruutu 19">
            <a:extLst>
              <a:ext uri="{FF2B5EF4-FFF2-40B4-BE49-F238E27FC236}">
                <a16:creationId xmlns:a16="http://schemas.microsoft.com/office/drawing/2014/main" id="{649F0988-BAEA-F849-8B85-7C26F72C40E9}"/>
              </a:ext>
            </a:extLst>
          </p:cNvPr>
          <p:cNvSpPr txBox="1"/>
          <p:nvPr/>
        </p:nvSpPr>
        <p:spPr>
          <a:xfrm>
            <a:off x="6277661" y="5471014"/>
            <a:ext cx="5052602" cy="307777"/>
          </a:xfrm>
          <a:prstGeom prst="rect">
            <a:avLst/>
          </a:prstGeom>
          <a:noFill/>
        </p:spPr>
        <p:txBody>
          <a:bodyPr wrap="none" lIns="91440" tIns="45720" rIns="91440" bIns="45720" rtlCol="0" anchor="t">
            <a:spAutoFit/>
          </a:bodyPr>
          <a:lstStyle/>
          <a:p>
            <a:r>
              <a:rPr lang="sv-SE" sz="1400" dirty="0"/>
              <a:t>Kuva Mika Ripatti ( </a:t>
            </a:r>
            <a:r>
              <a:rPr lang="sv-SE" sz="1400" dirty="0">
                <a:hlinkClick r:id="rId4"/>
              </a:rPr>
              <a:t>https://www.instagram.com/p/CLB_nMchkJw/</a:t>
            </a:r>
            <a:r>
              <a:rPr lang="sv-SE" sz="1400" dirty="0"/>
              <a:t>)</a:t>
            </a:r>
            <a:endParaRPr lang="sv-SE" sz="1400" dirty="0">
              <a:cs typeface="Calibri"/>
            </a:endParaRPr>
          </a:p>
        </p:txBody>
      </p:sp>
      <p:sp>
        <p:nvSpPr>
          <p:cNvPr id="21" name="Tekstiruutu 20">
            <a:extLst>
              <a:ext uri="{FF2B5EF4-FFF2-40B4-BE49-F238E27FC236}">
                <a16:creationId xmlns:a16="http://schemas.microsoft.com/office/drawing/2014/main" id="{BED7955A-725B-FE43-A683-5383AB464346}"/>
              </a:ext>
            </a:extLst>
          </p:cNvPr>
          <p:cNvSpPr txBox="1"/>
          <p:nvPr/>
        </p:nvSpPr>
        <p:spPr>
          <a:xfrm>
            <a:off x="6277394" y="5193799"/>
            <a:ext cx="3986732" cy="307777"/>
          </a:xfrm>
          <a:prstGeom prst="rect">
            <a:avLst/>
          </a:prstGeom>
          <a:noFill/>
        </p:spPr>
        <p:txBody>
          <a:bodyPr wrap="none" lIns="91440" tIns="45720" rIns="91440" bIns="45720" rtlCol="0" anchor="t">
            <a:spAutoFit/>
          </a:bodyPr>
          <a:lstStyle/>
          <a:p>
            <a:r>
              <a:rPr lang="fi-FI" sz="1400" b="1" dirty="0"/>
              <a:t>Molemmat henkilöt suojautuneet kuulonsuojaimin</a:t>
            </a:r>
            <a:endParaRPr lang="fi-FI" sz="1400" b="1">
              <a:cs typeface="Calibri"/>
            </a:endParaRPr>
          </a:p>
        </p:txBody>
      </p:sp>
    </p:spTree>
    <p:extLst>
      <p:ext uri="{BB962C8B-B14F-4D97-AF65-F5344CB8AC3E}">
        <p14:creationId xmlns:p14="http://schemas.microsoft.com/office/powerpoint/2010/main" val="810339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38200" y="209299"/>
            <a:ext cx="10515600" cy="1325563"/>
          </a:xfrm>
        </p:spPr>
        <p:txBody>
          <a:bodyPr/>
          <a:lstStyle/>
          <a:p>
            <a:r>
              <a:rPr lang="fi-FI" b="1" dirty="0"/>
              <a:t>Melu</a:t>
            </a:r>
            <a:endParaRPr lang="fi-FI" b="1" dirty="0">
              <a:cs typeface="Calibri Light"/>
            </a:endParaRPr>
          </a:p>
        </p:txBody>
      </p:sp>
      <p:sp>
        <p:nvSpPr>
          <p:cNvPr id="6" name="Sisällön paikkamerkki 2"/>
          <p:cNvSpPr>
            <a:spLocks noGrp="1"/>
          </p:cNvSpPr>
          <p:nvPr>
            <p:ph sz="half" idx="1"/>
          </p:nvPr>
        </p:nvSpPr>
        <p:spPr>
          <a:xfrm>
            <a:off x="838199" y="1534861"/>
            <a:ext cx="6146051" cy="4351338"/>
          </a:xfrm>
        </p:spPr>
        <p:txBody>
          <a:bodyPr vert="horz" lIns="91440" tIns="45720" rIns="91440" bIns="45720" rtlCol="0" anchor="t">
            <a:normAutofit fontScale="77500" lnSpcReduction="20000"/>
          </a:bodyPr>
          <a:lstStyle/>
          <a:p>
            <a:pPr>
              <a:lnSpc>
                <a:spcPct val="120000"/>
              </a:lnSpc>
            </a:pPr>
            <a:r>
              <a:rPr lang="fi-FI" dirty="0"/>
              <a:t>Melua esiintyy rakennustyömaalla useasti työpäivän aikana ja sille altistutaan, vaikka henkilö ei itse tekisikään meluavaa työtä</a:t>
            </a:r>
            <a:endParaRPr lang="fi-FI"/>
          </a:p>
          <a:p>
            <a:pPr lvl="1">
              <a:lnSpc>
                <a:spcPct val="120000"/>
              </a:lnSpc>
            </a:pPr>
            <a:r>
              <a:rPr lang="fi-FI" dirty="0"/>
              <a:t>Koska melun taustataso on korkea, jokaisen on suojauduttava myös lyhytkestoisen melutyön aikana</a:t>
            </a:r>
            <a:endParaRPr lang="fi-FI" dirty="0">
              <a:cs typeface="Calibri" panose="020F0502020204030204"/>
            </a:endParaRPr>
          </a:p>
          <a:p>
            <a:pPr>
              <a:lnSpc>
                <a:spcPct val="120000"/>
              </a:lnSpc>
            </a:pPr>
            <a:r>
              <a:rPr lang="fi-FI" dirty="0"/>
              <a:t>Vammat ja oireet tulevat esiin vasta vuosien altistumisen jälkeen</a:t>
            </a:r>
            <a:endParaRPr lang="fi-FI" dirty="0">
              <a:cs typeface="Calibri" panose="020F0502020204030204"/>
            </a:endParaRPr>
          </a:p>
          <a:p>
            <a:pPr>
              <a:lnSpc>
                <a:spcPct val="120000"/>
              </a:lnSpc>
            </a:pPr>
            <a:r>
              <a:rPr lang="fi-FI" dirty="0"/>
              <a:t>Sekä melu että kuulonsuojaimet vaikeuttavat varoitusten ja hälytysäänten kuulemista</a:t>
            </a:r>
            <a:endParaRPr lang="fi-FI" dirty="0">
              <a:cs typeface="Calibri" panose="020F0502020204030204"/>
            </a:endParaRPr>
          </a:p>
          <a:p>
            <a:pPr>
              <a:lnSpc>
                <a:spcPct val="120000"/>
              </a:lnSpc>
            </a:pPr>
            <a:r>
              <a:rPr lang="fi-FI" dirty="0"/>
              <a:t>Koneiden käyttöohjeissa ilmoitetaan koneen aiheuttama melutaso</a:t>
            </a:r>
            <a:endParaRPr lang="fi-FI" dirty="0">
              <a:cs typeface="Calibri" panose="020F0502020204030204"/>
            </a:endParaRPr>
          </a:p>
          <a:p>
            <a:pPr>
              <a:lnSpc>
                <a:spcPct val="120000"/>
              </a:lnSpc>
            </a:pPr>
            <a:endParaRPr lang="fi-FI" dirty="0">
              <a:ea typeface="ＭＳ Ｐゴシック" charset="0"/>
              <a:cs typeface="Calibri" panose="020F0502020204030204"/>
            </a:endParaRPr>
          </a:p>
        </p:txBody>
      </p:sp>
      <p:sp>
        <p:nvSpPr>
          <p:cNvPr id="4" name="Dian numeron paikkamerkki 3"/>
          <p:cNvSpPr>
            <a:spLocks noGrp="1"/>
          </p:cNvSpPr>
          <p:nvPr>
            <p:ph type="sldNum" sz="quarter" idx="12"/>
          </p:nvPr>
        </p:nvSpPr>
        <p:spPr bwMode="auto">
          <a:prstGeom prst="rect">
            <a:avLst/>
          </a:prstGeom>
          <a:noFill/>
          <a:ln>
            <a:noFill/>
          </a:ln>
          <a:effectLst/>
        </p:spPr>
        <p:txBody>
          <a:bodyPr vert="horz" wrap="square" lIns="91440" tIns="45720" rIns="91440" bIns="45720" numCol="1" rtlCol="0" anchor="b" anchorCtr="0" compatLnSpc="1">
            <a:prstTxWarp prst="textNoShape">
              <a:avLst/>
            </a:prstTxWarp>
          </a:bodyPr>
          <a:lstStyle>
            <a:defPPr>
              <a:defRPr lang="en-GB"/>
            </a:defPPr>
            <a:lvl1pPr algn="r" defTabSz="449263" rtl="0" fontAlgn="base">
              <a:spcBef>
                <a:spcPct val="0"/>
              </a:spcBef>
              <a:spcAft>
                <a:spcPct val="0"/>
              </a:spcAft>
              <a:defRPr sz="900" kern="1200">
                <a:solidFill>
                  <a:schemeClr val="bg1"/>
                </a:solidFill>
                <a:latin typeface="Verdana" panose="020B0604030504040204" pitchFamily="34" charset="0"/>
                <a:ea typeface="DejaVu Sans" charset="0"/>
                <a:cs typeface="DejaVu Sans" charset="0"/>
              </a:defRPr>
            </a:lvl1pPr>
            <a:lvl2pPr marL="742950" indent="-285750" algn="l" defTabSz="449263" rtl="0" fontAlgn="base">
              <a:spcBef>
                <a:spcPct val="0"/>
              </a:spcBef>
              <a:spcAft>
                <a:spcPct val="0"/>
              </a:spcAft>
              <a:defRPr sz="2400" kern="1200">
                <a:solidFill>
                  <a:schemeClr val="bg1"/>
                </a:solidFill>
                <a:latin typeface="Times New Roman" pitchFamily="18" charset="0"/>
                <a:ea typeface="DejaVu Sans" charset="0"/>
                <a:cs typeface="DejaVu Sans" charset="0"/>
              </a:defRPr>
            </a:lvl2pPr>
            <a:lvl3pPr marL="1143000" indent="-228600" algn="l" defTabSz="449263" rtl="0" fontAlgn="base">
              <a:spcBef>
                <a:spcPct val="0"/>
              </a:spcBef>
              <a:spcAft>
                <a:spcPct val="0"/>
              </a:spcAft>
              <a:defRPr sz="2400" kern="1200">
                <a:solidFill>
                  <a:schemeClr val="bg1"/>
                </a:solidFill>
                <a:latin typeface="Times New Roman" pitchFamily="18" charset="0"/>
                <a:ea typeface="DejaVu Sans" charset="0"/>
                <a:cs typeface="DejaVu Sans" charset="0"/>
              </a:defRPr>
            </a:lvl3pPr>
            <a:lvl4pPr marL="1600200" indent="-228600" algn="l" defTabSz="449263" rtl="0" fontAlgn="base">
              <a:spcBef>
                <a:spcPct val="0"/>
              </a:spcBef>
              <a:spcAft>
                <a:spcPct val="0"/>
              </a:spcAft>
              <a:defRPr sz="2400" kern="1200">
                <a:solidFill>
                  <a:schemeClr val="bg1"/>
                </a:solidFill>
                <a:latin typeface="Times New Roman" pitchFamily="18" charset="0"/>
                <a:ea typeface="DejaVu Sans" charset="0"/>
                <a:cs typeface="DejaVu Sans" charset="0"/>
              </a:defRPr>
            </a:lvl4pPr>
            <a:lvl5pPr marL="2057400" indent="-228600" algn="l" defTabSz="449263" rtl="0" fontAlgn="base">
              <a:spcBef>
                <a:spcPct val="0"/>
              </a:spcBef>
              <a:spcAft>
                <a:spcPct val="0"/>
              </a:spcAft>
              <a:defRPr sz="2400" kern="1200">
                <a:solidFill>
                  <a:schemeClr val="bg1"/>
                </a:solidFill>
                <a:latin typeface="Times New Roman" pitchFamily="18" charset="0"/>
                <a:ea typeface="DejaVu Sans" charset="0"/>
                <a:cs typeface="DejaVu Sans" charset="0"/>
              </a:defRPr>
            </a:lvl5pPr>
            <a:lvl6pPr marL="2286000" algn="l" defTabSz="914400" rtl="0" eaLnBrk="1" latinLnBrk="0" hangingPunct="1">
              <a:defRPr sz="2400" kern="1200">
                <a:solidFill>
                  <a:schemeClr val="bg1"/>
                </a:solidFill>
                <a:latin typeface="Times New Roman" pitchFamily="18" charset="0"/>
                <a:ea typeface="DejaVu Sans" charset="0"/>
                <a:cs typeface="DejaVu Sans" charset="0"/>
              </a:defRPr>
            </a:lvl6pPr>
            <a:lvl7pPr marL="2743200" algn="l" defTabSz="914400" rtl="0" eaLnBrk="1" latinLnBrk="0" hangingPunct="1">
              <a:defRPr sz="2400" kern="1200">
                <a:solidFill>
                  <a:schemeClr val="bg1"/>
                </a:solidFill>
                <a:latin typeface="Times New Roman" pitchFamily="18" charset="0"/>
                <a:ea typeface="DejaVu Sans" charset="0"/>
                <a:cs typeface="DejaVu Sans" charset="0"/>
              </a:defRPr>
            </a:lvl7pPr>
            <a:lvl8pPr marL="3200400" algn="l" defTabSz="914400" rtl="0" eaLnBrk="1" latinLnBrk="0" hangingPunct="1">
              <a:defRPr sz="2400" kern="1200">
                <a:solidFill>
                  <a:schemeClr val="bg1"/>
                </a:solidFill>
                <a:latin typeface="Times New Roman" pitchFamily="18" charset="0"/>
                <a:ea typeface="DejaVu Sans" charset="0"/>
                <a:cs typeface="DejaVu Sans" charset="0"/>
              </a:defRPr>
            </a:lvl8pPr>
            <a:lvl9pPr marL="3657600" algn="l" defTabSz="914400" rtl="0" eaLnBrk="1" latinLnBrk="0" hangingPunct="1">
              <a:defRPr sz="2400" kern="1200">
                <a:solidFill>
                  <a:schemeClr val="bg1"/>
                </a:solidFill>
                <a:latin typeface="Times New Roman" pitchFamily="18" charset="0"/>
                <a:ea typeface="DejaVu Sans" charset="0"/>
                <a:cs typeface="DejaVu Sans" charset="0"/>
              </a:defRPr>
            </a:lvl9pPr>
          </a:lstStyle>
          <a:p>
            <a:pPr>
              <a:defRPr/>
            </a:pPr>
            <a:fld id="{29800403-D922-469D-8486-8197F7E694FC}" type="slidenum">
              <a:rPr lang="fi-FI" altLang="fi-FI" smtClean="0">
                <a:solidFill>
                  <a:srgbClr val="000000"/>
                </a:solidFill>
              </a:rPr>
              <a:pPr>
                <a:defRPr/>
              </a:pPr>
              <a:t>7</a:t>
            </a:fld>
            <a:endParaRPr lang="fi-FI" altLang="fi-FI">
              <a:solidFill>
                <a:srgbClr val="000000"/>
              </a:solidFill>
            </a:endParaRPr>
          </a:p>
        </p:txBody>
      </p:sp>
      <p:sp>
        <p:nvSpPr>
          <p:cNvPr id="5" name="Tekstiruutu 4">
            <a:extLst>
              <a:ext uri="{FF2B5EF4-FFF2-40B4-BE49-F238E27FC236}">
                <a16:creationId xmlns:a16="http://schemas.microsoft.com/office/drawing/2014/main" id="{92EEEAFC-9023-8144-9EC0-D3522A5EF26C}"/>
              </a:ext>
            </a:extLst>
          </p:cNvPr>
          <p:cNvSpPr txBox="1"/>
          <p:nvPr/>
        </p:nvSpPr>
        <p:spPr>
          <a:xfrm>
            <a:off x="1204701" y="6072937"/>
            <a:ext cx="9782614" cy="461665"/>
          </a:xfrm>
          <a:prstGeom prst="rect">
            <a:avLst/>
          </a:prstGeom>
          <a:noFill/>
        </p:spPr>
        <p:txBody>
          <a:bodyPr wrap="none" rtlCol="0">
            <a:spAutoFit/>
          </a:bodyPr>
          <a:lstStyle/>
          <a:p>
            <a:pPr algn="ctr"/>
            <a:r>
              <a:rPr lang="fi-FI" sz="2400" b="1" dirty="0"/>
              <a:t>3 dB lisäys melutasoon tarkoittaa, että melu on kaksi kertaa vaarallisempaa</a:t>
            </a:r>
          </a:p>
        </p:txBody>
      </p:sp>
      <p:graphicFrame>
        <p:nvGraphicFramePr>
          <p:cNvPr id="7" name="Sisällön paikkamerkki 3">
            <a:extLst>
              <a:ext uri="{FF2B5EF4-FFF2-40B4-BE49-F238E27FC236}">
                <a16:creationId xmlns:a16="http://schemas.microsoft.com/office/drawing/2014/main" id="{AADFBFE7-4074-FF41-9A88-DF2D1434833D}"/>
              </a:ext>
            </a:extLst>
          </p:cNvPr>
          <p:cNvGraphicFramePr>
            <a:graphicFrameLocks noGrp="1"/>
          </p:cNvGraphicFramePr>
          <p:nvPr>
            <p:ph sz="half" idx="2"/>
            <p:extLst>
              <p:ext uri="{D42A27DB-BD31-4B8C-83A1-F6EECF244321}">
                <p14:modId xmlns:p14="http://schemas.microsoft.com/office/powerpoint/2010/main" val="3480863947"/>
              </p:ext>
            </p:extLst>
          </p:nvPr>
        </p:nvGraphicFramePr>
        <p:xfrm>
          <a:off x="7038487" y="2264014"/>
          <a:ext cx="4766579" cy="2526742"/>
        </p:xfrm>
        <a:graphic>
          <a:graphicData uri="http://schemas.openxmlformats.org/drawingml/2006/table">
            <a:tbl>
              <a:tblPr firstRow="1" bandRow="1">
                <a:tableStyleId>{5C22544A-7EE6-4342-B048-85BDC9FD1C3A}</a:tableStyleId>
              </a:tblPr>
              <a:tblGrid>
                <a:gridCol w="1505193">
                  <a:extLst>
                    <a:ext uri="{9D8B030D-6E8A-4147-A177-3AD203B41FA5}">
                      <a16:colId xmlns:a16="http://schemas.microsoft.com/office/drawing/2014/main" val="20001"/>
                    </a:ext>
                  </a:extLst>
                </a:gridCol>
                <a:gridCol w="1033055">
                  <a:extLst>
                    <a:ext uri="{9D8B030D-6E8A-4147-A177-3AD203B41FA5}">
                      <a16:colId xmlns:a16="http://schemas.microsoft.com/office/drawing/2014/main" val="1814986075"/>
                    </a:ext>
                  </a:extLst>
                </a:gridCol>
                <a:gridCol w="2228331">
                  <a:extLst>
                    <a:ext uri="{9D8B030D-6E8A-4147-A177-3AD203B41FA5}">
                      <a16:colId xmlns:a16="http://schemas.microsoft.com/office/drawing/2014/main" val="20002"/>
                    </a:ext>
                  </a:extLst>
                </a:gridCol>
              </a:tblGrid>
              <a:tr h="765921">
                <a:tc>
                  <a:txBody>
                    <a:bodyPr/>
                    <a:lstStyle/>
                    <a:p>
                      <a:r>
                        <a:rPr lang="fi-FI" sz="1800" dirty="0">
                          <a:solidFill>
                            <a:schemeClr val="tx1"/>
                          </a:solidFill>
                        </a:rPr>
                        <a:t>Kone</a:t>
                      </a:r>
                    </a:p>
                  </a:txBody>
                  <a:tcPr marL="36000" marR="36000" marT="36000" marB="36000"/>
                </a:tc>
                <a:tc>
                  <a:txBody>
                    <a:bodyPr/>
                    <a:lstStyle/>
                    <a:p>
                      <a:pPr algn="ctr"/>
                      <a:r>
                        <a:rPr lang="fi-FI" sz="1800" dirty="0">
                          <a:solidFill>
                            <a:schemeClr val="tx1"/>
                          </a:solidFill>
                        </a:rPr>
                        <a:t>Melutaso dB(A)</a:t>
                      </a:r>
                    </a:p>
                  </a:txBody>
                  <a:tcPr marL="36000" marR="36000" marT="36000" marB="36000"/>
                </a:tc>
                <a:tc>
                  <a:txBody>
                    <a:bodyPr/>
                    <a:lstStyle/>
                    <a:p>
                      <a:r>
                        <a:rPr lang="fi-FI" sz="1800" baseline="0" dirty="0">
                          <a:solidFill>
                            <a:schemeClr val="tx1"/>
                          </a:solidFill>
                        </a:rPr>
                        <a:t>Altistumisaika, kun 85 dB(A), 8h täyttyy</a:t>
                      </a:r>
                      <a:endParaRPr lang="fi-FI" sz="1800" dirty="0">
                        <a:solidFill>
                          <a:schemeClr val="tx1"/>
                        </a:solidFill>
                      </a:endParaRPr>
                    </a:p>
                  </a:txBody>
                  <a:tcPr marL="36000" marR="36000" marT="36000" marB="36000"/>
                </a:tc>
                <a:extLst>
                  <a:ext uri="{0D108BD9-81ED-4DB2-BD59-A6C34878D82A}">
                    <a16:rowId xmlns:a16="http://schemas.microsoft.com/office/drawing/2014/main" val="10000"/>
                  </a:ext>
                </a:extLst>
              </a:tr>
              <a:tr h="375541">
                <a:tc>
                  <a:txBody>
                    <a:bodyPr/>
                    <a:lstStyle/>
                    <a:p>
                      <a:r>
                        <a:rPr lang="fi-FI" sz="1800" dirty="0">
                          <a:solidFill>
                            <a:schemeClr val="tx1"/>
                          </a:solidFill>
                        </a:rPr>
                        <a:t>Hionta</a:t>
                      </a:r>
                    </a:p>
                  </a:txBody>
                  <a:tcPr marL="36000" marR="36000" marT="36000" marB="36000"/>
                </a:tc>
                <a:tc>
                  <a:txBody>
                    <a:bodyPr/>
                    <a:lstStyle/>
                    <a:p>
                      <a:pPr algn="ctr"/>
                      <a:r>
                        <a:rPr lang="fi-FI" sz="1800" dirty="0">
                          <a:solidFill>
                            <a:schemeClr val="tx1"/>
                          </a:solidFill>
                        </a:rPr>
                        <a:t>94</a:t>
                      </a:r>
                      <a:r>
                        <a:rPr lang="fi-FI" sz="1800" baseline="0" dirty="0">
                          <a:solidFill>
                            <a:schemeClr val="tx1"/>
                          </a:solidFill>
                        </a:rPr>
                        <a:t> </a:t>
                      </a:r>
                      <a:endParaRPr lang="fi-FI" sz="1800" dirty="0">
                        <a:solidFill>
                          <a:schemeClr val="tx1"/>
                        </a:solidFill>
                      </a:endParaRPr>
                    </a:p>
                  </a:txBody>
                  <a:tcPr marL="36000" marR="36000" marT="36000" marB="36000"/>
                </a:tc>
                <a:tc>
                  <a:txBody>
                    <a:bodyPr/>
                    <a:lstStyle/>
                    <a:p>
                      <a:pPr algn="ctr"/>
                      <a:r>
                        <a:rPr lang="fi-FI" sz="1800" dirty="0">
                          <a:solidFill>
                            <a:schemeClr val="tx1"/>
                          </a:solidFill>
                        </a:rPr>
                        <a:t>1 h</a:t>
                      </a:r>
                    </a:p>
                  </a:txBody>
                  <a:tcPr marL="36000" marR="36000" marT="36000" marB="36000"/>
                </a:tc>
                <a:extLst>
                  <a:ext uri="{0D108BD9-81ED-4DB2-BD59-A6C34878D82A}">
                    <a16:rowId xmlns:a16="http://schemas.microsoft.com/office/drawing/2014/main" val="10003"/>
                  </a:ext>
                </a:extLst>
              </a:tr>
              <a:tr h="336885">
                <a:tc>
                  <a:txBody>
                    <a:bodyPr/>
                    <a:lstStyle/>
                    <a:p>
                      <a:r>
                        <a:rPr lang="fi-FI" sz="1800" dirty="0">
                          <a:solidFill>
                            <a:schemeClr val="tx1"/>
                          </a:solidFill>
                        </a:rPr>
                        <a:t>Pulttipyssy</a:t>
                      </a:r>
                    </a:p>
                  </a:txBody>
                  <a:tcPr marL="36000" marR="36000" marT="36000" marB="36000"/>
                </a:tc>
                <a:tc>
                  <a:txBody>
                    <a:bodyPr/>
                    <a:lstStyle/>
                    <a:p>
                      <a:pPr algn="ctr"/>
                      <a:r>
                        <a:rPr lang="fi-FI" sz="1800" dirty="0">
                          <a:solidFill>
                            <a:schemeClr val="tx1"/>
                          </a:solidFill>
                        </a:rPr>
                        <a:t>97 </a:t>
                      </a:r>
                    </a:p>
                  </a:txBody>
                  <a:tcPr marL="36000" marR="36000" marT="36000" marB="36000"/>
                </a:tc>
                <a:tc>
                  <a:txBody>
                    <a:bodyPr/>
                    <a:lstStyle/>
                    <a:p>
                      <a:pPr algn="ctr"/>
                      <a:r>
                        <a:rPr lang="fi-FI" sz="1800" dirty="0">
                          <a:solidFill>
                            <a:schemeClr val="tx1"/>
                          </a:solidFill>
                        </a:rPr>
                        <a:t>30 min</a:t>
                      </a:r>
                    </a:p>
                  </a:txBody>
                  <a:tcPr marL="36000" marR="36000" marT="36000" marB="36000"/>
                </a:tc>
                <a:extLst>
                  <a:ext uri="{0D108BD9-81ED-4DB2-BD59-A6C34878D82A}">
                    <a16:rowId xmlns:a16="http://schemas.microsoft.com/office/drawing/2014/main" val="10004"/>
                  </a:ext>
                </a:extLst>
              </a:tr>
              <a:tr h="295365">
                <a:tc>
                  <a:txBody>
                    <a:bodyPr/>
                    <a:lstStyle/>
                    <a:p>
                      <a:r>
                        <a:rPr lang="fi-FI" sz="1800" dirty="0">
                          <a:solidFill>
                            <a:schemeClr val="tx1"/>
                          </a:solidFill>
                        </a:rPr>
                        <a:t>Hiekkapuhallus</a:t>
                      </a:r>
                    </a:p>
                  </a:txBody>
                  <a:tcPr marL="36000" marR="36000" marT="36000" marB="36000"/>
                </a:tc>
                <a:tc>
                  <a:txBody>
                    <a:bodyPr/>
                    <a:lstStyle/>
                    <a:p>
                      <a:pPr algn="ctr"/>
                      <a:r>
                        <a:rPr lang="fi-FI" sz="1800" dirty="0">
                          <a:solidFill>
                            <a:schemeClr val="tx1"/>
                          </a:solidFill>
                        </a:rPr>
                        <a:t>100 </a:t>
                      </a:r>
                    </a:p>
                  </a:txBody>
                  <a:tcPr marL="36000" marR="36000" marT="36000" marB="36000"/>
                </a:tc>
                <a:tc>
                  <a:txBody>
                    <a:bodyPr/>
                    <a:lstStyle/>
                    <a:p>
                      <a:pPr algn="ctr"/>
                      <a:r>
                        <a:rPr lang="fi-FI" sz="1800" dirty="0">
                          <a:solidFill>
                            <a:schemeClr val="tx1"/>
                          </a:solidFill>
                        </a:rPr>
                        <a:t>15 min</a:t>
                      </a:r>
                    </a:p>
                  </a:txBody>
                  <a:tcPr marL="36000" marR="36000" marT="36000" marB="36000"/>
                </a:tc>
                <a:extLst>
                  <a:ext uri="{0D108BD9-81ED-4DB2-BD59-A6C34878D82A}">
                    <a16:rowId xmlns:a16="http://schemas.microsoft.com/office/drawing/2014/main" val="10005"/>
                  </a:ext>
                </a:extLst>
              </a:tr>
              <a:tr h="301971">
                <a:tc>
                  <a:txBody>
                    <a:bodyPr/>
                    <a:lstStyle/>
                    <a:p>
                      <a:r>
                        <a:rPr lang="fi-FI" sz="1800" dirty="0" err="1">
                          <a:solidFill>
                            <a:schemeClr val="tx1"/>
                          </a:solidFill>
                        </a:rPr>
                        <a:t>Rälläkkä</a:t>
                      </a:r>
                      <a:endParaRPr lang="fi-FI" sz="1800" dirty="0">
                        <a:solidFill>
                          <a:schemeClr val="tx1"/>
                        </a:solidFill>
                      </a:endParaRPr>
                    </a:p>
                  </a:txBody>
                  <a:tcPr marL="36000" marR="36000" marT="36000" marB="36000"/>
                </a:tc>
                <a:tc>
                  <a:txBody>
                    <a:bodyPr/>
                    <a:lstStyle/>
                    <a:p>
                      <a:pPr algn="ctr"/>
                      <a:r>
                        <a:rPr lang="fi-FI" sz="1800" dirty="0">
                          <a:solidFill>
                            <a:schemeClr val="tx1"/>
                          </a:solidFill>
                        </a:rPr>
                        <a:t>103 </a:t>
                      </a:r>
                    </a:p>
                  </a:txBody>
                  <a:tcPr marL="36000" marR="36000" marT="36000" marB="36000"/>
                </a:tc>
                <a:tc>
                  <a:txBody>
                    <a:bodyPr/>
                    <a:lstStyle/>
                    <a:p>
                      <a:pPr algn="ctr"/>
                      <a:r>
                        <a:rPr lang="fi-FI" sz="1800" dirty="0">
                          <a:solidFill>
                            <a:schemeClr val="tx1"/>
                          </a:solidFill>
                        </a:rPr>
                        <a:t>7,5 min</a:t>
                      </a:r>
                    </a:p>
                  </a:txBody>
                  <a:tcPr marL="36000" marR="36000" marT="36000" marB="36000"/>
                </a:tc>
                <a:extLst>
                  <a:ext uri="{0D108BD9-81ED-4DB2-BD59-A6C34878D82A}">
                    <a16:rowId xmlns:a16="http://schemas.microsoft.com/office/drawing/2014/main" val="10006"/>
                  </a:ext>
                </a:extLst>
              </a:tr>
              <a:tr h="341689">
                <a:tc>
                  <a:txBody>
                    <a:bodyPr/>
                    <a:lstStyle/>
                    <a:p>
                      <a:pPr algn="l"/>
                      <a:r>
                        <a:rPr lang="fi-FI" sz="1800" dirty="0">
                          <a:solidFill>
                            <a:schemeClr val="tx1"/>
                          </a:solidFill>
                        </a:rPr>
                        <a:t>Moottorisaha</a:t>
                      </a:r>
                    </a:p>
                  </a:txBody>
                  <a:tcPr marL="36000" marR="36000" marT="36000" marB="36000"/>
                </a:tc>
                <a:tc>
                  <a:txBody>
                    <a:bodyPr/>
                    <a:lstStyle/>
                    <a:p>
                      <a:pPr algn="ctr"/>
                      <a:r>
                        <a:rPr lang="fi-FI" sz="1800" dirty="0">
                          <a:solidFill>
                            <a:schemeClr val="tx1"/>
                          </a:solidFill>
                        </a:rPr>
                        <a:t>100 </a:t>
                      </a:r>
                      <a:r>
                        <a:rPr lang="mr-IN" sz="1800" dirty="0">
                          <a:solidFill>
                            <a:schemeClr val="tx1"/>
                          </a:solidFill>
                        </a:rPr>
                        <a:t>–</a:t>
                      </a:r>
                      <a:r>
                        <a:rPr lang="fi-FI" sz="1800" dirty="0">
                          <a:solidFill>
                            <a:schemeClr val="tx1"/>
                          </a:solidFill>
                        </a:rPr>
                        <a:t> 106  </a:t>
                      </a:r>
                    </a:p>
                  </a:txBody>
                  <a:tcPr marL="36000" marR="36000" marT="36000" marB="36000"/>
                </a:tc>
                <a:tc>
                  <a:txBody>
                    <a:bodyPr/>
                    <a:lstStyle/>
                    <a:p>
                      <a:pPr algn="ctr"/>
                      <a:r>
                        <a:rPr lang="fi-FI" sz="1800" dirty="0">
                          <a:solidFill>
                            <a:schemeClr val="tx1"/>
                          </a:solidFill>
                        </a:rPr>
                        <a:t>15 </a:t>
                      </a:r>
                      <a:r>
                        <a:rPr lang="mr-IN" sz="1800" dirty="0">
                          <a:solidFill>
                            <a:schemeClr val="tx1"/>
                          </a:solidFill>
                        </a:rPr>
                        <a:t>–</a:t>
                      </a:r>
                      <a:r>
                        <a:rPr lang="fi-FI" sz="1800" dirty="0">
                          <a:solidFill>
                            <a:schemeClr val="tx1"/>
                          </a:solidFill>
                        </a:rPr>
                        <a:t> 3,5 min</a:t>
                      </a:r>
                    </a:p>
                  </a:txBody>
                  <a:tcPr marL="36000" marR="36000" marT="36000" marB="36000"/>
                </a:tc>
                <a:extLst>
                  <a:ext uri="{0D108BD9-81ED-4DB2-BD59-A6C34878D82A}">
                    <a16:rowId xmlns:a16="http://schemas.microsoft.com/office/drawing/2014/main" val="10007"/>
                  </a:ext>
                </a:extLst>
              </a:tr>
            </a:tbl>
          </a:graphicData>
        </a:graphic>
      </p:graphicFrame>
      <p:sp>
        <p:nvSpPr>
          <p:cNvPr id="9" name="Tekstiruutu 8">
            <a:extLst>
              <a:ext uri="{FF2B5EF4-FFF2-40B4-BE49-F238E27FC236}">
                <a16:creationId xmlns:a16="http://schemas.microsoft.com/office/drawing/2014/main" id="{CA4A6931-9E5B-B042-A7DE-5F71F18A3EF0}"/>
              </a:ext>
            </a:extLst>
          </p:cNvPr>
          <p:cNvSpPr txBox="1"/>
          <p:nvPr/>
        </p:nvSpPr>
        <p:spPr>
          <a:xfrm>
            <a:off x="6988355" y="1625614"/>
            <a:ext cx="4939874" cy="584775"/>
          </a:xfrm>
          <a:prstGeom prst="rect">
            <a:avLst/>
          </a:prstGeom>
          <a:noFill/>
        </p:spPr>
        <p:txBody>
          <a:bodyPr wrap="square" lIns="91440" tIns="45720" rIns="91440" bIns="45720" rtlCol="0" anchor="t">
            <a:spAutoFit/>
          </a:bodyPr>
          <a:lstStyle/>
          <a:p>
            <a:r>
              <a:rPr lang="fi-FI" sz="1600" b="1" dirty="0"/>
              <a:t>Esimerkkejä melutasoista </a:t>
            </a:r>
            <a:r>
              <a:rPr lang="fi-FI" sz="1600" b="1" dirty="0">
                <a:ea typeface="+mn-lt"/>
                <a:cs typeface="+mn-lt"/>
              </a:rPr>
              <a:t>– </a:t>
            </a:r>
            <a:r>
              <a:rPr lang="fi-FI" sz="1600" b="1" dirty="0"/>
              <a:t>todellinen melutaso riippuu koneesta ja suoritetusta työstä</a:t>
            </a:r>
            <a:endParaRPr lang="sv-SE" sz="1600" b="1">
              <a:cs typeface="Calibri"/>
            </a:endParaRPr>
          </a:p>
        </p:txBody>
      </p:sp>
      <p:sp>
        <p:nvSpPr>
          <p:cNvPr id="11" name="Tekstiruutu 10">
            <a:extLst>
              <a:ext uri="{FF2B5EF4-FFF2-40B4-BE49-F238E27FC236}">
                <a16:creationId xmlns:a16="http://schemas.microsoft.com/office/drawing/2014/main" id="{4727FCF6-437C-D84B-8908-53519A47AA12}"/>
              </a:ext>
            </a:extLst>
          </p:cNvPr>
          <p:cNvSpPr txBox="1"/>
          <p:nvPr/>
        </p:nvSpPr>
        <p:spPr>
          <a:xfrm>
            <a:off x="10598896" y="4898279"/>
            <a:ext cx="1204176" cy="369332"/>
          </a:xfrm>
          <a:prstGeom prst="rect">
            <a:avLst/>
          </a:prstGeom>
          <a:noFill/>
        </p:spPr>
        <p:txBody>
          <a:bodyPr wrap="square" rtlCol="0">
            <a:spAutoFit/>
          </a:bodyPr>
          <a:lstStyle/>
          <a:p>
            <a:r>
              <a:rPr lang="fi-FI" dirty="0">
                <a:hlinkClick r:id="rId3"/>
              </a:rPr>
              <a:t>Melulaskin</a:t>
            </a:r>
            <a:endParaRPr lang="fi-FI" dirty="0"/>
          </a:p>
        </p:txBody>
      </p:sp>
    </p:spTree>
    <p:extLst>
      <p:ext uri="{BB962C8B-B14F-4D97-AF65-F5344CB8AC3E}">
        <p14:creationId xmlns:p14="http://schemas.microsoft.com/office/powerpoint/2010/main" val="341328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b="1" dirty="0"/>
              <a:t>Tärinä</a:t>
            </a:r>
            <a:endParaRPr lang="fi-FI" b="1" dirty="0">
              <a:cs typeface="Calibri Light"/>
            </a:endParaRPr>
          </a:p>
        </p:txBody>
      </p:sp>
      <p:sp>
        <p:nvSpPr>
          <p:cNvPr id="3" name="Sisällön paikkamerkki 2"/>
          <p:cNvSpPr>
            <a:spLocks noGrp="1"/>
          </p:cNvSpPr>
          <p:nvPr>
            <p:ph sz="half" idx="1"/>
          </p:nvPr>
        </p:nvSpPr>
        <p:spPr>
          <a:xfrm>
            <a:off x="838200" y="1527061"/>
            <a:ext cx="5181600" cy="4351338"/>
          </a:xfrm>
        </p:spPr>
        <p:txBody>
          <a:bodyPr vert="horz" lIns="91440" tIns="45720" rIns="91440" bIns="45720" rtlCol="0" anchor="t">
            <a:normAutofit fontScale="85000" lnSpcReduction="20000"/>
          </a:bodyPr>
          <a:lstStyle/>
          <a:p>
            <a:pPr>
              <a:lnSpc>
                <a:spcPct val="110000"/>
              </a:lnSpc>
            </a:pPr>
            <a:r>
              <a:rPr lang="fi-FI" dirty="0"/>
              <a:t>Käsitärinästä aiheutuva ensioire on mm. käsien kihelmöinti </a:t>
            </a:r>
            <a:endParaRPr lang="fi-FI"/>
          </a:p>
          <a:p>
            <a:pPr>
              <a:lnSpc>
                <a:spcPct val="110000"/>
              </a:lnSpc>
            </a:pPr>
            <a:r>
              <a:rPr lang="fi-FI" dirty="0"/>
              <a:t>Vaarana mm. voimien häviäminen käsistä, valkosormisuus (verenkiertohäiriö), nivelvauriot</a:t>
            </a:r>
            <a:endParaRPr lang="fi-FI" dirty="0">
              <a:cs typeface="Calibri" panose="020F0502020204030204"/>
            </a:endParaRPr>
          </a:p>
          <a:p>
            <a:pPr>
              <a:lnSpc>
                <a:spcPct val="110000"/>
              </a:lnSpc>
            </a:pPr>
            <a:r>
              <a:rPr lang="fi-FI" dirty="0"/>
              <a:t>Käsityökoneista tärinä siirtyy käsiin ja työmaa-ajoneuvoissa penkin kautta kehoon (-&gt; alaselkävaivat)</a:t>
            </a:r>
            <a:endParaRPr lang="fi-FI" dirty="0">
              <a:cs typeface="Calibri" panose="020F0502020204030204"/>
            </a:endParaRPr>
          </a:p>
          <a:p>
            <a:pPr>
              <a:lnSpc>
                <a:spcPct val="110000"/>
              </a:lnSpc>
            </a:pPr>
            <a:r>
              <a:rPr lang="fi-FI" dirty="0"/>
              <a:t>Koneiden käyttöohjeissa ilmoitetaan koneen käyttäjälleen aiheuttama tärinätaso</a:t>
            </a:r>
            <a:endParaRPr lang="fi-FI" dirty="0">
              <a:cs typeface="Calibri" panose="020F0502020204030204"/>
            </a:endParaRPr>
          </a:p>
        </p:txBody>
      </p:sp>
      <p:pic>
        <p:nvPicPr>
          <p:cNvPr id="8" name="Sisällön paikkamerkki 7">
            <a:extLst>
              <a:ext uri="{FF2B5EF4-FFF2-40B4-BE49-F238E27FC236}">
                <a16:creationId xmlns:a16="http://schemas.microsoft.com/office/drawing/2014/main" id="{3CEF5945-BECC-4D44-878B-EBE0F0D4F92E}"/>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6975229" y="991065"/>
            <a:ext cx="3423140" cy="4351338"/>
          </a:xfrm>
        </p:spPr>
      </p:pic>
      <p:sp>
        <p:nvSpPr>
          <p:cNvPr id="5" name="Tekstiruutu 4">
            <a:extLst>
              <a:ext uri="{FF2B5EF4-FFF2-40B4-BE49-F238E27FC236}">
                <a16:creationId xmlns:a16="http://schemas.microsoft.com/office/drawing/2014/main" id="{FC6F6DD4-EC70-A74E-90D1-93D910B7FD73}"/>
              </a:ext>
            </a:extLst>
          </p:cNvPr>
          <p:cNvSpPr txBox="1"/>
          <p:nvPr/>
        </p:nvSpPr>
        <p:spPr>
          <a:xfrm>
            <a:off x="838200" y="5896401"/>
            <a:ext cx="10515599" cy="830997"/>
          </a:xfrm>
          <a:prstGeom prst="rect">
            <a:avLst/>
          </a:prstGeom>
          <a:noFill/>
        </p:spPr>
        <p:txBody>
          <a:bodyPr wrap="square" lIns="91440" tIns="45720" rIns="91440" bIns="45720" rtlCol="0" anchor="t">
            <a:spAutoFit/>
          </a:bodyPr>
          <a:lstStyle/>
          <a:p>
            <a:pPr algn="ctr"/>
            <a:r>
              <a:rPr lang="fi-FI" sz="2400" b="1" dirty="0"/>
              <a:t>Käsityökoneiden käyttö aiheuttaa rakennustyöntekijöille tärinävaurioita </a:t>
            </a:r>
            <a:r>
              <a:rPr lang="fi-FI" sz="2400" dirty="0">
                <a:ea typeface="+mn-lt"/>
                <a:cs typeface="+mn-lt"/>
              </a:rPr>
              <a:t>–</a:t>
            </a:r>
            <a:r>
              <a:rPr lang="fi-FI" sz="2400" b="1" dirty="0"/>
              <a:t>ammattitauteja todetaan useita joka vuosi</a:t>
            </a:r>
            <a:endParaRPr lang="fi-FI" sz="2400" b="1" dirty="0">
              <a:cs typeface="Calibri"/>
            </a:endParaRPr>
          </a:p>
        </p:txBody>
      </p:sp>
      <p:sp>
        <p:nvSpPr>
          <p:cNvPr id="6" name="Tekstiruutu 5">
            <a:extLst>
              <a:ext uri="{FF2B5EF4-FFF2-40B4-BE49-F238E27FC236}">
                <a16:creationId xmlns:a16="http://schemas.microsoft.com/office/drawing/2014/main" id="{46B0B889-5F6D-624B-9382-21E8B2479F0D}"/>
              </a:ext>
            </a:extLst>
          </p:cNvPr>
          <p:cNvSpPr txBox="1"/>
          <p:nvPr/>
        </p:nvSpPr>
        <p:spPr>
          <a:xfrm>
            <a:off x="6975229" y="5360405"/>
            <a:ext cx="5011500" cy="307777"/>
          </a:xfrm>
          <a:prstGeom prst="rect">
            <a:avLst/>
          </a:prstGeom>
          <a:noFill/>
        </p:spPr>
        <p:txBody>
          <a:bodyPr wrap="none" lIns="91440" tIns="45720" rIns="91440" bIns="45720" rtlCol="0" anchor="t">
            <a:spAutoFit/>
          </a:bodyPr>
          <a:lstStyle/>
          <a:p>
            <a:r>
              <a:rPr lang="sv-SE" sz="1400" dirty="0"/>
              <a:t>Kuva Mika Ripatti (</a:t>
            </a:r>
            <a:r>
              <a:rPr lang="sv-SE" sz="1400" dirty="0">
                <a:hlinkClick r:id="rId4"/>
              </a:rPr>
              <a:t>https://www.instagram.com/p/CP52P1ghEqE/</a:t>
            </a:r>
            <a:r>
              <a:rPr lang="sv-SE" sz="1400" dirty="0"/>
              <a:t>) </a:t>
            </a:r>
            <a:endParaRPr lang="sv-SE" sz="1400" dirty="0">
              <a:cs typeface="Calibri"/>
            </a:endParaRPr>
          </a:p>
        </p:txBody>
      </p:sp>
    </p:spTree>
    <p:extLst>
      <p:ext uri="{BB962C8B-B14F-4D97-AF65-F5344CB8AC3E}">
        <p14:creationId xmlns:p14="http://schemas.microsoft.com/office/powerpoint/2010/main" val="31669452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38200" y="333162"/>
            <a:ext cx="10515600" cy="1325563"/>
          </a:xfrm>
        </p:spPr>
        <p:txBody>
          <a:bodyPr>
            <a:normAutofit/>
          </a:bodyPr>
          <a:lstStyle/>
          <a:p>
            <a:r>
              <a:rPr lang="fi-FI" b="1" dirty="0"/>
              <a:t>Tärinä</a:t>
            </a:r>
            <a:endParaRPr lang="fi-FI" b="1" dirty="0">
              <a:cs typeface="Calibri Light"/>
            </a:endParaRPr>
          </a:p>
        </p:txBody>
      </p:sp>
      <p:sp>
        <p:nvSpPr>
          <p:cNvPr id="7" name="Tekstiruutu 6">
            <a:extLst>
              <a:ext uri="{FF2B5EF4-FFF2-40B4-BE49-F238E27FC236}">
                <a16:creationId xmlns:a16="http://schemas.microsoft.com/office/drawing/2014/main" id="{CC3ED8F7-6383-B843-ADC1-B565AEB283A8}"/>
              </a:ext>
            </a:extLst>
          </p:cNvPr>
          <p:cNvSpPr txBox="1"/>
          <p:nvPr/>
        </p:nvSpPr>
        <p:spPr>
          <a:xfrm>
            <a:off x="838200" y="6070879"/>
            <a:ext cx="10515600" cy="400110"/>
          </a:xfrm>
          <a:prstGeom prst="rect">
            <a:avLst/>
          </a:prstGeom>
          <a:noFill/>
        </p:spPr>
        <p:txBody>
          <a:bodyPr wrap="square" lIns="91440" tIns="45720" rIns="91440" bIns="45720" rtlCol="0" anchor="t">
            <a:spAutoFit/>
          </a:bodyPr>
          <a:lstStyle/>
          <a:p>
            <a:pPr algn="ctr"/>
            <a:r>
              <a:rPr lang="fi-FI" sz="2000" b="1" dirty="0"/>
              <a:t>Tärinän kiihtyvyysarvon kaksinkertaistuessa vaara nelinkertaistuu</a:t>
            </a:r>
            <a:endParaRPr lang="fi-FI" sz="2000" b="1" dirty="0">
              <a:cs typeface="Calibri"/>
            </a:endParaRPr>
          </a:p>
        </p:txBody>
      </p:sp>
      <p:sp>
        <p:nvSpPr>
          <p:cNvPr id="9" name="Tekstiruutu 8">
            <a:extLst>
              <a:ext uri="{FF2B5EF4-FFF2-40B4-BE49-F238E27FC236}">
                <a16:creationId xmlns:a16="http://schemas.microsoft.com/office/drawing/2014/main" id="{E95F64B4-A1A2-484F-8E51-4FA6A28AA90E}"/>
              </a:ext>
            </a:extLst>
          </p:cNvPr>
          <p:cNvSpPr txBox="1"/>
          <p:nvPr/>
        </p:nvSpPr>
        <p:spPr>
          <a:xfrm>
            <a:off x="10621879" y="5545601"/>
            <a:ext cx="1287147" cy="369332"/>
          </a:xfrm>
          <a:prstGeom prst="rect">
            <a:avLst/>
          </a:prstGeom>
          <a:noFill/>
        </p:spPr>
        <p:txBody>
          <a:bodyPr wrap="none" rtlCol="0">
            <a:spAutoFit/>
          </a:bodyPr>
          <a:lstStyle/>
          <a:p>
            <a:r>
              <a:rPr lang="fi-FI" dirty="0">
                <a:hlinkClick r:id="rId3"/>
              </a:rPr>
              <a:t>Tärinälaskin</a:t>
            </a:r>
            <a:endParaRPr lang="fi-FI" dirty="0"/>
          </a:p>
        </p:txBody>
      </p:sp>
      <p:sp>
        <p:nvSpPr>
          <p:cNvPr id="11" name="Sisällön paikkamerkki 10">
            <a:extLst>
              <a:ext uri="{FF2B5EF4-FFF2-40B4-BE49-F238E27FC236}">
                <a16:creationId xmlns:a16="http://schemas.microsoft.com/office/drawing/2014/main" id="{972070D6-6D24-C842-8645-2423791B9A77}"/>
              </a:ext>
            </a:extLst>
          </p:cNvPr>
          <p:cNvSpPr>
            <a:spLocks noGrp="1"/>
          </p:cNvSpPr>
          <p:nvPr>
            <p:ph sz="half" idx="1"/>
          </p:nvPr>
        </p:nvSpPr>
        <p:spPr>
          <a:xfrm>
            <a:off x="838200" y="1655178"/>
            <a:ext cx="4417595" cy="4351338"/>
          </a:xfrm>
        </p:spPr>
        <p:txBody>
          <a:bodyPr vert="horz" lIns="91440" tIns="45720" rIns="91440" bIns="45720" rtlCol="0" anchor="t">
            <a:normAutofit fontScale="62500" lnSpcReduction="20000"/>
          </a:bodyPr>
          <a:lstStyle/>
          <a:p>
            <a:pPr>
              <a:lnSpc>
                <a:spcPct val="120000"/>
              </a:lnSpc>
            </a:pPr>
            <a:r>
              <a:rPr lang="fi-FI" dirty="0"/>
              <a:t>Jos käsissäsi tuntuu kihelmöintiä käsityökoneen käytön jälkeen, olet altistunut liiaksi tärinälle</a:t>
            </a:r>
            <a:endParaRPr lang="fi-FI"/>
          </a:p>
          <a:p>
            <a:pPr>
              <a:lnSpc>
                <a:spcPct val="120000"/>
              </a:lnSpc>
            </a:pPr>
            <a:r>
              <a:rPr lang="fi-FI" dirty="0"/>
              <a:t>Korjaavat toimenpiteet: </a:t>
            </a:r>
            <a:endParaRPr lang="fi-FI" dirty="0">
              <a:cs typeface="Calibri" panose="020F0502020204030204"/>
            </a:endParaRPr>
          </a:p>
          <a:p>
            <a:pPr lvl="1">
              <a:lnSpc>
                <a:spcPct val="120000"/>
              </a:lnSpc>
            </a:pPr>
            <a:r>
              <a:rPr lang="fi-FI" dirty="0"/>
              <a:t>koneet huollettu ja kunnossa</a:t>
            </a:r>
            <a:endParaRPr lang="fi-FI" dirty="0">
              <a:cs typeface="Calibri"/>
            </a:endParaRPr>
          </a:p>
          <a:p>
            <a:pPr lvl="1">
              <a:lnSpc>
                <a:spcPct val="120000"/>
              </a:lnSpc>
            </a:pPr>
            <a:r>
              <a:rPr lang="fi-FI" dirty="0"/>
              <a:t>kädet pidetään lämpiminä </a:t>
            </a:r>
            <a:endParaRPr lang="fi-FI" dirty="0">
              <a:cs typeface="Calibri" panose="020F0502020204030204"/>
            </a:endParaRPr>
          </a:p>
          <a:p>
            <a:pPr lvl="1">
              <a:lnSpc>
                <a:spcPct val="120000"/>
              </a:lnSpc>
            </a:pPr>
            <a:r>
              <a:rPr lang="fi-FI" dirty="0"/>
              <a:t>käytetään kohtuullista puristusotetta koneesta (kone sopiva käyttäjälle) </a:t>
            </a:r>
            <a:endParaRPr lang="fi-FI" dirty="0">
              <a:cs typeface="Calibri"/>
            </a:endParaRPr>
          </a:p>
          <a:p>
            <a:pPr lvl="1">
              <a:lnSpc>
                <a:spcPct val="120000"/>
              </a:lnSpc>
            </a:pPr>
            <a:r>
              <a:rPr lang="fi-FI" dirty="0"/>
              <a:t>tärinää vaimentavat käsineet </a:t>
            </a:r>
            <a:br>
              <a:rPr lang="fi-FI" dirty="0"/>
            </a:br>
            <a:r>
              <a:rPr lang="fi-FI" dirty="0"/>
              <a:t>(vaimennetut penkit ajoneuvoissa)</a:t>
            </a:r>
            <a:endParaRPr lang="fi-FI" dirty="0">
              <a:cs typeface="Calibri"/>
            </a:endParaRPr>
          </a:p>
          <a:p>
            <a:pPr lvl="1">
              <a:lnSpc>
                <a:spcPct val="120000"/>
              </a:lnSpc>
            </a:pPr>
            <a:r>
              <a:rPr lang="fi-FI" dirty="0"/>
              <a:t>tehtävänkierto</a:t>
            </a:r>
            <a:endParaRPr lang="fi-FI" dirty="0">
              <a:cs typeface="Calibri" panose="020F0502020204030204"/>
            </a:endParaRPr>
          </a:p>
          <a:p>
            <a:pPr lvl="1">
              <a:lnSpc>
                <a:spcPct val="120000"/>
              </a:lnSpc>
            </a:pPr>
            <a:r>
              <a:rPr lang="fi-FI" dirty="0"/>
              <a:t>vähemmän tärisevän koneen hankinta</a:t>
            </a:r>
            <a:endParaRPr lang="fi-FI" dirty="0">
              <a:cs typeface="Calibri" panose="020F0502020204030204"/>
            </a:endParaRPr>
          </a:p>
          <a:p>
            <a:pPr>
              <a:lnSpc>
                <a:spcPct val="120000"/>
              </a:lnSpc>
            </a:pPr>
            <a:r>
              <a:rPr lang="fi-FI" dirty="0"/>
              <a:t>Vaivat ja vammat tulevat esiin vasta vuosien altistumisen jälkeen</a:t>
            </a:r>
            <a:endParaRPr lang="fi-FI" dirty="0">
              <a:cs typeface="Calibri" panose="020F0502020204030204"/>
            </a:endParaRPr>
          </a:p>
          <a:p>
            <a:pPr>
              <a:lnSpc>
                <a:spcPct val="120000"/>
              </a:lnSpc>
            </a:pPr>
            <a:endParaRPr lang="fi-FI" dirty="0">
              <a:cs typeface="Calibri" panose="020F0502020204030204"/>
            </a:endParaRPr>
          </a:p>
          <a:p>
            <a:pPr lvl="1">
              <a:lnSpc>
                <a:spcPct val="120000"/>
              </a:lnSpc>
            </a:pPr>
            <a:endParaRPr lang="fi-FI" dirty="0">
              <a:cs typeface="Calibri" panose="020F0502020204030204"/>
            </a:endParaRPr>
          </a:p>
          <a:p>
            <a:pPr>
              <a:lnSpc>
                <a:spcPct val="120000"/>
              </a:lnSpc>
            </a:pPr>
            <a:endParaRPr lang="fi-FI" dirty="0">
              <a:cs typeface="Calibri" panose="020F0502020204030204"/>
            </a:endParaRPr>
          </a:p>
        </p:txBody>
      </p:sp>
      <p:graphicFrame>
        <p:nvGraphicFramePr>
          <p:cNvPr id="12" name="Sisällön paikkamerkki 3">
            <a:extLst>
              <a:ext uri="{FF2B5EF4-FFF2-40B4-BE49-F238E27FC236}">
                <a16:creationId xmlns:a16="http://schemas.microsoft.com/office/drawing/2014/main" id="{F7D355A7-542D-DC45-B790-3207FC3EB04E}"/>
              </a:ext>
            </a:extLst>
          </p:cNvPr>
          <p:cNvGraphicFramePr>
            <a:graphicFrameLocks noGrp="1"/>
          </p:cNvGraphicFramePr>
          <p:nvPr>
            <p:ph sz="half" idx="2"/>
            <p:extLst>
              <p:ext uri="{D42A27DB-BD31-4B8C-83A1-F6EECF244321}">
                <p14:modId xmlns:p14="http://schemas.microsoft.com/office/powerpoint/2010/main" val="2060102635"/>
              </p:ext>
            </p:extLst>
          </p:nvPr>
        </p:nvGraphicFramePr>
        <p:xfrm>
          <a:off x="5416217" y="2248021"/>
          <a:ext cx="6460957" cy="3137159"/>
        </p:xfrm>
        <a:graphic>
          <a:graphicData uri="http://schemas.openxmlformats.org/drawingml/2006/table">
            <a:tbl>
              <a:tblPr firstRow="1" bandRow="1">
                <a:tableStyleId>{5C22544A-7EE6-4342-B048-85BDC9FD1C3A}</a:tableStyleId>
              </a:tblPr>
              <a:tblGrid>
                <a:gridCol w="1788977">
                  <a:extLst>
                    <a:ext uri="{9D8B030D-6E8A-4147-A177-3AD203B41FA5}">
                      <a16:colId xmlns:a16="http://schemas.microsoft.com/office/drawing/2014/main" val="20001"/>
                    </a:ext>
                  </a:extLst>
                </a:gridCol>
                <a:gridCol w="1575855">
                  <a:extLst>
                    <a:ext uri="{9D8B030D-6E8A-4147-A177-3AD203B41FA5}">
                      <a16:colId xmlns:a16="http://schemas.microsoft.com/office/drawing/2014/main" val="1814986075"/>
                    </a:ext>
                  </a:extLst>
                </a:gridCol>
                <a:gridCol w="1700463">
                  <a:extLst>
                    <a:ext uri="{9D8B030D-6E8A-4147-A177-3AD203B41FA5}">
                      <a16:colId xmlns:a16="http://schemas.microsoft.com/office/drawing/2014/main" val="3934079394"/>
                    </a:ext>
                  </a:extLst>
                </a:gridCol>
                <a:gridCol w="1395662">
                  <a:extLst>
                    <a:ext uri="{9D8B030D-6E8A-4147-A177-3AD203B41FA5}">
                      <a16:colId xmlns:a16="http://schemas.microsoft.com/office/drawing/2014/main" val="20002"/>
                    </a:ext>
                  </a:extLst>
                </a:gridCol>
              </a:tblGrid>
              <a:tr h="765921">
                <a:tc>
                  <a:txBody>
                    <a:bodyPr/>
                    <a:lstStyle/>
                    <a:p>
                      <a:r>
                        <a:rPr lang="fi-FI" sz="1800" baseline="0" dirty="0">
                          <a:solidFill>
                            <a:schemeClr val="tx1"/>
                          </a:solidFill>
                        </a:rPr>
                        <a:t>Kone</a:t>
                      </a:r>
                      <a:endParaRPr lang="fi-FI" sz="1800" dirty="0">
                        <a:solidFill>
                          <a:schemeClr val="tx1"/>
                        </a:solidFill>
                      </a:endParaRPr>
                    </a:p>
                  </a:txBody>
                  <a:tcPr marL="36000" marR="36000" marT="36000" marB="36000"/>
                </a:tc>
                <a:tc>
                  <a:txBody>
                    <a:bodyPr/>
                    <a:lstStyle/>
                    <a:p>
                      <a:pPr algn="ctr"/>
                      <a:r>
                        <a:rPr lang="fi-FI" sz="1800" dirty="0">
                          <a:solidFill>
                            <a:schemeClr val="tx1"/>
                          </a:solidFill>
                        </a:rPr>
                        <a:t>Tärinän </a:t>
                      </a:r>
                      <a:r>
                        <a:rPr lang="fi-FI" sz="1800" dirty="0" err="1">
                          <a:solidFill>
                            <a:schemeClr val="tx1"/>
                          </a:solidFill>
                        </a:rPr>
                        <a:t>kokonais</a:t>
                      </a:r>
                      <a:r>
                        <a:rPr lang="fi-FI" sz="1800" dirty="0">
                          <a:solidFill>
                            <a:schemeClr val="tx1"/>
                          </a:solidFill>
                        </a:rPr>
                        <a:t>-kiihtyvyys m/s</a:t>
                      </a:r>
                      <a:r>
                        <a:rPr lang="fi-FI" sz="1800" baseline="30000" dirty="0">
                          <a:solidFill>
                            <a:schemeClr val="tx1"/>
                          </a:solidFill>
                        </a:rPr>
                        <a:t>2</a:t>
                      </a:r>
                    </a:p>
                  </a:txBody>
                  <a:tcPr marL="36000" marR="36000" marT="36000" marB="36000"/>
                </a:tc>
                <a:tc>
                  <a:txBody>
                    <a:bodyPr/>
                    <a:lstStyle/>
                    <a:p>
                      <a:pPr algn="ctr"/>
                      <a:r>
                        <a:rPr lang="fi-FI" sz="1800" dirty="0">
                          <a:solidFill>
                            <a:schemeClr val="tx1"/>
                          </a:solidFill>
                        </a:rPr>
                        <a:t>Toimenpiderajan ylittyminen</a:t>
                      </a:r>
                    </a:p>
                    <a:p>
                      <a:pPr algn="ctr"/>
                      <a:r>
                        <a:rPr lang="fi-FI" sz="1800" baseline="0" dirty="0">
                          <a:solidFill>
                            <a:schemeClr val="tx1"/>
                          </a:solidFill>
                        </a:rPr>
                        <a:t>h / työpäivä</a:t>
                      </a:r>
                      <a:endParaRPr lang="fi-FI" sz="1800" dirty="0">
                        <a:solidFill>
                          <a:schemeClr val="tx1"/>
                        </a:solidFill>
                      </a:endParaRPr>
                    </a:p>
                  </a:txBody>
                  <a:tcPr marL="36000" marR="36000" marT="36000" marB="36000"/>
                </a:tc>
                <a:tc>
                  <a:txBody>
                    <a:bodyPr/>
                    <a:lstStyle/>
                    <a:p>
                      <a:pPr algn="ctr"/>
                      <a:r>
                        <a:rPr lang="fi-FI" sz="1800" baseline="0" dirty="0">
                          <a:solidFill>
                            <a:schemeClr val="tx1"/>
                          </a:solidFill>
                        </a:rPr>
                        <a:t>Maksimi käyttöaika </a:t>
                      </a:r>
                      <a:br>
                        <a:rPr lang="fi-FI" sz="1800" baseline="0" dirty="0">
                          <a:solidFill>
                            <a:schemeClr val="tx1"/>
                          </a:solidFill>
                        </a:rPr>
                      </a:br>
                      <a:r>
                        <a:rPr lang="fi-FI" sz="1800" baseline="0" dirty="0">
                          <a:solidFill>
                            <a:schemeClr val="tx1"/>
                          </a:solidFill>
                        </a:rPr>
                        <a:t>h / työpäivä </a:t>
                      </a:r>
                      <a:endParaRPr lang="fi-FI" sz="1800" dirty="0">
                        <a:solidFill>
                          <a:schemeClr val="tx1"/>
                        </a:solidFill>
                      </a:endParaRPr>
                    </a:p>
                  </a:txBody>
                  <a:tcPr marL="36000" marR="36000" marT="36000" marB="36000"/>
                </a:tc>
                <a:extLst>
                  <a:ext uri="{0D108BD9-81ED-4DB2-BD59-A6C34878D82A}">
                    <a16:rowId xmlns:a16="http://schemas.microsoft.com/office/drawing/2014/main" val="10000"/>
                  </a:ext>
                </a:extLst>
              </a:tr>
              <a:tr h="375541">
                <a:tc>
                  <a:txBody>
                    <a:bodyPr/>
                    <a:lstStyle/>
                    <a:p>
                      <a:r>
                        <a:rPr lang="fi-FI" sz="1800" dirty="0">
                          <a:solidFill>
                            <a:schemeClr val="tx1"/>
                          </a:solidFill>
                        </a:rPr>
                        <a:t>Iskupora</a:t>
                      </a:r>
                    </a:p>
                  </a:txBody>
                  <a:tcPr marL="36000" marR="36000" marT="36000" marB="36000"/>
                </a:tc>
                <a:tc>
                  <a:txBody>
                    <a:bodyPr/>
                    <a:lstStyle/>
                    <a:p>
                      <a:pPr algn="ctr"/>
                      <a:r>
                        <a:rPr lang="fi-FI" sz="1800" dirty="0">
                          <a:solidFill>
                            <a:schemeClr val="tx1"/>
                          </a:solidFill>
                        </a:rPr>
                        <a:t>10-110</a:t>
                      </a:r>
                    </a:p>
                  </a:txBody>
                  <a:tcPr marL="36000" marR="36000" marT="36000" marB="36000"/>
                </a:tc>
                <a:tc>
                  <a:txBody>
                    <a:bodyPr/>
                    <a:lstStyle/>
                    <a:p>
                      <a:pPr algn="ctr"/>
                      <a:r>
                        <a:rPr lang="fi-FI" sz="1800" dirty="0">
                          <a:solidFill>
                            <a:schemeClr val="tx1"/>
                          </a:solidFill>
                        </a:rPr>
                        <a:t>0 min - 0,5h</a:t>
                      </a:r>
                    </a:p>
                  </a:txBody>
                  <a:tcPr marL="36000" marR="36000" marT="36000" marB="36000"/>
                </a:tc>
                <a:tc>
                  <a:txBody>
                    <a:bodyPr/>
                    <a:lstStyle/>
                    <a:p>
                      <a:pPr algn="ctr"/>
                      <a:r>
                        <a:rPr lang="fi-FI" sz="1800" dirty="0">
                          <a:solidFill>
                            <a:schemeClr val="tx1"/>
                          </a:solidFill>
                        </a:rPr>
                        <a:t>1min – 2h</a:t>
                      </a:r>
                    </a:p>
                  </a:txBody>
                  <a:tcPr marL="36000" marR="36000" marT="36000" marB="36000"/>
                </a:tc>
                <a:extLst>
                  <a:ext uri="{0D108BD9-81ED-4DB2-BD59-A6C34878D82A}">
                    <a16:rowId xmlns:a16="http://schemas.microsoft.com/office/drawing/2014/main" val="10003"/>
                  </a:ext>
                </a:extLst>
              </a:tr>
              <a:tr h="327473">
                <a:tc>
                  <a:txBody>
                    <a:bodyPr/>
                    <a:lstStyle/>
                    <a:p>
                      <a:r>
                        <a:rPr lang="fi-FI" sz="1800" dirty="0">
                          <a:solidFill>
                            <a:schemeClr val="tx1"/>
                          </a:solidFill>
                        </a:rPr>
                        <a:t>Moottorisaha</a:t>
                      </a:r>
                    </a:p>
                  </a:txBody>
                  <a:tcPr marL="36000" marR="36000" marT="36000" marB="36000"/>
                </a:tc>
                <a:tc>
                  <a:txBody>
                    <a:bodyPr/>
                    <a:lstStyle/>
                    <a:p>
                      <a:pPr algn="ctr"/>
                      <a:r>
                        <a:rPr lang="fi-FI" sz="1800" dirty="0">
                          <a:solidFill>
                            <a:schemeClr val="tx1"/>
                          </a:solidFill>
                        </a:rPr>
                        <a:t>2 – 5 </a:t>
                      </a:r>
                    </a:p>
                  </a:txBody>
                  <a:tcPr marL="36000" marR="36000" marT="36000" marB="36000"/>
                </a:tc>
                <a:tc>
                  <a:txBody>
                    <a:bodyPr/>
                    <a:lstStyle/>
                    <a:p>
                      <a:pPr algn="ctr"/>
                      <a:r>
                        <a:rPr lang="fi-FI" sz="1800" dirty="0">
                          <a:solidFill>
                            <a:schemeClr val="tx1"/>
                          </a:solidFill>
                        </a:rPr>
                        <a:t>2 - 12 h</a:t>
                      </a:r>
                    </a:p>
                  </a:txBody>
                  <a:tcPr marL="36000" marR="36000" marT="36000" marB="36000"/>
                </a:tc>
                <a:tc>
                  <a:txBody>
                    <a:bodyPr/>
                    <a:lstStyle/>
                    <a:p>
                      <a:pPr algn="ctr"/>
                      <a:r>
                        <a:rPr lang="fi-FI" sz="1800" dirty="0">
                          <a:solidFill>
                            <a:schemeClr val="tx1"/>
                          </a:solidFill>
                        </a:rPr>
                        <a:t>8 h -</a:t>
                      </a:r>
                    </a:p>
                  </a:txBody>
                  <a:tcPr marL="36000" marR="36000" marT="36000" marB="36000"/>
                </a:tc>
                <a:extLst>
                  <a:ext uri="{0D108BD9-81ED-4DB2-BD59-A6C34878D82A}">
                    <a16:rowId xmlns:a16="http://schemas.microsoft.com/office/drawing/2014/main" val="10004"/>
                  </a:ext>
                </a:extLst>
              </a:tr>
              <a:tr h="449849">
                <a:tc>
                  <a:txBody>
                    <a:bodyPr/>
                    <a:lstStyle/>
                    <a:p>
                      <a:r>
                        <a:rPr lang="fi-FI" sz="1800" dirty="0" err="1">
                          <a:solidFill>
                            <a:schemeClr val="tx1"/>
                          </a:solidFill>
                        </a:rPr>
                        <a:t>Rälläkkä</a:t>
                      </a:r>
                      <a:endParaRPr lang="fi-FI" sz="1800" dirty="0">
                        <a:solidFill>
                          <a:schemeClr val="tx1"/>
                        </a:solidFill>
                      </a:endParaRPr>
                    </a:p>
                  </a:txBody>
                  <a:tcPr marL="36000" marR="36000" marT="36000" marB="36000"/>
                </a:tc>
                <a:tc>
                  <a:txBody>
                    <a:bodyPr/>
                    <a:lstStyle/>
                    <a:p>
                      <a:pPr algn="ctr"/>
                      <a:r>
                        <a:rPr lang="fi-FI" sz="1800" dirty="0">
                          <a:solidFill>
                            <a:schemeClr val="tx1"/>
                          </a:solidFill>
                        </a:rPr>
                        <a:t>1 - 3</a:t>
                      </a:r>
                    </a:p>
                  </a:txBody>
                  <a:tcPr marL="36000" marR="36000" marT="36000" marB="36000"/>
                </a:tc>
                <a:tc>
                  <a:txBody>
                    <a:bodyPr/>
                    <a:lstStyle/>
                    <a:p>
                      <a:pPr algn="ctr"/>
                      <a:r>
                        <a:rPr lang="fi-FI" sz="1800" dirty="0">
                          <a:solidFill>
                            <a:schemeClr val="tx1"/>
                          </a:solidFill>
                        </a:rPr>
                        <a:t>5 h -  yli 24 h</a:t>
                      </a:r>
                    </a:p>
                  </a:txBody>
                  <a:tcPr marL="36000" marR="36000" marT="36000" marB="36000"/>
                </a:tc>
                <a:tc>
                  <a:txBody>
                    <a:bodyPr/>
                    <a:lstStyle/>
                    <a:p>
                      <a:pPr algn="ctr"/>
                      <a:r>
                        <a:rPr lang="fi-FI" sz="1800" dirty="0">
                          <a:solidFill>
                            <a:schemeClr val="tx1"/>
                          </a:solidFill>
                        </a:rPr>
                        <a:t>22 h – yli 24 h</a:t>
                      </a:r>
                    </a:p>
                  </a:txBody>
                  <a:tcPr marL="36000" marR="36000" marT="36000" marB="36000"/>
                </a:tc>
                <a:extLst>
                  <a:ext uri="{0D108BD9-81ED-4DB2-BD59-A6C34878D82A}">
                    <a16:rowId xmlns:a16="http://schemas.microsoft.com/office/drawing/2014/main" val="10005"/>
                  </a:ext>
                </a:extLst>
              </a:tr>
              <a:tr h="449849">
                <a:tc>
                  <a:txBody>
                    <a:bodyPr/>
                    <a:lstStyle/>
                    <a:p>
                      <a:r>
                        <a:rPr lang="fi-FI" sz="1800" dirty="0">
                          <a:solidFill>
                            <a:schemeClr val="tx1"/>
                          </a:solidFill>
                        </a:rPr>
                        <a:t>Mutterinväännin</a:t>
                      </a:r>
                    </a:p>
                  </a:txBody>
                  <a:tcPr marL="36000" marR="36000" marT="36000" marB="36000"/>
                </a:tc>
                <a:tc>
                  <a:txBody>
                    <a:bodyPr/>
                    <a:lstStyle/>
                    <a:p>
                      <a:pPr algn="ctr"/>
                      <a:r>
                        <a:rPr lang="fi-FI" sz="1800" dirty="0">
                          <a:solidFill>
                            <a:schemeClr val="tx1"/>
                          </a:solidFill>
                        </a:rPr>
                        <a:t>5 - 15</a:t>
                      </a:r>
                    </a:p>
                  </a:txBody>
                  <a:tcPr marL="36000" marR="36000" marT="36000" marB="36000"/>
                </a:tc>
                <a:tc>
                  <a:txBody>
                    <a:bodyPr/>
                    <a:lstStyle/>
                    <a:p>
                      <a:pPr algn="ctr"/>
                      <a:r>
                        <a:rPr lang="fi-FI" sz="1800" dirty="0">
                          <a:solidFill>
                            <a:schemeClr val="tx1"/>
                          </a:solidFill>
                        </a:rPr>
                        <a:t>13 min – 2 h</a:t>
                      </a:r>
                    </a:p>
                  </a:txBody>
                  <a:tcPr marL="36000" marR="36000" marT="36000" marB="36000"/>
                </a:tc>
                <a:tc>
                  <a:txBody>
                    <a:bodyPr/>
                    <a:lstStyle/>
                    <a:p>
                      <a:pPr algn="ctr"/>
                      <a:r>
                        <a:rPr lang="fi-FI" sz="1800" dirty="0">
                          <a:solidFill>
                            <a:schemeClr val="tx1"/>
                          </a:solidFill>
                        </a:rPr>
                        <a:t>50 min – 8 h</a:t>
                      </a:r>
                    </a:p>
                  </a:txBody>
                  <a:tcPr marL="36000" marR="36000" marT="36000" marB="36000"/>
                </a:tc>
                <a:extLst>
                  <a:ext uri="{0D108BD9-81ED-4DB2-BD59-A6C34878D82A}">
                    <a16:rowId xmlns:a16="http://schemas.microsoft.com/office/drawing/2014/main" val="10006"/>
                  </a:ext>
                </a:extLst>
              </a:tr>
              <a:tr h="341689">
                <a:tc>
                  <a:txBody>
                    <a:bodyPr/>
                    <a:lstStyle/>
                    <a:p>
                      <a:pPr algn="l"/>
                      <a:r>
                        <a:rPr lang="fi-FI" sz="1800" dirty="0">
                          <a:solidFill>
                            <a:schemeClr val="tx1"/>
                          </a:solidFill>
                        </a:rPr>
                        <a:t>Maansiirtokone (kehotärinä)</a:t>
                      </a:r>
                    </a:p>
                  </a:txBody>
                  <a:tcPr marL="36000" marR="36000" marT="36000" marB="36000"/>
                </a:tc>
                <a:tc>
                  <a:txBody>
                    <a:bodyPr/>
                    <a:lstStyle/>
                    <a:p>
                      <a:pPr algn="ctr"/>
                      <a:r>
                        <a:rPr lang="fi-FI" sz="1800" dirty="0">
                          <a:solidFill>
                            <a:schemeClr val="tx1"/>
                          </a:solidFill>
                        </a:rPr>
                        <a:t>1 – 5</a:t>
                      </a:r>
                    </a:p>
                  </a:txBody>
                  <a:tcPr marL="36000" marR="36000" marT="36000" marB="36000"/>
                </a:tc>
                <a:tc>
                  <a:txBody>
                    <a:bodyPr/>
                    <a:lstStyle/>
                    <a:p>
                      <a:pPr algn="ctr"/>
                      <a:r>
                        <a:rPr lang="fi-FI" sz="1800" dirty="0">
                          <a:solidFill>
                            <a:schemeClr val="tx1"/>
                          </a:solidFill>
                        </a:rPr>
                        <a:t>5 min – 2 h</a:t>
                      </a:r>
                    </a:p>
                  </a:txBody>
                  <a:tcPr marL="36000" marR="36000" marT="36000" marB="36000"/>
                </a:tc>
                <a:tc>
                  <a:txBody>
                    <a:bodyPr/>
                    <a:lstStyle/>
                    <a:p>
                      <a:pPr algn="ctr"/>
                      <a:r>
                        <a:rPr lang="fi-FI" sz="1800" dirty="0">
                          <a:solidFill>
                            <a:schemeClr val="tx1"/>
                          </a:solidFill>
                        </a:rPr>
                        <a:t>25 min – 10 h</a:t>
                      </a:r>
                    </a:p>
                  </a:txBody>
                  <a:tcPr marL="36000" marR="36000" marT="36000" marB="36000"/>
                </a:tc>
                <a:extLst>
                  <a:ext uri="{0D108BD9-81ED-4DB2-BD59-A6C34878D82A}">
                    <a16:rowId xmlns:a16="http://schemas.microsoft.com/office/drawing/2014/main" val="10007"/>
                  </a:ext>
                </a:extLst>
              </a:tr>
            </a:tbl>
          </a:graphicData>
        </a:graphic>
      </p:graphicFrame>
      <p:sp>
        <p:nvSpPr>
          <p:cNvPr id="14" name="Tekstiruutu 13">
            <a:extLst>
              <a:ext uri="{FF2B5EF4-FFF2-40B4-BE49-F238E27FC236}">
                <a16:creationId xmlns:a16="http://schemas.microsoft.com/office/drawing/2014/main" id="{CD1489ED-A413-5D45-A94D-403949F157D9}"/>
              </a:ext>
            </a:extLst>
          </p:cNvPr>
          <p:cNvSpPr txBox="1"/>
          <p:nvPr/>
        </p:nvSpPr>
        <p:spPr>
          <a:xfrm>
            <a:off x="5411376" y="1553233"/>
            <a:ext cx="6460611" cy="584775"/>
          </a:xfrm>
          <a:prstGeom prst="rect">
            <a:avLst/>
          </a:prstGeom>
          <a:noFill/>
        </p:spPr>
        <p:txBody>
          <a:bodyPr wrap="square" lIns="91440" tIns="45720" rIns="91440" bIns="45720" rtlCol="0" anchor="t">
            <a:spAutoFit/>
          </a:bodyPr>
          <a:lstStyle/>
          <a:p>
            <a:r>
              <a:rPr lang="fi-FI" sz="1600" b="1" dirty="0"/>
              <a:t>Esimerkkejä työkalujen tärinätasoista </a:t>
            </a:r>
            <a:r>
              <a:rPr lang="fi-FI" sz="1600" b="1" dirty="0">
                <a:ea typeface="+mn-lt"/>
                <a:cs typeface="+mn-lt"/>
              </a:rPr>
              <a:t>– </a:t>
            </a:r>
            <a:r>
              <a:rPr lang="fi-FI" sz="1600" b="1" dirty="0"/>
              <a:t>todellinen taso riippuu koneesta ja suoritetusta työstä</a:t>
            </a:r>
            <a:endParaRPr lang="sv-SE" sz="1600" dirty="0">
              <a:cs typeface="Calibri"/>
            </a:endParaRPr>
          </a:p>
        </p:txBody>
      </p:sp>
    </p:spTree>
    <p:extLst>
      <p:ext uri="{BB962C8B-B14F-4D97-AF65-F5344CB8AC3E}">
        <p14:creationId xmlns:p14="http://schemas.microsoft.com/office/powerpoint/2010/main" val="3459782397"/>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Asiakirja" ma:contentTypeID="0x010100A3F6FD161635FE4BA274447770F33F92" ma:contentTypeVersion="13" ma:contentTypeDescription="Luo uusi asiakirja." ma:contentTypeScope="" ma:versionID="d636abe56c51b4129b1c070f6015851d">
  <xsd:schema xmlns:xsd="http://www.w3.org/2001/XMLSchema" xmlns:xs="http://www.w3.org/2001/XMLSchema" xmlns:p="http://schemas.microsoft.com/office/2006/metadata/properties" xmlns:ns2="3af19f82-bc65-4e45-a47c-deabbcd5f2bd" xmlns:ns3="d7782952-83ee-4b7f-b36b-e03bcc39e872" targetNamespace="http://schemas.microsoft.com/office/2006/metadata/properties" ma:root="true" ma:fieldsID="e8c00c77424e4713a04fcbc32fa06d0f" ns2:_="" ns3:_="">
    <xsd:import namespace="3af19f82-bc65-4e45-a47c-deabbcd5f2bd"/>
    <xsd:import namespace="d7782952-83ee-4b7f-b36b-e03bcc39e87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af19f82-bc65-4e45-a47c-deabbcd5f2b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7782952-83ee-4b7f-b36b-e03bcc39e872" elementFormDefault="qualified">
    <xsd:import namespace="http://schemas.microsoft.com/office/2006/documentManagement/types"/>
    <xsd:import namespace="http://schemas.microsoft.com/office/infopath/2007/PartnerControls"/>
    <xsd:element name="SharedWithUsers" ma:index="16"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Jakamisen tiedot"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A51459B-6F4C-4392-AA41-E2EF285D8516}">
  <ds:schemaRefs>
    <ds:schemaRef ds:uri="3af19f82-bc65-4e45-a47c-deabbcd5f2bd"/>
    <ds:schemaRef ds:uri="http://schemas.microsoft.com/office/2006/documentManagement/types"/>
    <ds:schemaRef ds:uri="d7782952-83ee-4b7f-b36b-e03bcc39e872"/>
    <ds:schemaRef ds:uri="http://purl.org/dc/dcmitype/"/>
    <ds:schemaRef ds:uri="http://schemas.microsoft.com/office/infopath/2007/PartnerControls"/>
    <ds:schemaRef ds:uri="http://purl.org/dc/terms/"/>
    <ds:schemaRef ds:uri="http://www.w3.org/XML/1998/namespace"/>
    <ds:schemaRef ds:uri="http://schemas.openxmlformats.org/package/2006/metadata/core-properties"/>
    <ds:schemaRef ds:uri="http://schemas.microsoft.com/office/2006/metadata/properties"/>
    <ds:schemaRef ds:uri="http://purl.org/dc/elements/1.1/"/>
  </ds:schemaRefs>
</ds:datastoreItem>
</file>

<file path=customXml/itemProps2.xml><?xml version="1.0" encoding="utf-8"?>
<ds:datastoreItem xmlns:ds="http://schemas.openxmlformats.org/officeDocument/2006/customXml" ds:itemID="{2334903A-1070-4402-8B64-CA1C1587AB19}">
  <ds:schemaRefs>
    <ds:schemaRef ds:uri="http://schemas.microsoft.com/sharepoint/v3/contenttype/forms"/>
  </ds:schemaRefs>
</ds:datastoreItem>
</file>

<file path=customXml/itemProps3.xml><?xml version="1.0" encoding="utf-8"?>
<ds:datastoreItem xmlns:ds="http://schemas.openxmlformats.org/officeDocument/2006/customXml" ds:itemID="{0A242C83-4352-4B31-9B8C-F373016339A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af19f82-bc65-4e45-a47c-deabbcd5f2bd"/>
    <ds:schemaRef ds:uri="d7782952-83ee-4b7f-b36b-e03bcc39e87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622</TotalTime>
  <Words>4328</Words>
  <Application>Microsoft Office PowerPoint</Application>
  <PresentationFormat>Laajakuva</PresentationFormat>
  <Paragraphs>476</Paragraphs>
  <Slides>21</Slides>
  <Notes>20</Notes>
  <HiddenSlides>0</HiddenSlides>
  <MMClips>0</MMClips>
  <ScaleCrop>false</ScaleCrop>
  <HeadingPairs>
    <vt:vector size="4" baseType="variant">
      <vt:variant>
        <vt:lpstr>Teema</vt:lpstr>
      </vt:variant>
      <vt:variant>
        <vt:i4>1</vt:i4>
      </vt:variant>
      <vt:variant>
        <vt:lpstr>Dian otsikot</vt:lpstr>
      </vt:variant>
      <vt:variant>
        <vt:i4>21</vt:i4>
      </vt:variant>
    </vt:vector>
  </HeadingPairs>
  <TitlesOfParts>
    <vt:vector size="22" baseType="lpstr">
      <vt:lpstr>Office-teema</vt:lpstr>
      <vt:lpstr>Työturvallisuus rakennusalalla</vt:lpstr>
      <vt:lpstr>6. Työympäristötekijät</vt:lpstr>
      <vt:lpstr>Sähkö</vt:lpstr>
      <vt:lpstr>Sähkö</vt:lpstr>
      <vt:lpstr>Sähkö</vt:lpstr>
      <vt:lpstr>Melu</vt:lpstr>
      <vt:lpstr>Melu</vt:lpstr>
      <vt:lpstr>Tärinä</vt:lpstr>
      <vt:lpstr>Tärinä</vt:lpstr>
      <vt:lpstr>Säteilyt rakennustyössä</vt:lpstr>
      <vt:lpstr>Valaistus</vt:lpstr>
      <vt:lpstr>Lämpöolot</vt:lpstr>
      <vt:lpstr>Kemialliset ja biologiset haitta- ja vaaratekijät</vt:lpstr>
      <vt:lpstr>Ilman epäpuhtauksia ja haitallisia aineita rakentamisessa, eräitä esimerkkejä</vt:lpstr>
      <vt:lpstr>Kemikaalien käytön turvallisuus rakentamisessa</vt:lpstr>
      <vt:lpstr>Kemikaalien käytön turvallisuus rakentamisessa</vt:lpstr>
      <vt:lpstr>Kemikaalien käytön turvallisuus rakentamisessa</vt:lpstr>
      <vt:lpstr>Kemikaalien käytön turvallisuus rakentamisessa</vt:lpstr>
      <vt:lpstr>Kemikaalit työmaalla</vt:lpstr>
      <vt:lpstr>Tehtävä: epoksi</vt:lpstr>
      <vt:lpstr>Bonustehtävä</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Työturvallisuus rakennusalalla</dc:title>
  <dc:creator>Tom Johnsson</dc:creator>
  <cp:lastModifiedBy>Tom Johnsson</cp:lastModifiedBy>
  <cp:revision>256</cp:revision>
  <dcterms:created xsi:type="dcterms:W3CDTF">2022-01-16T15:51:41Z</dcterms:created>
  <dcterms:modified xsi:type="dcterms:W3CDTF">2022-06-20T07:47:48Z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0x010100A3F6FD161635FE4BA274447770F33F92</vt:lpwstr>
  </property>
</Properties>
</file>