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</p:sldMasterIdLst>
  <p:notesMasterIdLst>
    <p:notesMasterId r:id="rId13"/>
  </p:notesMasterIdLst>
  <p:sldIdLst>
    <p:sldId id="276" r:id="rId5"/>
    <p:sldId id="281" r:id="rId6"/>
    <p:sldId id="258" r:id="rId7"/>
    <p:sldId id="270" r:id="rId8"/>
    <p:sldId id="259" r:id="rId9"/>
    <p:sldId id="282" r:id="rId10"/>
    <p:sldId id="283" r:id="rId11"/>
    <p:sldId id="268" r:id="rId12"/>
  </p:sldIdLst>
  <p:sldSz cx="12193588" cy="6858000"/>
  <p:notesSz cx="6858000" cy="9144000"/>
  <p:defaultTextStyle>
    <a:defPPr>
      <a:defRPr lang="fi-FI"/>
    </a:defPPr>
    <a:lvl1pPr marL="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2F3D9-643B-4CD5-838C-7065958E8A04}" v="430" dt="2022-10-06T14:24:20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3886" autoAdjust="0"/>
  </p:normalViewPr>
  <p:slideViewPr>
    <p:cSldViewPr snapToGrid="0">
      <p:cViewPr varScale="1">
        <p:scale>
          <a:sx n="76" d="100"/>
          <a:sy n="76" d="100"/>
        </p:scale>
        <p:origin x="72" y="352"/>
      </p:cViewPr>
      <p:guideLst>
        <p:guide orient="horz" pos="2160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RTTyturvallisuusasiat/Shared%20Documents/General/Viestint&#228;/Turvallisuuskeskustelut/Turvallinen%20liikkuminen/tapaturmatilasto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CA-478C-9242-5D5118CC5A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9CA-478C-9242-5D5118CC5A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9CA-478C-9242-5D5118CC5A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9CA-478C-9242-5D5118CC5A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9CA-478C-9242-5D5118CC5A2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9CA-478C-9242-5D5118CC5A2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9CA-478C-9242-5D5118CC5A2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9CA-478C-9242-5D5118CC5A2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9CA-478C-9242-5D5118CC5A2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9CA-478C-9242-5D5118CC5A2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9CA-478C-9242-5D5118CC5A28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masis MT Pro Black" panose="02040A04050005020304" pitchFamily="18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A9CA-478C-9242-5D5118CC5A2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Amasis MT Pro Black" panose="02040A04050005020304" pitchFamily="18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A9CA-478C-9242-5D5118CC5A2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masis MT Pro Black" panose="02040A04050005020304" pitchFamily="18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A9CA-478C-9242-5D5118CC5A2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Amasis MT Pro Black" panose="02040A04050005020304" pitchFamily="18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A9CA-478C-9242-5D5118CC5A2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Amasis MT Pro Black" panose="02040A04050005020304" pitchFamily="18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A9CA-478C-9242-5D5118CC5A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Amasis MT Pro Black" panose="02040A04050005020304" pitchFamily="18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Työpaikkatapaturmat!$A$74:$A$84</c:f>
              <c:strCache>
                <c:ptCount val="11"/>
                <c:pt idx="0">
                  <c:v>aiheuttajan rikkoutuminen, putoaminen, ym.</c:v>
                </c:pt>
                <c:pt idx="1">
                  <c:v>aineen valuminen, purkaut. vuotaminen, ym.</c:v>
                </c:pt>
                <c:pt idx="2">
                  <c:v>henkilön äkillinen fyysinen kuormittuminen</c:v>
                </c:pt>
                <c:pt idx="3">
                  <c:v>lait., työk. tai eläimen hallinnan menett.</c:v>
                </c:pt>
                <c:pt idx="4">
                  <c:v>muut luettelemattomat poikkeamat</c:v>
                </c:pt>
                <c:pt idx="5">
                  <c:v>poikkeamasta ei tietoja vah.selvityksessä</c:v>
                </c:pt>
                <c:pt idx="6">
                  <c:v>kaatuminen, liukastuminen, putoaminen &amp; hyppääminen</c:v>
                </c:pt>
                <c:pt idx="7">
                  <c:v>sähköhäiriö, räjähdys, tulipalo</c:v>
                </c:pt>
                <c:pt idx="8">
                  <c:v>terävään esineeseen astum., kolhiminen, ym</c:v>
                </c:pt>
                <c:pt idx="9">
                  <c:v>tuntematon</c:v>
                </c:pt>
                <c:pt idx="10">
                  <c:v>väkivalta, järkyt. tilanne, poik. läsnäolo</c:v>
                </c:pt>
              </c:strCache>
            </c:strRef>
          </c:cat>
          <c:val>
            <c:numRef>
              <c:f>Työpaikkatapaturmat!$R$74:$R$84</c:f>
              <c:numCache>
                <c:formatCode>###0</c:formatCode>
                <c:ptCount val="11"/>
                <c:pt idx="0">
                  <c:v>6851</c:v>
                </c:pt>
                <c:pt idx="1">
                  <c:v>7324</c:v>
                </c:pt>
                <c:pt idx="2">
                  <c:v>8492</c:v>
                </c:pt>
                <c:pt idx="3">
                  <c:v>7879</c:v>
                </c:pt>
                <c:pt idx="4">
                  <c:v>4449</c:v>
                </c:pt>
                <c:pt idx="5">
                  <c:v>3840</c:v>
                </c:pt>
                <c:pt idx="6">
                  <c:v>16333</c:v>
                </c:pt>
                <c:pt idx="7">
                  <c:v>1307</c:v>
                </c:pt>
                <c:pt idx="8">
                  <c:v>14225</c:v>
                </c:pt>
                <c:pt idx="9">
                  <c:v>769</c:v>
                </c:pt>
                <c:pt idx="10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9CA-478C-9242-5D5118CC5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54570443447125"/>
          <c:y val="0.1801612913291733"/>
          <c:w val="0.32580148862230318"/>
          <c:h val="0.63967714599928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EEBB6-0E0B-45DD-8324-3C4CFEA987E5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93489-3568-47D7-953A-C560A22E8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84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93489-3568-47D7-953A-C560A22E889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98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4490A02-6E83-9E42-A1AC-028E782AB223}"/>
              </a:ext>
            </a:extLst>
          </p:cNvPr>
          <p:cNvSpPr/>
          <p:nvPr userDrawn="1"/>
        </p:nvSpPr>
        <p:spPr>
          <a:xfrm>
            <a:off x="9150786" y="0"/>
            <a:ext cx="304280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3200" dirty="0">
              <a:highlight>
                <a:srgbClr val="FFFF00"/>
              </a:highligh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547CFA-23BB-EA40-9111-F56C1BE5D7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0747" y="0"/>
            <a:ext cx="436284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5B563-B0BC-3E46-BFA8-5CF19F759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20" y="227265"/>
            <a:ext cx="4025510" cy="893737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7EC4E50A-C123-2044-804B-06777C87E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7" y="1701800"/>
            <a:ext cx="7496270" cy="3059893"/>
          </a:xfrm>
        </p:spPr>
        <p:txBody>
          <a:bodyPr anchor="b" anchorCtr="0"/>
          <a:lstStyle>
            <a:lvl1pPr>
              <a:defRPr sz="5300"/>
            </a:lvl1pPr>
          </a:lstStyle>
          <a:p>
            <a:r>
              <a:rPr lang="en-US" dirty="0"/>
              <a:t>&lt;</a:t>
            </a:r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&gt;</a:t>
            </a:r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AAC290-F4F1-0148-A97A-E1ED601A8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77" y="5397112"/>
            <a:ext cx="7496270" cy="1105289"/>
          </a:xfrm>
        </p:spPr>
        <p:txBody>
          <a:bodyPr lIns="0">
            <a:normAutofit/>
          </a:bodyPr>
          <a:lstStyle>
            <a:lvl1pPr marL="0" indent="0">
              <a:buNone/>
              <a:defRPr sz="2100">
                <a:latin typeface="+mn-lt"/>
              </a:defRPr>
            </a:lvl1pPr>
          </a:lstStyle>
          <a:p>
            <a:r>
              <a:rPr lang="fi-FI" dirty="0"/>
              <a:t>&lt;Lisää esittäjän ja tilaisuuden tiedot&gt;</a:t>
            </a:r>
          </a:p>
        </p:txBody>
      </p:sp>
    </p:spTree>
    <p:extLst>
      <p:ext uri="{BB962C8B-B14F-4D97-AF65-F5344CB8AC3E}">
        <p14:creationId xmlns:p14="http://schemas.microsoft.com/office/powerpoint/2010/main" val="2822211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vasemmall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8906C-FEED-5845-8A00-FDA383885A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014416-65EC-4C37-856B-602CCB459E83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2B0EA-8EA2-CF48-9F00-118760EF5E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431CC-1005-1546-8B67-999C1C0424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2E75C-AC2A-3240-9016-8287C2135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7"/>
            <a:ext cx="9843782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otsikko&gt;</a:t>
            </a:r>
            <a:endParaRPr lang="fi-FI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8A58F7D-7358-F840-A60B-7F39C2D78F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477" y="1701800"/>
            <a:ext cx="5523103" cy="4464051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kuva napsauttamalla&gt;</a:t>
            </a:r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FE74B0-59CA-9548-9F45-F11BAE84D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29" b="1456"/>
          <a:stretch/>
        </p:blipFill>
        <p:spPr>
          <a:xfrm>
            <a:off x="10580479" y="-1"/>
            <a:ext cx="1613110" cy="6858001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AAC20D3-57EE-7F45-9B3B-D6F49A7C07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794" y="1701800"/>
            <a:ext cx="4081465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744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Oikeall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968F-A337-EE4E-BCBF-6E82EC126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</a:t>
            </a:r>
            <a:br>
              <a:rPr lang="fi-FI" noProof="0" dirty="0"/>
            </a:br>
            <a:r>
              <a:rPr lang="fi-FI" noProof="0" dirty="0"/>
              <a:t>kahdelle riville&gt;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903FA-3BB7-D14B-B568-81B7FBF12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750982-5BD0-4A27-9C37-0F8C8706E81F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AC801-B285-3241-977B-3A581B64F9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90CAC-7E23-B347-8C7F-8A27388175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BCDE032-6248-6943-851D-B04E7C81E77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77" y="2139923"/>
            <a:ext cx="5523103" cy="40259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ADF97E4-AE8D-4245-A6CB-6C78F5A395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794" y="2139923"/>
            <a:ext cx="4081465" cy="402592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kuva napsauttamalla&gt;</a:t>
            </a:r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F91F4-0E17-A34D-8E46-2910727DD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29" b="1456"/>
          <a:stretch/>
        </p:blipFill>
        <p:spPr>
          <a:xfrm>
            <a:off x="10580479" y="-1"/>
            <a:ext cx="161311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4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Oikeall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903FA-3BB7-D14B-B568-81B7FBF12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C00E3B-9FA4-4609-8F8E-B1FF62347B64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AC801-B285-3241-977B-3A581B64F9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90CAC-7E23-B347-8C7F-8A27388175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F91F4-0E17-A34D-8E46-2910727DD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29" b="1456"/>
          <a:stretch/>
        </p:blipFill>
        <p:spPr>
          <a:xfrm>
            <a:off x="10580479" y="-1"/>
            <a:ext cx="1613110" cy="68580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BC72D7D-0B51-E646-AF3F-3CFD74363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6"/>
            <a:ext cx="9843782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otsikko&gt;</a:t>
            </a:r>
            <a:endParaRPr lang="fi-FI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8A085E6-5C0D-3D42-8271-088F462C23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77" y="1701800"/>
            <a:ext cx="5523103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160DF28A-7A8B-8F48-838C-31D4FB5648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794" y="1701800"/>
            <a:ext cx="4081465" cy="4464051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kuva napsauttamalla&gt;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817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so kuv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77" y="2139925"/>
            <a:ext cx="9843783" cy="4025927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napsauttamalla&gt;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B1B8-0808-4D45-848E-696C4DD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</a:t>
            </a:r>
            <a:br>
              <a:rPr lang="fi-FI" noProof="0" dirty="0"/>
            </a:br>
            <a:r>
              <a:rPr lang="fi-FI" noProof="0" dirty="0"/>
              <a:t>kahdelle riville&gt;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5A54B-2ABA-D84D-8182-B93C11AFA5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B8CF74-1632-4BDD-8336-9BBFCC557BA3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5868C-531E-CC4A-BC98-C0E89E442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186BC-6495-BF4C-B323-F4B24782EA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1B9EC0-23CB-6340-9D33-30EA3F347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29" b="1456"/>
          <a:stretch/>
        </p:blipFill>
        <p:spPr>
          <a:xfrm>
            <a:off x="10580479" y="-1"/>
            <a:ext cx="161311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69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so kuv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77" y="1701800"/>
            <a:ext cx="9843783" cy="4464051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napsauttamalla&gt;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B1B8-0808-4D45-848E-696C4DD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7"/>
            <a:ext cx="9843782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otsikko&gt;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5A54B-2ABA-D84D-8182-B93C11AFA5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3F85DC-0ABD-4EA0-8BF6-7080F0E99C8B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5868C-531E-CC4A-BC98-C0E89E442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186BC-6495-BF4C-B323-F4B24782EA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1B9EC0-23CB-6340-9D33-30EA3F347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29" b="1456"/>
          <a:stretch/>
        </p:blipFill>
        <p:spPr>
          <a:xfrm>
            <a:off x="10580479" y="-1"/>
            <a:ext cx="161311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16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isikko_Isko_kuva_kuvateksti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77" y="2139924"/>
            <a:ext cx="9843783" cy="3236712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napsauttamalla&gt;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08FE-8888-5246-9F76-2680F44A1F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6304676-675B-4CBB-A314-DB0C56F6A474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2DF2-064F-1440-90E1-4D49F2199F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9C3FF-120F-3448-8B23-49175ABC9B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AEBAE7-A83B-3942-8C13-C09B4CB14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78" y="5573486"/>
            <a:ext cx="9843782" cy="5923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04BD48-B974-DF48-A114-D3C2147B9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29" b="1456"/>
          <a:stretch/>
        </p:blipFill>
        <p:spPr>
          <a:xfrm>
            <a:off x="10580479" y="-1"/>
            <a:ext cx="1613110" cy="68580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5933274-A86A-B64D-8075-E04AFF2ED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6"/>
            <a:ext cx="9843782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</a:t>
            </a:r>
            <a:br>
              <a:rPr lang="fi-FI" noProof="0" dirty="0"/>
            </a:br>
            <a:r>
              <a:rPr lang="fi-FI" noProof="0" dirty="0"/>
              <a:t>kahdelle riville&gt;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029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isikko_Isko_kuva_kuvateksti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77" y="1701801"/>
            <a:ext cx="9843783" cy="3674836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napsauttamalla&gt;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08FE-8888-5246-9F76-2680F44A1F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28C75A-3D46-4C62-98DE-EC4549BF01B2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2DF2-064F-1440-90E1-4D49F2199F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9C3FF-120F-3448-8B23-49175ABC9B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AEBAE7-A83B-3942-8C13-C09B4CB14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78" y="5573486"/>
            <a:ext cx="9843782" cy="5923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04BD48-B974-DF48-A114-D3C2147B9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29" b="1456"/>
          <a:stretch/>
        </p:blipFill>
        <p:spPr>
          <a:xfrm>
            <a:off x="10580479" y="-1"/>
            <a:ext cx="1613110" cy="68580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5933274-A86A-B64D-8075-E04AFF2ED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6"/>
            <a:ext cx="9843782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otsikko&gt;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4052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31098" y="-1"/>
            <a:ext cx="2493145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 dirty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BBCBA-ADED-9D43-82E8-6A12B70A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</a:t>
            </a:r>
            <a:br>
              <a:rPr lang="fi-FI" noProof="0" dirty="0"/>
            </a:br>
            <a:r>
              <a:rPr lang="fi-FI" noProof="0" dirty="0"/>
              <a:t>kahdelle riville&gt;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8610-FDF7-42B5-A223-739D9C9550E9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73718DE-04D0-2543-B468-F97A6BDD8B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78" y="2133600"/>
            <a:ext cx="9843782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1FCD2B-23D6-D84E-A8C4-AA6CD4FF0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59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677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31098" y="-1"/>
            <a:ext cx="2493145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 dirty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58F9-F5AD-478F-B7C3-9C88597FCD10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1D3265-B181-FF49-9159-C456EF500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6"/>
            <a:ext cx="9843782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otsikko&gt;</a:t>
            </a:r>
            <a:endParaRPr lang="fi-FI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33F5B55-A33A-534E-B852-406E31E7EE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78" y="1701800"/>
            <a:ext cx="9843782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EB6A67-DF18-E842-A035-245004F40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13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677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2_sisältöpalstaa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940586-A39D-473E-971D-AF0A24D439DA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451ADC-3BA1-FA45-A410-75230DEF1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185" y="365126"/>
            <a:ext cx="9847076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</a:t>
            </a:r>
            <a:br>
              <a:rPr lang="fi-FI" noProof="0" dirty="0"/>
            </a:br>
            <a:r>
              <a:rPr lang="fi-FI" noProof="0" dirty="0"/>
              <a:t>kahdelle riville&gt;</a:t>
            </a:r>
            <a:endParaRPr lang="fi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5DAC1-6750-6D4C-B407-2BAA1F94BE2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8712" y="2133600"/>
            <a:ext cx="4775454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95B9F7E-7414-E145-A9DE-987A1564B51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3624" y="2133600"/>
            <a:ext cx="4764635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486526-8511-F043-B51E-74AD1579E2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7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Aloitus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169E23-3330-3C4B-928D-A989B7275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32" y="224345"/>
            <a:ext cx="4124036" cy="9188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5FC308-B8EF-DD4A-8914-00832F65F956}"/>
              </a:ext>
            </a:extLst>
          </p:cNvPr>
          <p:cNvSpPr/>
          <p:nvPr userDrawn="1"/>
        </p:nvSpPr>
        <p:spPr>
          <a:xfrm>
            <a:off x="9150784" y="0"/>
            <a:ext cx="30428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32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6C193-FEC4-4846-8506-8BB8C60D78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0746" y="0"/>
            <a:ext cx="4362842" cy="6858000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870CB1AB-D5B9-9F4D-9329-62D396205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7" y="1701800"/>
            <a:ext cx="5523103" cy="3059893"/>
          </a:xfrm>
        </p:spPr>
        <p:txBody>
          <a:bodyPr anchor="b" anchorCtr="0"/>
          <a:lstStyle>
            <a:lvl1pPr>
              <a:defRPr sz="5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&gt;</a:t>
            </a:r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534D5EC-DD74-894E-9D56-CBF405A7CC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77" y="5397112"/>
            <a:ext cx="5523103" cy="1105289"/>
          </a:xfrm>
        </p:spPr>
        <p:txBody>
          <a:bodyPr lIns="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esittäjän ja tilaisuuden tiedot&gt;</a:t>
            </a:r>
          </a:p>
        </p:txBody>
      </p:sp>
    </p:spTree>
    <p:extLst>
      <p:ext uri="{BB962C8B-B14F-4D97-AF65-F5344CB8AC3E}">
        <p14:creationId xmlns:p14="http://schemas.microsoft.com/office/powerpoint/2010/main" val="1770235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2_sisältöpalstaa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7D3033-DC86-4820-8C2C-EB77CC4E4E4C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3DB15D82-F2D8-534F-9351-387404A1A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6"/>
            <a:ext cx="9843782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otsikko&gt;</a:t>
            </a:r>
            <a:endParaRPr lang="fi-FI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9FA7D81-E7A9-3845-93C4-96725698555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78" y="1701800"/>
            <a:ext cx="4772161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C5A8EB1-3CF4-0443-83C9-95FBCDEE1E6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06098" y="1701800"/>
            <a:ext cx="4772161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787564-CE63-2749-839B-F93F0C705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79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 vasemmalla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8906C-FEED-5845-8A00-FDA383885A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45C6A6-90F6-4E62-93ED-B4DDAAC132CE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2B0EA-8EA2-CF48-9F00-118760EF5E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431CC-1005-1546-8B67-999C1C0424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2E75C-AC2A-3240-9016-8287C2135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</a:t>
            </a:r>
            <a:br>
              <a:rPr lang="fi-FI" noProof="0" dirty="0"/>
            </a:br>
            <a:r>
              <a:rPr lang="fi-FI" noProof="0" dirty="0"/>
              <a:t>kahdelle riville&gt;</a:t>
            </a:r>
            <a:endParaRPr lang="fi-FI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8A58F7D-7358-F840-A60B-7F39C2D78F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477" y="2139923"/>
            <a:ext cx="5523103" cy="402592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kuva napsauttamalla&gt;</a:t>
            </a:r>
            <a:endParaRPr lang="fi-FI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AAC20D3-57EE-7F45-9B3B-D6F49A7C07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794" y="2139923"/>
            <a:ext cx="4081465" cy="40259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147607-4125-4F4E-9369-7C1ACD8985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6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 vasemmalla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8906C-FEED-5845-8A00-FDA383885A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34CEB8-132B-419A-B1C3-6220145B43AC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2B0EA-8EA2-CF48-9F00-118760EF5E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431CC-1005-1546-8B67-999C1C0424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2E75C-AC2A-3240-9016-8287C2135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7"/>
            <a:ext cx="9843782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otsikko&gt;</a:t>
            </a:r>
            <a:endParaRPr lang="fi-FI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8A58F7D-7358-F840-A60B-7F39C2D78F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477" y="1701800"/>
            <a:ext cx="5523103" cy="4464051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kuva napsauttamalla&gt;</a:t>
            </a:r>
            <a:endParaRPr lang="fi-FI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AAC20D3-57EE-7F45-9B3B-D6F49A7C07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794" y="1701800"/>
            <a:ext cx="4081465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5C1A90-8B94-084B-A899-CD369C5B3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65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 Oikealla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968F-A337-EE4E-BCBF-6E82EC126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</a:t>
            </a:r>
            <a:br>
              <a:rPr lang="fi-FI" noProof="0" dirty="0"/>
            </a:br>
            <a:r>
              <a:rPr lang="fi-FI" noProof="0" dirty="0"/>
              <a:t>kahdelle riville&gt;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903FA-3BB7-D14B-B568-81B7FBF12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8A4345-BB65-434B-BA9C-7C613E94DF69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AC801-B285-3241-977B-3A581B64F9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90CAC-7E23-B347-8C7F-8A27388175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BCDE032-6248-6943-851D-B04E7C81E77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77" y="2139923"/>
            <a:ext cx="5523103" cy="40259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ADF97E4-AE8D-4245-A6CB-6C78F5A395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794" y="2139923"/>
            <a:ext cx="4081465" cy="402592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kuva napsauttamalla&gt;</a:t>
            </a:r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94970E-64F5-F94C-BDC7-37F606055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47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 Oikealla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903FA-3BB7-D14B-B568-81B7FBF12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46EE8C-E04A-4474-B3C1-390FBD4BD2AD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AC801-B285-3241-977B-3A581B64F9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90CAC-7E23-B347-8C7F-8A27388175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C72D7D-0B51-E646-AF3F-3CFD74363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6"/>
            <a:ext cx="9843782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otsikko&gt;</a:t>
            </a:r>
            <a:endParaRPr lang="fi-FI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8A085E6-5C0D-3D42-8271-088F462C23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77" y="1701800"/>
            <a:ext cx="5523103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160DF28A-7A8B-8F48-838C-31D4FB5648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794" y="1701800"/>
            <a:ext cx="4081465" cy="4464051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kuva napsauttamalla&gt;</a:t>
            </a:r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DADB09-8744-1145-BDDB-115EB0C8F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98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Iso kuva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77" y="2139925"/>
            <a:ext cx="9843783" cy="4025927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napsauttamalla&gt;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B1B8-0808-4D45-848E-696C4DD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</a:t>
            </a:r>
            <a:br>
              <a:rPr lang="fi-FI" noProof="0" dirty="0"/>
            </a:br>
            <a:r>
              <a:rPr lang="fi-FI" noProof="0" dirty="0"/>
              <a:t>kahdelle riville&gt;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5A54B-2ABA-D84D-8182-B93C11AFA5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23D11E6-25FE-4CA1-BB1F-FF27FF969A67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5868C-531E-CC4A-BC98-C0E89E442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186BC-6495-BF4C-B323-F4B24782EA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BF3DF3-B09C-DE43-B906-25C72A4EE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67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Iso kuva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77" y="1701800"/>
            <a:ext cx="9843783" cy="4464051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napsauttamalla&gt;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B1B8-0808-4D45-848E-696C4DD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7"/>
            <a:ext cx="9843782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otsikko&gt;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5A54B-2ABA-D84D-8182-B93C11AFA5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FAE7A1F-FDDB-4B02-8ED4-317B276CD89D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5868C-531E-CC4A-BC98-C0E89E442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186BC-6495-BF4C-B323-F4B24782EA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2A5C5B-8C3D-924D-8F18-08FCBA946B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96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isikko_Isko_kuva_kuvateksti 2 _kapea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77" y="2139924"/>
            <a:ext cx="9843783" cy="3236712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napsauttamalla&gt;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08FE-8888-5246-9F76-2680F44A1F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3F4E09-F55D-4799-A4DC-1A89E073C27A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2DF2-064F-1440-90E1-4D49F2199F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9C3FF-120F-3448-8B23-49175ABC9B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AEBAE7-A83B-3942-8C13-C09B4CB14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78" y="5573486"/>
            <a:ext cx="9843782" cy="5923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933274-A86A-B64D-8075-E04AFF2ED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6"/>
            <a:ext cx="9843782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</a:t>
            </a:r>
            <a:br>
              <a:rPr lang="fi-FI" noProof="0" dirty="0"/>
            </a:br>
            <a:r>
              <a:rPr lang="fi-FI" noProof="0" dirty="0"/>
              <a:t>kahdelle riville&gt;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665863-C5E5-664A-A74C-6AD764BCF7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82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isikko_Isko_kuva_kuvateksti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77" y="1701801"/>
            <a:ext cx="9843783" cy="3674836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napsauttamalla&gt;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08FE-8888-5246-9F76-2680F44A1F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6A614CB-6F88-4013-BA4C-19644952CCB5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2DF2-064F-1440-90E1-4D49F2199F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9C3FF-120F-3448-8B23-49175ABC9B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AEBAE7-A83B-3942-8C13-C09B4CB14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78" y="5573486"/>
            <a:ext cx="9843782" cy="5923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933274-A86A-B64D-8075-E04AFF2ED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6"/>
            <a:ext cx="9843782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otsikko&gt;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E9A7F7-253C-B142-8C3E-18BD4AF392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55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, avainsan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331098" y="-1"/>
            <a:ext cx="2493145" cy="1126436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diatyyppi on tarkoitettu esityksen johtoajatusten esittämiseen.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56882-7BDD-E044-918C-9ED145132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9307" y="0"/>
            <a:ext cx="1454281" cy="686466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B4C5EE-81C9-D345-9E51-F1D29D30E7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78" y="2133600"/>
            <a:ext cx="9838432" cy="4032251"/>
          </a:xfrm>
        </p:spPr>
        <p:txBody>
          <a:bodyPr anchor="t">
            <a:normAutofit/>
          </a:bodyPr>
          <a:lstStyle>
            <a:lvl1pPr algn="l">
              <a:lnSpc>
                <a:spcPts val="7733"/>
              </a:lnSpc>
              <a:defRPr sz="82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otsikko&gt;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B1D87-0EE3-504B-983A-AB76325205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65" y="221845"/>
            <a:ext cx="4124036" cy="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6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oitusdia_kape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ADB5C2-738D-9C47-96A3-4BBF1239C8A4}"/>
              </a:ext>
            </a:extLst>
          </p:cNvPr>
          <p:cNvSpPr/>
          <p:nvPr userDrawn="1"/>
        </p:nvSpPr>
        <p:spPr>
          <a:xfrm>
            <a:off x="11718218" y="0"/>
            <a:ext cx="47536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3200" dirty="0">
              <a:highlight>
                <a:srgbClr val="FFFF00"/>
              </a:highlight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12331098" y="-3"/>
            <a:ext cx="2493145" cy="306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Jos haluat vaihtaa aloitussivulle kuvan, käytä tätä pohjaa.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Napsauta hiiren oikealla painikkeella dian oikeassa laidassa sijaitsevaa kuvaa ja valitse ”Muuta kuva”.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hakea mieleisesi kuvan P:lle tallennettavasta valikoimasta valmiiksi käsiteltyjä kuvia.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Etusivun kuvakokonaisuus muodostuu aina kolmesta suunnikkaasta, älä käytä tässä muunlaisia kuvia.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860428-2DAA-0E4D-8FF0-E464C3523A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82" y="494251"/>
            <a:ext cx="4025510" cy="8937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C62A25-A270-1849-BEEB-3375079E51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8560C9-8F4E-A543-BEA3-AAD31F939663}"/>
              </a:ext>
            </a:extLst>
          </p:cNvPr>
          <p:cNvSpPr/>
          <p:nvPr userDrawn="1"/>
        </p:nvSpPr>
        <p:spPr>
          <a:xfrm>
            <a:off x="9150782" y="290819"/>
            <a:ext cx="2567436" cy="63197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3200" dirty="0">
              <a:highlight>
                <a:srgbClr val="FFFF00"/>
              </a:highlight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102628" y="361243"/>
            <a:ext cx="5615590" cy="6141156"/>
          </a:xfrm>
        </p:spPr>
        <p:txBody>
          <a:bodyPr>
            <a:normAutofit/>
          </a:bodyPr>
          <a:lstStyle>
            <a:lvl1pPr>
              <a:defRPr sz="2133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</a:t>
            </a:r>
            <a:r>
              <a:rPr lang="fi-FI" dirty="0" err="1"/>
              <a:t>napsautamalla</a:t>
            </a:r>
            <a:r>
              <a:rPr lang="fi-FI" dirty="0"/>
              <a:t>&gt;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E23A46-601D-9C4A-AB55-1D7704B630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32" y="224345"/>
            <a:ext cx="4124036" cy="918859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3779013-36B5-CA4E-8720-3EEF66975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7" y="1701800"/>
            <a:ext cx="5523103" cy="3059893"/>
          </a:xfrm>
        </p:spPr>
        <p:txBody>
          <a:bodyPr anchor="b" anchorCtr="0"/>
          <a:lstStyle>
            <a:lvl1pPr>
              <a:defRPr sz="5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&gt;</a:t>
            </a:r>
            <a:endParaRPr lang="fi-FI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15A7273-0B96-814F-AAA4-FB69198DAD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77" y="5397112"/>
            <a:ext cx="5523103" cy="1105289"/>
          </a:xfrm>
        </p:spPr>
        <p:txBody>
          <a:bodyPr lIns="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esittäjän ja tilaisuuden tiedot&gt;</a:t>
            </a:r>
          </a:p>
        </p:txBody>
      </p:sp>
    </p:spTree>
    <p:extLst>
      <p:ext uri="{BB962C8B-B14F-4D97-AF65-F5344CB8AC3E}">
        <p14:creationId xmlns:p14="http://schemas.microsoft.com/office/powerpoint/2010/main" val="3919333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ohdanto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478" y="2133600"/>
            <a:ext cx="9842127" cy="4032251"/>
          </a:xfrm>
        </p:spPr>
        <p:txBody>
          <a:bodyPr anchor="b">
            <a:normAutofit/>
          </a:bodyPr>
          <a:lstStyle>
            <a:lvl1pPr algn="l">
              <a:lnSpc>
                <a:spcPts val="768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2331098" y="-1"/>
            <a:ext cx="2493145" cy="2088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Johdantosivua voit käyttää välilehtenä jakaaksesi esityksesi osiin.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Johdantosivuksi sopii myös suurikokoisella kuvalla varustettu diatyyppi, mutta älä yhdistä samaan esitykseen kahta erilaista johdantosivutyyppiä.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1418F-00FE-E644-9F3D-18220DE386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9307" y="0"/>
            <a:ext cx="1454281" cy="6864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0D39AA-C316-7748-9073-4A096F9B9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65" y="221845"/>
            <a:ext cx="4124036" cy="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11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dea, avainsana_kape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331098" y="-1"/>
            <a:ext cx="2493145" cy="1126436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diatyyppi on tarkoitettu esityksen johtoajatusten esittämiseen.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B4C5EE-81C9-D345-9E51-F1D29D30E7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78" y="2133600"/>
            <a:ext cx="9838432" cy="4032251"/>
          </a:xfrm>
        </p:spPr>
        <p:txBody>
          <a:bodyPr anchor="t">
            <a:normAutofit/>
          </a:bodyPr>
          <a:lstStyle>
            <a:lvl1pPr algn="l">
              <a:lnSpc>
                <a:spcPts val="7733"/>
              </a:lnSpc>
              <a:defRPr sz="82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&lt;Lisää otsikko&gt;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B1D87-0EE3-504B-983A-AB7632520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65" y="221845"/>
            <a:ext cx="4124036" cy="918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642E3-4AFD-3846-95E2-697A039DF7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81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Johdantosivu_kape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478" y="2133600"/>
            <a:ext cx="9842127" cy="4032251"/>
          </a:xfrm>
        </p:spPr>
        <p:txBody>
          <a:bodyPr anchor="b">
            <a:normAutofit/>
          </a:bodyPr>
          <a:lstStyle>
            <a:lvl1pPr algn="l">
              <a:lnSpc>
                <a:spcPts val="768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2331098" y="-1"/>
            <a:ext cx="2493145" cy="2088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Johdantosivua voit käyttää välilehtenä jakaaksesi esityksesi osiin.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Johdantosivuksi sopii myös suurikokoisella kuvalla varustettu diatyyppi, mutta älä yhdistä samaan esitykseen kahta erilaista johdantosivutyyppiä.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0D39AA-C316-7748-9073-4A096F9B9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65" y="221845"/>
            <a:ext cx="4124036" cy="918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2A3BE-4A9E-AE44-A5C8-235C414BB4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31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5024" y="2133600"/>
            <a:ext cx="9363235" cy="1295400"/>
          </a:xfrm>
        </p:spPr>
        <p:txBody>
          <a:bodyPr anchor="ctr">
            <a:normAutofit/>
          </a:bodyPr>
          <a:lstStyle>
            <a:lvl1pPr algn="ctr">
              <a:lnSpc>
                <a:spcPts val="768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tekstiä&gt;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2331098" y="1"/>
            <a:ext cx="2493145" cy="1338471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päättää esityksesi tähän lopetusdiaan, jossa on </a:t>
            </a:r>
            <a:r>
              <a:rPr kumimoji="0" lang="fi-FI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tuttu </a:t>
            </a:r>
            <a:r>
              <a:rPr kumimoji="0" lang="fi-FI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slogan</a:t>
            </a: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ja graafisista elementeistä koostuva kaupunkisiluetti.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5AA4-1DD0-D140-98B6-D50F8DD834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57655"/>
            <a:ext cx="12193588" cy="2603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6D6DD6-2EEB-E947-916E-CB377884C4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65" y="221845"/>
            <a:ext cx="4124036" cy="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661" userDrawn="1">
          <p15:clr>
            <a:srgbClr val="FBAE40"/>
          </p15:clr>
        </p15:guide>
        <p15:guide id="1" pos="384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petus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57581" y="357718"/>
            <a:ext cx="5866163" cy="1338469"/>
          </a:xfrm>
        </p:spPr>
        <p:txBody>
          <a:bodyPr anchor="ctr">
            <a:normAutofit/>
          </a:bodyPr>
          <a:lstStyle>
            <a:lvl1pPr algn="ctr">
              <a:lnSpc>
                <a:spcPts val="7680"/>
              </a:lnSpc>
              <a:defRPr sz="2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tekstiä&gt;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2331098" y="1"/>
            <a:ext cx="2493145" cy="1338471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päättää esityksesi tähän lopetusdiaan, jossa on </a:t>
            </a:r>
            <a:r>
              <a:rPr kumimoji="0" lang="fi-FI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tuttu </a:t>
            </a:r>
            <a:r>
              <a:rPr kumimoji="0" lang="fi-FI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slogan</a:t>
            </a: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ja graafisista elementeistä koostuva kaupunkisiluetti.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04C96D-618F-B246-A7C8-D6A70B143B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57655"/>
            <a:ext cx="12193588" cy="2603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1A20CC-BB43-5946-9BF4-1245960A6E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65" y="221845"/>
            <a:ext cx="4124036" cy="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83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661" userDrawn="1">
          <p15:clr>
            <a:srgbClr val="FBAE40"/>
          </p15:clr>
        </p15:guide>
        <p15:guide id="1" pos="3841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219" y="1714215"/>
            <a:ext cx="9828215" cy="916691"/>
          </a:xfrm>
        </p:spPr>
        <p:txBody>
          <a:bodyPr anchor="ctr">
            <a:normAutofit/>
          </a:bodyPr>
          <a:lstStyle>
            <a:lvl1pPr algn="l">
              <a:lnSpc>
                <a:spcPts val="768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&lt;Lisätietoja&gt;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19" y="2640073"/>
            <a:ext cx="9828216" cy="79752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3200" b="1" cap="none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 marL="1828754" indent="0">
              <a:buNone/>
              <a:defRPr lang="fi-FI">
                <a:solidFill>
                  <a:schemeClr val="tx2"/>
                </a:solidFill>
              </a:defRPr>
            </a:lvl5pPr>
          </a:lstStyle>
          <a:p>
            <a:pPr lvl="0">
              <a:lnSpc>
                <a:spcPts val="7680"/>
              </a:lnSpc>
              <a:spcBef>
                <a:spcPct val="0"/>
              </a:spcBef>
            </a:pPr>
            <a:r>
              <a:rPr lang="fi-FI" noProof="0" dirty="0"/>
              <a:t>&lt;Yhteystiedot&gt;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331098" y="-1"/>
            <a:ext cx="2493145" cy="1152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  <a:endParaRPr kumimoji="0" lang="fi-FI" sz="1333" b="0" i="0" u="none" strike="noStrike" kern="1200" cap="none" spc="0" normalizeH="0" baseline="0" noProof="0" dirty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Halutessasi sisällyttää esitykseen omat yhteystietosi, käytä tätä lopetusdiaa.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21592-F620-FA40-BDC6-0E062EF5C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57655"/>
            <a:ext cx="12193588" cy="2603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B829EF-B0E4-DE40-8B49-3830F69E6D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65" y="221845"/>
            <a:ext cx="4124036" cy="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68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piirakk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334478" y="2139923"/>
            <a:ext cx="9843782" cy="40259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&lt;Lisää kaavio napsauttamalla&gt;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331098" y="-1"/>
            <a:ext cx="2493145" cy="2862472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kaavioiden pohjana tätä diatyyppiä, jossa ei ole graafisia elementtejä oikeassa laidassa.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Kaavioissa tulee noudattaa </a:t>
            </a:r>
            <a:r>
              <a:rPr kumimoji="0" lang="fi-FI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tunnusvärejä eli PowerPointiin ja Exceliin oletuksiksi asetettuja teemavärejä.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Kaaviot pitää toteuttaa näiden mallien mukaisesti, eikä niissä tule käyttää muita muotoiluja (kolmiulotteisuutta, varjostuksia tms.).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F3C89-A607-7D4A-8512-AF629C5E8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14FDBC-02FB-A844-9D01-4AA74C44F7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</a:t>
            </a:r>
            <a:br>
              <a:rPr lang="fi-FI" noProof="0" dirty="0"/>
            </a:br>
            <a:r>
              <a:rPr lang="fi-FI" noProof="0" dirty="0"/>
              <a:t>kahdelle riville&gt;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F7EB1-19C8-4E4D-BE2A-071F3B2146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7919D6-4554-42C7-B390-FFB87C8B438D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AD6C3-BCEB-C045-9F57-206E0DC1DB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883D0-C605-AD4D-A961-36FCAFEBE7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4499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74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piirakk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331098" y="-1"/>
            <a:ext cx="2493145" cy="2862472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kaavioiden pohjana tätä diatyyppiä, jossa ei ole graafisia elementtejä oikeassa laidassa.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Kaavioissa tulee noudattaa </a:t>
            </a:r>
            <a:r>
              <a:rPr kumimoji="0" lang="fi-FI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tunnusvärejä eli PowerPointiin ja Exceliin oletuksiksi asetettuja teemavärejä.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Kaaviot pitää toteuttaa näiden mallien mukaisesti, eikä niissä tule käyttää muita muotoiluja (kolmiulotteisuutta, varjostuksia tms.).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F3C89-A607-7D4A-8512-AF629C5E8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F7EB1-19C8-4E4D-BE2A-071F3B2146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D9C4AC-5A64-4E1A-B63B-F3F44ADD5D3F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AD6C3-BCEB-C045-9F57-206E0DC1DB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883D0-C605-AD4D-A961-36FCAFEBE7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Chart Placeholder 8">
            <a:extLst>
              <a:ext uri="{FF2B5EF4-FFF2-40B4-BE49-F238E27FC236}">
                <a16:creationId xmlns:a16="http://schemas.microsoft.com/office/drawing/2014/main" id="{443FADB5-8D7B-1544-ABF1-F501A5090CD0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78" y="1701800"/>
            <a:ext cx="9843782" cy="44640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&lt;Lisää kaavio napsauttamalla&gt;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7824575-88CF-744A-893E-040A55FE9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6"/>
            <a:ext cx="9843782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otsikko&gt;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976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7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pylväs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331098" y="-1"/>
            <a:ext cx="2493145" cy="180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Muotoile kaavioiden luvut siten, että ne ovat kauttaaltaan kokonaislukuja tai yhdellä desimaalilla.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Kaavion oikeassa laidassa on oltava pystyviiva, kuten tässä mallissa.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5A46EC-54A2-DD48-9C5B-F9FDCEDAC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41CE4A-8B07-1A47-940A-2AF278F4B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</a:t>
            </a:r>
            <a:br>
              <a:rPr lang="fi-FI" noProof="0" dirty="0"/>
            </a:br>
            <a:r>
              <a:rPr lang="fi-FI" noProof="0" dirty="0"/>
              <a:t>kahdelle riville&gt;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20EE9-4984-E745-A9C1-3535063FDF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4863EA-AEBE-49E0-9E18-84E76BB33D04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7E9C2-8C38-664E-BFD2-3EE559B781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3F13-EF56-774B-BDD4-CAEE057CA3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hart Placeholder 8">
            <a:extLst>
              <a:ext uri="{FF2B5EF4-FFF2-40B4-BE49-F238E27FC236}">
                <a16:creationId xmlns:a16="http://schemas.microsoft.com/office/drawing/2014/main" id="{DE4CEA6B-3520-9942-9EDF-6D6BD06590A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78" y="2139923"/>
            <a:ext cx="9843782" cy="40259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&lt;Lisää kaavio napsauttamalla&gt;</a:t>
            </a:r>
          </a:p>
        </p:txBody>
      </p:sp>
    </p:spTree>
    <p:extLst>
      <p:ext uri="{BB962C8B-B14F-4D97-AF65-F5344CB8AC3E}">
        <p14:creationId xmlns:p14="http://schemas.microsoft.com/office/powerpoint/2010/main" val="3722716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74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pylväs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331098" y="-1"/>
            <a:ext cx="2493145" cy="180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Muotoile kaavioiden luvut siten, että ne ovat kauttaaltaan kokonaislukuja tai yhdellä desimaalilla.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Kaavion oikeassa laidassa on oltava pystyviiva, kuten tässä mallissa.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5A46EC-54A2-DD48-9C5B-F9FDCEDAC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20EE9-4984-E745-A9C1-3535063FDF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B0EB94-6BD8-4B8A-B6B4-6F5577168F04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7E9C2-8C38-664E-BFD2-3EE559B781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3F13-EF56-774B-BDD4-CAEE057CA3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82672CD-FE39-7649-8E9C-5BF2B2D09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6"/>
            <a:ext cx="9843782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otsikko&gt;</a:t>
            </a:r>
            <a:endParaRPr lang="fi-FI" dirty="0"/>
          </a:p>
        </p:txBody>
      </p:sp>
      <p:sp>
        <p:nvSpPr>
          <p:cNvPr id="12" name="Chart Placeholder 8">
            <a:extLst>
              <a:ext uri="{FF2B5EF4-FFF2-40B4-BE49-F238E27FC236}">
                <a16:creationId xmlns:a16="http://schemas.microsoft.com/office/drawing/2014/main" id="{50C1B81D-3DF2-2E40-B5FB-BED62003599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78" y="1701800"/>
            <a:ext cx="9843782" cy="44640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&lt;Lisää kaavio napsauttamalla&gt;</a:t>
            </a:r>
          </a:p>
        </p:txBody>
      </p:sp>
    </p:spTree>
    <p:extLst>
      <p:ext uri="{BB962C8B-B14F-4D97-AF65-F5344CB8AC3E}">
        <p14:creationId xmlns:p14="http://schemas.microsoft.com/office/powerpoint/2010/main" val="1014241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7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Aloitusdia_kape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815B44-4CB0-D94E-A3CC-D17F43F97EA7}"/>
              </a:ext>
            </a:extLst>
          </p:cNvPr>
          <p:cNvSpPr/>
          <p:nvPr userDrawn="1"/>
        </p:nvSpPr>
        <p:spPr>
          <a:xfrm>
            <a:off x="12331098" y="-3"/>
            <a:ext cx="2493145" cy="306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Jos haluat vaihtaa aloitussivulle kuvan, käytä tätä pohjaa.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Napsauta hiiren oikealla painikkeella dian oikeassa laidassa sijaitsevaa kuvaa ja valitse ”Muuta kuva”.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hakea mieleisesi kuvan P:lle tallennettavasta valikoimasta valmiiksi käsiteltyjä kuvia.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Etusivun kuvakokonaisuus muodostuu aina kolmesta suunnikkaasta, älä käytä tässä muunlaisia kuvia.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F76B5F-28CE-7A43-A1F2-A961980BC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20" y="227265"/>
            <a:ext cx="4025510" cy="893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D206B1-44C9-914F-AD86-11C5542F16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9A320AF-4189-AA4E-BC3D-540276AF2E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794" y="368771"/>
            <a:ext cx="5621423" cy="6130573"/>
          </a:xfrm>
          <a:noFill/>
        </p:spPr>
        <p:txBody>
          <a:bodyPr>
            <a:normAutofit/>
          </a:bodyPr>
          <a:lstStyle>
            <a:lvl1pPr>
              <a:defRPr sz="2133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/>
              <a:t>&lt;Lisää kuva </a:t>
            </a:r>
            <a:r>
              <a:rPr lang="fi-FI" dirty="0" err="1"/>
              <a:t>napsautamalla</a:t>
            </a:r>
            <a:r>
              <a:rPr lang="fi-FI" dirty="0"/>
              <a:t>&gt;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4AE952E2-03D3-3F4A-B10D-200903D96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7" y="1701800"/>
            <a:ext cx="5523103" cy="3059893"/>
          </a:xfrm>
        </p:spPr>
        <p:txBody>
          <a:bodyPr anchor="b" anchorCtr="0"/>
          <a:lstStyle>
            <a:lvl1pPr>
              <a:defRPr sz="5300"/>
            </a:lvl1pPr>
          </a:lstStyle>
          <a:p>
            <a:r>
              <a:rPr lang="en-US" dirty="0"/>
              <a:t>&lt;</a:t>
            </a:r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&gt;</a:t>
            </a:r>
            <a:endParaRPr lang="fi-FI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A553480-3C0E-574E-BD13-DB2555F498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77" y="5397112"/>
            <a:ext cx="5523103" cy="1105289"/>
          </a:xfrm>
        </p:spPr>
        <p:txBody>
          <a:bodyPr lIns="0">
            <a:normAutofit/>
          </a:bodyPr>
          <a:lstStyle>
            <a:lvl1pPr marL="0" indent="0">
              <a:buNone/>
              <a:defRPr sz="2100"/>
            </a:lvl1pPr>
          </a:lstStyle>
          <a:p>
            <a:r>
              <a:rPr lang="fi-FI" dirty="0"/>
              <a:t>&lt;Lisää esittäjän ja tilaisuuden tiedot&gt;</a:t>
            </a:r>
          </a:p>
        </p:txBody>
      </p:sp>
    </p:spTree>
    <p:extLst>
      <p:ext uri="{BB962C8B-B14F-4D97-AF65-F5344CB8AC3E}">
        <p14:creationId xmlns:p14="http://schemas.microsoft.com/office/powerpoint/2010/main" val="42172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viiv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BFE84D-6738-A347-B612-F243DE293E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48DEF00-551E-DB49-BCCA-3B0749E2C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</a:t>
            </a:r>
            <a:br>
              <a:rPr lang="fi-FI" noProof="0" dirty="0"/>
            </a:br>
            <a:r>
              <a:rPr lang="fi-FI" noProof="0" dirty="0"/>
              <a:t>kahdelle riville&gt;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10E90-2A5F-9B4F-8EE2-F87DB5FF5C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D221C1-DFD3-41AB-82B0-87A75CC57ED6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880F4-273A-0349-BB79-20B08C4911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D4D7-7A67-6340-BB9F-5E37098228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2E0A93A9-92B4-0D46-9BBC-3E91F4652724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78" y="2139923"/>
            <a:ext cx="9843782" cy="40259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&lt;Lisää kaavio napsauttamalla&gt;</a:t>
            </a:r>
          </a:p>
        </p:txBody>
      </p:sp>
    </p:spTree>
    <p:extLst>
      <p:ext uri="{BB962C8B-B14F-4D97-AF65-F5344CB8AC3E}">
        <p14:creationId xmlns:p14="http://schemas.microsoft.com/office/powerpoint/2010/main" val="4268908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74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viiv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BFE84D-6738-A347-B612-F243DE293E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219" y="0"/>
            <a:ext cx="47536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10E90-2A5F-9B4F-8EE2-F87DB5FF5C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04F30A-54BB-427C-A900-33CDE0D4CE03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880F4-273A-0349-BB79-20B08C4911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D4D7-7A67-6340-BB9F-5E37098228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FAC8EED-3B66-1B42-9D49-48896DC22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6"/>
            <a:ext cx="9843782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otsikko&gt;</a:t>
            </a:r>
            <a:endParaRPr lang="fi-FI" dirty="0"/>
          </a:p>
        </p:txBody>
      </p:sp>
      <p:sp>
        <p:nvSpPr>
          <p:cNvPr id="10" name="Chart Placeholder 8">
            <a:extLst>
              <a:ext uri="{FF2B5EF4-FFF2-40B4-BE49-F238E27FC236}">
                <a16:creationId xmlns:a16="http://schemas.microsoft.com/office/drawing/2014/main" id="{F328A8A9-9E4C-8147-835C-9E55351F1D4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78" y="1701800"/>
            <a:ext cx="9843782" cy="4464051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&lt;Lisää kaavio napsauttamalla&gt;</a:t>
            </a:r>
          </a:p>
        </p:txBody>
      </p:sp>
    </p:spTree>
    <p:extLst>
      <p:ext uri="{BB962C8B-B14F-4D97-AF65-F5344CB8AC3E}">
        <p14:creationId xmlns:p14="http://schemas.microsoft.com/office/powerpoint/2010/main" val="1097024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7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ei elementtiä 1 rivi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BBB79-1611-CD46-9712-72A2C535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1089-0226-403D-889F-5616F6C72AB7}" type="datetime1">
              <a:rPr lang="fi-FI" smtClean="0"/>
              <a:t>20.10.2022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55B77-4625-6845-BDB1-0288D80E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0BEF5-261C-9F43-9C78-7D03DEDE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B6A1BD-8207-2D44-A45A-D2B91F71E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7"/>
            <a:ext cx="9843782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otsikko&gt;</a:t>
            </a:r>
            <a:endParaRPr lang="fi-FI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278AEACD-71A2-2A41-867C-99C0587FC0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78" y="1701801"/>
            <a:ext cx="9843782" cy="446404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37621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74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2_sisältöpalstaa 2 riviä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7263FA-6B3D-48D8-A5EC-7F3356B0B9DC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451ADC-3BA1-FA45-A410-75230DEF1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185" y="365126"/>
            <a:ext cx="9847076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</a:t>
            </a:r>
            <a:br>
              <a:rPr lang="fi-FI" noProof="0" dirty="0"/>
            </a:br>
            <a:r>
              <a:rPr lang="fi-FI" noProof="0" dirty="0"/>
              <a:t>kahdelle riville&gt;</a:t>
            </a:r>
            <a:endParaRPr lang="fi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5DAC1-6750-6D4C-B407-2BAA1F94BE2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8712" y="2133600"/>
            <a:ext cx="4775454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95B9F7E-7414-E145-A9DE-987A1564B51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3624" y="2133600"/>
            <a:ext cx="4764635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74643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2_sisältöpalstaa 1 rivi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C7C703-3BF1-46C1-8397-3A6DE28BBF23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3DB15D82-F2D8-534F-9351-387404A1A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6"/>
            <a:ext cx="9843782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otsikko&gt;</a:t>
            </a:r>
            <a:endParaRPr lang="fi-FI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9FA7D81-E7A9-3845-93C4-96725698555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78" y="1701800"/>
            <a:ext cx="4772161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C5A8EB1-3CF4-0443-83C9-95FBCDEE1E6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06098" y="1701800"/>
            <a:ext cx="4772161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2315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31098" y="-1"/>
            <a:ext cx="2493145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 dirty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BBCBA-ADED-9D43-82E8-6A12B70A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fi-FI" noProof="0" dirty="0"/>
              <a:t>&lt;Lisää otsikko</a:t>
            </a:r>
            <a:br>
              <a:rPr lang="fi-FI" noProof="0" dirty="0"/>
            </a:br>
            <a:r>
              <a:rPr lang="fi-FI" noProof="0" dirty="0"/>
              <a:t>kahdelle riville&gt;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D3A9-0358-4E76-AFE8-0DB08F545C02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678D1-A173-6C46-AA64-03F41026F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29" b="1456"/>
          <a:stretch/>
        </p:blipFill>
        <p:spPr>
          <a:xfrm>
            <a:off x="10580479" y="-1"/>
            <a:ext cx="1613110" cy="6858001"/>
          </a:xfrm>
          <a:prstGeom prst="rect">
            <a:avLst/>
          </a:prstGeom>
        </p:spPr>
      </p:pic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73718DE-04D0-2543-B468-F97A6BDD8B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78" y="2133600"/>
            <a:ext cx="9843782" cy="4032251"/>
          </a:xfrm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2pPr>
            <a:lvl3pPr marL="1142971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Muokkaa tekstin perustyylejä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toinen taso</a:t>
            </a:r>
          </a:p>
          <a:p>
            <a:pPr marL="1142971" marR="0" lvl="2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kolmas taso</a:t>
            </a:r>
          </a:p>
          <a:p>
            <a:pPr marL="1600160" marR="0" lvl="3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neljäs taso</a:t>
            </a:r>
          </a:p>
          <a:p>
            <a:pPr marL="2057349" marR="0" lvl="4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83989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67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31098" y="-1"/>
            <a:ext cx="2493145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 dirty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26B8-D6F7-49A6-8499-2C833186A308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678D1-A173-6C46-AA64-03F41026F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29" b="1456"/>
          <a:stretch/>
        </p:blipFill>
        <p:spPr>
          <a:xfrm>
            <a:off x="10580479" y="-1"/>
            <a:ext cx="1613110" cy="68580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11D3265-B181-FF49-9159-C456EF500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6"/>
            <a:ext cx="9843782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otsikko&gt;</a:t>
            </a:r>
            <a:endParaRPr lang="fi-FI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33F5B55-A33A-534E-B852-406E31E7EE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78" y="1701800"/>
            <a:ext cx="9843782" cy="4464051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8533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677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2_sisältöpalsta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1DA9CB-6097-427B-A0E2-BABC19DD4895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451ADC-3BA1-FA45-A410-75230DEF1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185" y="365126"/>
            <a:ext cx="9847076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</a:t>
            </a:r>
            <a:br>
              <a:rPr lang="fi-FI" noProof="0" dirty="0"/>
            </a:br>
            <a:r>
              <a:rPr lang="fi-FI" noProof="0" dirty="0"/>
              <a:t>kahdelle riville&gt;</a:t>
            </a:r>
            <a:endParaRPr lang="fi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5DAC1-6750-6D4C-B407-2BAA1F94BE2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8712" y="2133600"/>
            <a:ext cx="4775454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95B9F7E-7414-E145-A9DE-987A1564B51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3624" y="2133600"/>
            <a:ext cx="4764635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B13049-D0B9-0445-8B16-5BB0FE3EA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29" b="1456"/>
          <a:stretch/>
        </p:blipFill>
        <p:spPr>
          <a:xfrm>
            <a:off x="10580479" y="-1"/>
            <a:ext cx="161311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5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2_sisältöpalsta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157680-B3D5-4586-B784-E3AA7B3033E8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B13049-D0B9-0445-8B16-5BB0FE3EA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29" b="1456"/>
          <a:stretch/>
        </p:blipFill>
        <p:spPr>
          <a:xfrm>
            <a:off x="10580479" y="-1"/>
            <a:ext cx="1613110" cy="6858001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DB15D82-F2D8-534F-9351-387404A1A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78" y="365126"/>
            <a:ext cx="9843782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otsikko&gt;</a:t>
            </a:r>
            <a:endParaRPr lang="fi-FI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9FA7D81-E7A9-3845-93C4-96725698555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78" y="1701800"/>
            <a:ext cx="4772161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C5A8EB1-3CF4-0443-83C9-95FBCDEE1E6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06098" y="1701800"/>
            <a:ext cx="4772161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063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vasemmall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8906C-FEED-5845-8A00-FDA383885A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473E1E-BA4C-4EB2-915A-7324A818AE44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2B0EA-8EA2-CF48-9F00-118760EF5E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431CC-1005-1546-8B67-999C1C0424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2E75C-AC2A-3240-9016-8287C2135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</a:t>
            </a:r>
            <a:br>
              <a:rPr lang="fi-FI" noProof="0" dirty="0"/>
            </a:br>
            <a:r>
              <a:rPr lang="fi-FI" noProof="0" dirty="0"/>
              <a:t>kahdelle riville&gt;</a:t>
            </a:r>
            <a:endParaRPr lang="fi-FI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8A58F7D-7358-F840-A60B-7F39C2D78F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477" y="2139923"/>
            <a:ext cx="5523103" cy="402592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kuva napsauttamalla&gt;</a:t>
            </a:r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FE74B0-59CA-9548-9F45-F11BAE84D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29" b="1456"/>
          <a:stretch/>
        </p:blipFill>
        <p:spPr>
          <a:xfrm>
            <a:off x="10580479" y="-1"/>
            <a:ext cx="1613110" cy="6858001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AAC20D3-57EE-7F45-9B3B-D6F49A7C07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794" y="2139923"/>
            <a:ext cx="4081465" cy="40259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9835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478" y="365127"/>
            <a:ext cx="9843782" cy="1335733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78" y="2133600"/>
            <a:ext cx="9843782" cy="4032251"/>
          </a:xfrm>
          <a:prstGeom prst="rect">
            <a:avLst/>
          </a:prstGeom>
        </p:spPr>
        <p:txBody>
          <a:bodyPr vert="horz" lIns="18288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52934" y="6362699"/>
            <a:ext cx="2936144" cy="13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A9B24DD-C4E4-4B1F-AF1C-3A22B5BF2D12}" type="datetime1">
              <a:rPr lang="fi-FI" smtClean="0"/>
              <a:t>20.10.2022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478" y="6362699"/>
            <a:ext cx="4318456" cy="139701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Rakennusteollisuus 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9078" y="6362699"/>
            <a:ext cx="2589181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6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99" r:id="rId2"/>
    <p:sldLayoutId id="2147483714" r:id="rId3"/>
    <p:sldLayoutId id="2147483698" r:id="rId4"/>
    <p:sldLayoutId id="2147483700" r:id="rId5"/>
    <p:sldLayoutId id="2147483779" r:id="rId6"/>
    <p:sldLayoutId id="2147483702" r:id="rId7"/>
    <p:sldLayoutId id="2147483780" r:id="rId8"/>
    <p:sldLayoutId id="2147483703" r:id="rId9"/>
    <p:sldLayoutId id="2147483782" r:id="rId10"/>
    <p:sldLayoutId id="2147483704" r:id="rId11"/>
    <p:sldLayoutId id="2147483783" r:id="rId12"/>
    <p:sldLayoutId id="2147483706" r:id="rId13"/>
    <p:sldLayoutId id="2147483784" r:id="rId14"/>
    <p:sldLayoutId id="2147483705" r:id="rId15"/>
    <p:sldLayoutId id="2147483785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710" r:id="rId29"/>
    <p:sldLayoutId id="2147483711" r:id="rId30"/>
    <p:sldLayoutId id="2147483802" r:id="rId31"/>
    <p:sldLayoutId id="2147483803" r:id="rId32"/>
    <p:sldLayoutId id="2147483712" r:id="rId33"/>
    <p:sldLayoutId id="2147483717" r:id="rId34"/>
    <p:sldLayoutId id="2147483713" r:id="rId35"/>
    <p:sldLayoutId id="2147483707" r:id="rId36"/>
    <p:sldLayoutId id="2147483788" r:id="rId37"/>
    <p:sldLayoutId id="2147483708" r:id="rId38"/>
    <p:sldLayoutId id="2147483787" r:id="rId39"/>
    <p:sldLayoutId id="2147483709" r:id="rId40"/>
    <p:sldLayoutId id="2147483786" r:id="rId41"/>
    <p:sldLayoutId id="2147483789" r:id="rId42"/>
    <p:sldLayoutId id="2147483804" r:id="rId43"/>
    <p:sldLayoutId id="2147483805" r:id="rId44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513" userDrawn="1">
          <p15:clr>
            <a:srgbClr val="F26B43"/>
          </p15:clr>
        </p15:guide>
        <p15:guide id="4" pos="6665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orient="horz" pos="225" userDrawn="1">
          <p15:clr>
            <a:srgbClr val="F26B43"/>
          </p15:clr>
        </p15:guide>
        <p15:guide id="7" orient="horz" pos="1072" userDrawn="1">
          <p15:clr>
            <a:srgbClr val="F26B43"/>
          </p15:clr>
        </p15:guide>
        <p15:guide id="8" orient="horz" pos="3884" userDrawn="1">
          <p15:clr>
            <a:srgbClr val="F26B43"/>
          </p15:clr>
        </p15:guide>
        <p15:guide id="9" orient="horz" pos="1344" userDrawn="1">
          <p15:clr>
            <a:srgbClr val="F26B43"/>
          </p15:clr>
        </p15:guide>
        <p15:guide id="10" orient="horz" pos="4004" userDrawn="1">
          <p15:clr>
            <a:srgbClr val="F26B43"/>
          </p15:clr>
        </p15:guide>
        <p15:guide id="11" orient="horz" pos="4096" userDrawn="1">
          <p15:clr>
            <a:srgbClr val="F26B43"/>
          </p15:clr>
        </p15:guide>
        <p15:guide id="12" pos="6412" userDrawn="1">
          <p15:clr>
            <a:srgbClr val="F26B43"/>
          </p15:clr>
        </p15:guide>
        <p15:guide id="13" pos="3690" userDrawn="1">
          <p15:clr>
            <a:srgbClr val="F26B43"/>
          </p15:clr>
        </p15:guide>
        <p15:guide id="14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Cm_G_DIowM?feature=oembed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8769-D590-264D-AF72-4A6DA4246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Turvallinen liikkuminen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BB45E-93F8-8F45-840C-4C23CF843C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/>
              <a:t>Turvallisuuskeskusteluaineisto 2022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737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3A44D2-C344-A3EC-9AC0-9EE64FFABB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CE2F6B-AF7A-39D4-40C9-63E75D00FA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7248F425-ECCE-5B18-30B6-9B2C1F724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Liukastumiset, kaatumiset ja kompastumiset ovat merkittävin yksittäinen tapaturmatyyppi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623CF34-9174-CB99-FD26-0C5C641747A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83890" y="2619606"/>
            <a:ext cx="3463268" cy="4032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Pohdittavaksi: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b="1" dirty="0"/>
              <a:t>Oletko loukannut itsesi liukastumisen tai kompastumisen yhteydessä?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b="1" dirty="0"/>
              <a:t>Mistä oman kokemuksesi mukaan liukastumiset ja kompastumiset aiheutuvat?</a:t>
            </a:r>
          </a:p>
        </p:txBody>
      </p:sp>
      <p:pic>
        <p:nvPicPr>
          <p:cNvPr id="2" name="Online-media 1" title="Liikkumisturvallisuus">
            <a:hlinkClick r:id="" action="ppaction://media"/>
            <a:extLst>
              <a:ext uri="{FF2B5EF4-FFF2-40B4-BE49-F238E27FC236}">
                <a16:creationId xmlns:a16="http://schemas.microsoft.com/office/drawing/2014/main" id="{21BF87D7-2FEA-F829-FAFC-5ADA630FCE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1185" y="2269354"/>
            <a:ext cx="5992252" cy="338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FFB52B8-2690-8344-BA1F-F299ABB53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/>
              <a:t>Faktaa liukastumisista, kaatumisista ja kompastumisista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28FC95A-6C63-7D48-A42D-9AA5799ED4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b="1" dirty="0"/>
              <a:t>Tyypillisin liikkumistapaturman seuraus on jalan tai käden venähdys, nyrjähdys tai murtuminen. Vakavimpia seurauksia aiheutuu tyypillisesti, kun samalla päähän kohdistuu isku.</a:t>
            </a:r>
          </a:p>
          <a:p>
            <a:pPr marL="0" indent="0">
              <a:buNone/>
            </a:pPr>
            <a:endParaRPr lang="fi-FI" sz="21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C45087D-C111-DF35-3AF4-99F0FB0216C9}"/>
              </a:ext>
            </a:extLst>
          </p:cNvPr>
          <p:cNvSpPr txBox="1"/>
          <p:nvPr/>
        </p:nvSpPr>
        <p:spPr>
          <a:xfrm>
            <a:off x="1058958" y="5846771"/>
            <a:ext cx="787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Poikkeamien luokittelu rakentamisen tapaturmissa v. 2016-2020</a:t>
            </a:r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93C08F20-2331-2F50-A532-F7027BAAA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821268"/>
              </p:ext>
            </p:extLst>
          </p:nvPr>
        </p:nvGraphicFramePr>
        <p:xfrm>
          <a:off x="-739820" y="2478464"/>
          <a:ext cx="11453812" cy="368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9CA59CF8-7A0F-5C1D-2BB9-0F15BB7B6F9E}"/>
              </a:ext>
            </a:extLst>
          </p:cNvPr>
          <p:cNvSpPr/>
          <p:nvPr/>
        </p:nvSpPr>
        <p:spPr>
          <a:xfrm>
            <a:off x="6897950" y="4368825"/>
            <a:ext cx="3906174" cy="35574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357EB300-6E37-7918-5DC1-2BA848290EF6}"/>
              </a:ext>
            </a:extLst>
          </p:cNvPr>
          <p:cNvSpPr/>
          <p:nvPr/>
        </p:nvSpPr>
        <p:spPr>
          <a:xfrm>
            <a:off x="6897950" y="4797256"/>
            <a:ext cx="3906174" cy="35894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2F5649EC-1C96-C1A6-8FF9-09164E83F56E}"/>
              </a:ext>
            </a:extLst>
          </p:cNvPr>
          <p:cNvSpPr/>
          <p:nvPr/>
        </p:nvSpPr>
        <p:spPr>
          <a:xfrm>
            <a:off x="5690586" y="2320908"/>
            <a:ext cx="5211192" cy="73300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000" b="1" dirty="0">
                <a:solidFill>
                  <a:schemeClr val="tx1"/>
                </a:solidFill>
              </a:rPr>
              <a:t>Liikkumiseen keskeisesti liittyvät poikkeamatyypit</a:t>
            </a:r>
          </a:p>
        </p:txBody>
      </p:sp>
      <p:cxnSp>
        <p:nvCxnSpPr>
          <p:cNvPr id="23" name="Yhdistin: Kaareva 22">
            <a:extLst>
              <a:ext uri="{FF2B5EF4-FFF2-40B4-BE49-F238E27FC236}">
                <a16:creationId xmlns:a16="http://schemas.microsoft.com/office/drawing/2014/main" id="{CA67DCBD-12B3-8C9D-AC1D-B6DCB4ED76FB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>
            <a:off x="6303146" y="3120208"/>
            <a:ext cx="594804" cy="1856521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Yhdistin: Kaareva 25">
            <a:extLst>
              <a:ext uri="{FF2B5EF4-FFF2-40B4-BE49-F238E27FC236}">
                <a16:creationId xmlns:a16="http://schemas.microsoft.com/office/drawing/2014/main" id="{199F3973-A62E-0B4F-4381-0E3B8F0E816C}"/>
              </a:ext>
            </a:extLst>
          </p:cNvPr>
          <p:cNvCxnSpPr>
            <a:cxnSpLocks/>
          </p:cNvCxnSpPr>
          <p:nvPr/>
        </p:nvCxnSpPr>
        <p:spPr>
          <a:xfrm flipH="1" flipV="1">
            <a:off x="10178259" y="3120208"/>
            <a:ext cx="625865" cy="1426493"/>
          </a:xfrm>
          <a:prstGeom prst="curvedConnector4">
            <a:avLst>
              <a:gd name="adj1" fmla="val -36525"/>
              <a:gd name="adj2" fmla="val 56235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EA6B771E-36C4-7559-087E-6DA7BDE6257D}"/>
              </a:ext>
            </a:extLst>
          </p:cNvPr>
          <p:cNvSpPr/>
          <p:nvPr/>
        </p:nvSpPr>
        <p:spPr>
          <a:xfrm>
            <a:off x="783086" y="4112616"/>
            <a:ext cx="693815" cy="59263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0B0F6297-E4AA-B55F-C473-AFDB14772456}"/>
              </a:ext>
            </a:extLst>
          </p:cNvPr>
          <p:cNvSpPr/>
          <p:nvPr/>
        </p:nvSpPr>
        <p:spPr>
          <a:xfrm>
            <a:off x="1580378" y="2917479"/>
            <a:ext cx="693815" cy="59263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689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8FA45-AEFA-534B-99F7-6FE14C88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Askelmerkit turvalliseen liikkumiseen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D6160FB-0F78-FF43-B57C-8F981FA05F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8712" y="2133601"/>
            <a:ext cx="4775454" cy="3570514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!"/>
            </a:pPr>
            <a:r>
              <a:rPr lang="fi-FI" b="1" dirty="0"/>
              <a:t>Rakennustyömaan aluesuunnittelu on keskiössä kun tarkastellaan turvallista liikkumista.</a:t>
            </a:r>
          </a:p>
          <a:p>
            <a:pPr>
              <a:buFont typeface="Calibri" panose="020F0502020204030204" pitchFamily="34" charset="0"/>
              <a:buChar char="!"/>
            </a:pPr>
            <a:r>
              <a:rPr lang="fi-FI" b="1" dirty="0"/>
              <a:t>Kulkureitit niin ajoneuvoille, kuin jalankululle on suunniteltava ennalta osana työmaan liikennejärjestelyitä ja  aluesuunnittelua.</a:t>
            </a:r>
          </a:p>
          <a:p>
            <a:pPr>
              <a:buFont typeface="Calibri" panose="020F0502020204030204" pitchFamily="34" charset="0"/>
              <a:buChar char="!"/>
            </a:pPr>
            <a:r>
              <a:rPr lang="fi-FI" b="1" dirty="0"/>
              <a:t>Aluesuunnittelu ja jalankulun erottaminen muusta liikenteestä on ensimmäinen edellytys turvalliselle liikkumiselle.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97FBFD-14C8-FB4C-A7BA-324BB35E7E4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413623" y="4026041"/>
            <a:ext cx="4764635" cy="1678074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Ongelmia on tiedossa, kun:</a:t>
            </a:r>
          </a:p>
          <a:p>
            <a:pPr lvl="1"/>
            <a:r>
              <a:rPr lang="fi-FI" b="1" dirty="0"/>
              <a:t>Jalankulkua ei ole erotettu ajoneuvoliikenteestä</a:t>
            </a:r>
          </a:p>
          <a:p>
            <a:pPr lvl="1"/>
            <a:r>
              <a:rPr lang="fi-FI" b="1" dirty="0"/>
              <a:t>Työmaan kulkureittien annetaan syntyä ”itsestään”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5402175A-4E4A-ED7E-5F5E-19DEE30BBB84}"/>
              </a:ext>
            </a:extLst>
          </p:cNvPr>
          <p:cNvSpPr txBox="1">
            <a:spLocks/>
          </p:cNvSpPr>
          <p:nvPr/>
        </p:nvSpPr>
        <p:spPr>
          <a:xfrm>
            <a:off x="5413623" y="2133600"/>
            <a:ext cx="4764635" cy="1502229"/>
          </a:xfrm>
          <a:prstGeom prst="rect">
            <a:avLst/>
          </a:prstGeom>
          <a:noFill/>
          <a:ln>
            <a:noFill/>
          </a:ln>
        </p:spPr>
        <p:txBody>
          <a:bodyPr vert="horz" lIns="18288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!"/>
            </a:pPr>
            <a:r>
              <a:rPr lang="fi-FI" b="1" dirty="0"/>
              <a:t>Valaistus ja sähköistys ylipäänsä ovat myös aluesuunnittelussa huomioitavia asioita, jotta varmistetaan näkeminen ja näkyminen työmaalla liikuttaessa. </a:t>
            </a:r>
          </a:p>
        </p:txBody>
      </p:sp>
    </p:spTree>
    <p:extLst>
      <p:ext uri="{BB962C8B-B14F-4D97-AF65-F5344CB8AC3E}">
        <p14:creationId xmlns:p14="http://schemas.microsoft.com/office/powerpoint/2010/main" val="97730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/>
              <a:t>Rakennusteollisuus RT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noProof="0" smtClean="0"/>
              <a:pPr/>
              <a:t>5</a:t>
            </a:fld>
            <a:endParaRPr lang="fi-FI" noProof="0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D5C1BCD-B190-C848-A609-370597A4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Jatkuva kunnossapito on onnistumisen edellytys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01CE2E8-CC17-8647-9D2C-B9348958E26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8712" y="2133600"/>
            <a:ext cx="4775454" cy="3842657"/>
          </a:xfrm>
          <a:noFill/>
          <a:ln>
            <a:noFill/>
          </a:ln>
        </p:spPr>
        <p:txBody>
          <a:bodyPr>
            <a:normAutofit fontScale="92500"/>
          </a:bodyPr>
          <a:lstStyle/>
          <a:p>
            <a:pPr>
              <a:buFont typeface="Calibri" panose="020F0502020204030204" pitchFamily="34" charset="0"/>
              <a:buChar char="!"/>
            </a:pPr>
            <a:r>
              <a:rPr lang="fi-FI" b="1" dirty="0"/>
              <a:t>Aluesuunnittelu ja kulkureittien rajaaminen on edellytys onnistumiselle</a:t>
            </a:r>
          </a:p>
          <a:p>
            <a:pPr>
              <a:buFont typeface="Calibri" panose="020F0502020204030204" pitchFamily="34" charset="0"/>
              <a:buChar char="!"/>
            </a:pPr>
            <a:r>
              <a:rPr lang="fi-FI" b="1" dirty="0"/>
              <a:t>Rajatut kulkureitit tarvitsevat jatkuvaa seurantaa ja kunnossapitoa.</a:t>
            </a:r>
          </a:p>
          <a:p>
            <a:pPr>
              <a:buFont typeface="Calibri" panose="020F0502020204030204" pitchFamily="34" charset="0"/>
              <a:buChar char="!"/>
            </a:pPr>
            <a:r>
              <a:rPr lang="fi-FI" b="1" dirty="0"/>
              <a:t>Kunnossapitovastuut on syytä määritellä ajoissa ja luonnollisesti seurata niiden toteutumista käytännössä esim.</a:t>
            </a:r>
          </a:p>
          <a:p>
            <a:pPr lvl="1">
              <a:buFont typeface="Calibri" panose="020F0502020204030204" pitchFamily="34" charset="0"/>
              <a:buChar char="!"/>
            </a:pPr>
            <a:r>
              <a:rPr lang="fi-FI" b="1" dirty="0"/>
              <a:t>Milloin kulkuteitä tasataan?</a:t>
            </a:r>
          </a:p>
          <a:p>
            <a:pPr lvl="1">
              <a:buFont typeface="Calibri" panose="020F0502020204030204" pitchFamily="34" charset="0"/>
              <a:buChar char="!"/>
            </a:pPr>
            <a:r>
              <a:rPr lang="fi-FI" b="1" dirty="0"/>
              <a:t>Kuinka rajaamiset pysyvät paikoillaan?</a:t>
            </a:r>
          </a:p>
          <a:p>
            <a:pPr lvl="1">
              <a:buFont typeface="Calibri" panose="020F0502020204030204" pitchFamily="34" charset="0"/>
              <a:buChar char="!"/>
            </a:pPr>
            <a:r>
              <a:rPr lang="fi-FI" b="1" dirty="0"/>
              <a:t>Liukkaudenhallinta ja lumityöt on sovittava ennalta, ei sitten kun lumi on jo työmaalla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23810A3-8CCF-974D-96D0-BA5CEC05A86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413624" y="2133600"/>
            <a:ext cx="4764635" cy="1926771"/>
          </a:xfrm>
          <a:noFill/>
          <a:ln>
            <a:noFill/>
          </a:ln>
        </p:spPr>
        <p:txBody>
          <a:bodyPr/>
          <a:lstStyle/>
          <a:p>
            <a:r>
              <a:rPr lang="fi-FI" b="1" dirty="0"/>
              <a:t>Ongelmia on tiedossa, kun:</a:t>
            </a:r>
          </a:p>
          <a:p>
            <a:pPr lvl="1"/>
            <a:r>
              <a:rPr lang="fi-FI" b="1" dirty="0"/>
              <a:t>Kulkureittien tilaa ei seurata jatkuvasti</a:t>
            </a:r>
          </a:p>
          <a:p>
            <a:pPr lvl="1"/>
            <a:r>
              <a:rPr lang="fi-FI" b="1" dirty="0"/>
              <a:t>Kunnossapitovastuut ja -tehtävät ovat sopimatta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304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465075D-C9EB-A847-2385-B026E41E3F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CE28922-4A16-6B84-2413-C63929FD2D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F9149500-AEBA-7812-A392-E4A109E6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Jokaiselle on osansa myös liikkumisen turvallisuudessa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2E306E8-FBCB-4F79-AEC1-48FC75D2232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8712" y="2133600"/>
            <a:ext cx="7478906" cy="4032251"/>
          </a:xfrm>
        </p:spPr>
        <p:txBody>
          <a:bodyPr>
            <a:normAutofit fontScale="92500" lnSpcReduction="10000"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Havainnoi ja ilmoita puutteista</a:t>
            </a:r>
          </a:p>
          <a:p>
            <a:r>
              <a:rPr lang="fi-FI" sz="2800" b="1" dirty="0">
                <a:solidFill>
                  <a:schemeClr val="bg1"/>
                </a:solidFill>
              </a:rPr>
              <a:t>Pidä kiinni kaiteesta portaissa ja koneisiin kuljettaessa</a:t>
            </a:r>
          </a:p>
          <a:p>
            <a:r>
              <a:rPr lang="fi-FI" sz="2800" b="1" dirty="0">
                <a:solidFill>
                  <a:schemeClr val="bg1"/>
                </a:solidFill>
              </a:rPr>
              <a:t>Korjaa jos voit</a:t>
            </a:r>
          </a:p>
          <a:p>
            <a:pPr lvl="1"/>
            <a:r>
              <a:rPr lang="fi-FI" sz="2400" b="1" dirty="0">
                <a:solidFill>
                  <a:schemeClr val="bg1"/>
                </a:solidFill>
              </a:rPr>
              <a:t>Hiekoita</a:t>
            </a:r>
          </a:p>
          <a:p>
            <a:pPr lvl="1"/>
            <a:r>
              <a:rPr lang="fi-FI" sz="2400" b="1" dirty="0">
                <a:solidFill>
                  <a:schemeClr val="bg1"/>
                </a:solidFill>
              </a:rPr>
              <a:t>Aseta kulkureittiä rajaavat aidat tms. paikoilleen</a:t>
            </a:r>
          </a:p>
          <a:p>
            <a:r>
              <a:rPr lang="fi-FI" sz="2800" b="1" dirty="0">
                <a:solidFill>
                  <a:schemeClr val="bg1"/>
                </a:solidFill>
              </a:rPr>
              <a:t>Varaa aikaa liikkumiseen ja KESKITY!</a:t>
            </a:r>
          </a:p>
          <a:p>
            <a:r>
              <a:rPr lang="fi-FI" sz="2800" b="1" dirty="0">
                <a:solidFill>
                  <a:schemeClr val="bg1"/>
                </a:solidFill>
              </a:rPr>
              <a:t>Kunnolliset, säänmukaiset turvajalkineet</a:t>
            </a:r>
          </a:p>
          <a:p>
            <a:pPr lvl="1"/>
            <a:r>
              <a:rPr lang="fi-FI" sz="2400" b="1" dirty="0">
                <a:solidFill>
                  <a:schemeClr val="bg1"/>
                </a:solidFill>
              </a:rPr>
              <a:t>MYÖS TYÖMATKOILLA!</a:t>
            </a:r>
          </a:p>
          <a:p>
            <a:r>
              <a:rPr lang="fi-FI" sz="2800" b="1" dirty="0">
                <a:solidFill>
                  <a:schemeClr val="bg1"/>
                </a:solidFill>
              </a:rPr>
              <a:t>Käytä oikeita kulkureittejä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813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BB0E21A-0565-3FE0-7D1C-ECDBD5DF5B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1896D42-69EE-8C32-A0A0-D73B2FF720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907E2985-E1D8-934C-F101-DF475327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Keskusteltavaksi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EFC16B6-2B5B-D20A-B61E-39CD9944C9B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8712" y="1701800"/>
            <a:ext cx="9630236" cy="4464052"/>
          </a:xfrm>
        </p:spPr>
        <p:txBody>
          <a:bodyPr/>
          <a:lstStyle/>
          <a:p>
            <a:r>
              <a:rPr lang="fi-FI" sz="2400" b="1" dirty="0">
                <a:solidFill>
                  <a:schemeClr val="bg1"/>
                </a:solidFill>
              </a:rPr>
              <a:t>Miten oman kokemuksesi mukaan työmaan/työmaiden kulkureitit on suunniteltu ja merkitty? Entä kuinka niiden kunnossapito liukkauden säiden tai talvikelien aikaan on hoidettu?</a:t>
            </a:r>
          </a:p>
          <a:p>
            <a:pPr lvl="1"/>
            <a:r>
              <a:rPr lang="fi-FI" sz="2400" b="1" dirty="0">
                <a:solidFill>
                  <a:schemeClr val="bg1"/>
                </a:solidFill>
              </a:rPr>
              <a:t>Onko tässä menty huonompaan vai parempaan suuntaan?</a:t>
            </a:r>
          </a:p>
          <a:p>
            <a:endParaRPr lang="fi-FI" sz="2400" b="1" dirty="0">
              <a:solidFill>
                <a:schemeClr val="bg1"/>
              </a:solidFill>
            </a:endParaRPr>
          </a:p>
          <a:p>
            <a:r>
              <a:rPr lang="fi-FI" sz="2400" b="1" dirty="0">
                <a:solidFill>
                  <a:schemeClr val="bg1"/>
                </a:solidFill>
              </a:rPr>
              <a:t>Miten voit huolehtia omasta liikkumisturvallisuudestasi kenties jo edellä olleilla dioilla mainittujen asioiden lisäksi?</a:t>
            </a:r>
          </a:p>
          <a:p>
            <a:endParaRPr lang="fi-FI" sz="2400" b="1" dirty="0">
              <a:solidFill>
                <a:schemeClr val="bg1"/>
              </a:solidFill>
            </a:endParaRPr>
          </a:p>
          <a:p>
            <a:r>
              <a:rPr lang="fi-FI" sz="2400" b="1" dirty="0">
                <a:solidFill>
                  <a:schemeClr val="bg1"/>
                </a:solidFill>
              </a:rPr>
              <a:t>Oletko kiinnittänyt huomiota turvalliseen liikkumisen työmatkoillasi? Käytätkö heijastinta, varaatko aikaa olosuhteiden mukaisesti, kuuluvatko nastat vain auton talvirenkaisiin?</a:t>
            </a:r>
          </a:p>
        </p:txBody>
      </p:sp>
    </p:spTree>
    <p:extLst>
      <p:ext uri="{BB962C8B-B14F-4D97-AF65-F5344CB8AC3E}">
        <p14:creationId xmlns:p14="http://schemas.microsoft.com/office/powerpoint/2010/main" val="333080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Yhdessä yhteiskuntaa rakentaen</a:t>
            </a:r>
          </a:p>
        </p:txBody>
      </p:sp>
    </p:spTree>
    <p:extLst>
      <p:ext uri="{BB962C8B-B14F-4D97-AF65-F5344CB8AC3E}">
        <p14:creationId xmlns:p14="http://schemas.microsoft.com/office/powerpoint/2010/main" val="759236163"/>
      </p:ext>
    </p:extLst>
  </p:cSld>
  <p:clrMapOvr>
    <a:masterClrMapping/>
  </p:clrMapOvr>
</p:sld>
</file>

<file path=ppt/theme/theme1.xml><?xml version="1.0" encoding="utf-8"?>
<a:theme xmlns:a="http://schemas.openxmlformats.org/drawingml/2006/main" name="RT_Excel_PP">
  <a:themeElements>
    <a:clrScheme name="RT_VÄRIT">
      <a:dk1>
        <a:srgbClr val="000000"/>
      </a:dk1>
      <a:lt1>
        <a:srgbClr val="FFFFFF"/>
      </a:lt1>
      <a:dk2>
        <a:srgbClr val="002565"/>
      </a:dk2>
      <a:lt2>
        <a:srgbClr val="51C6E2"/>
      </a:lt2>
      <a:accent1>
        <a:srgbClr val="68B5CA"/>
      </a:accent1>
      <a:accent2>
        <a:srgbClr val="002565"/>
      </a:accent2>
      <a:accent3>
        <a:srgbClr val="FFED00"/>
      </a:accent3>
      <a:accent4>
        <a:srgbClr val="EB690B"/>
      </a:accent4>
      <a:accent5>
        <a:srgbClr val="9FB400"/>
      </a:accent5>
      <a:accent6>
        <a:srgbClr val="5E8500"/>
      </a:accent6>
      <a:hlink>
        <a:srgbClr val="0F4BB4"/>
      </a:hlink>
      <a:folHlink>
        <a:srgbClr val="002565"/>
      </a:folHlink>
    </a:clrScheme>
    <a:fontScheme name="R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EBF8CC04-C471-D144-9622-CF6F49C3A300}" vid="{7298FFE6-3861-614B-8752-BDB628E233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8fe733-4d2a-483b-a4ac-ab60ace2dc33">
      <Terms xmlns="http://schemas.microsoft.com/office/infopath/2007/PartnerControls"/>
    </lcf76f155ced4ddcb4097134ff3c332f>
    <TaxCatchAll xmlns="15f95998-78d9-46dc-96be-72bdcb561a7c" xsi:nil="true"/>
    <SharedWithUsers xmlns="15f95998-78d9-46dc-96be-72bdcb561a7c">
      <UserInfo>
        <DisplayName>Ahlberg Tommi</DisplayName>
        <AccountId>14</AccountId>
        <AccountType/>
      </UserInfo>
      <UserInfo>
        <DisplayName>Kaskiala Kati</DisplayName>
        <AccountId>25</AccountId>
        <AccountType/>
      </UserInfo>
      <UserInfo>
        <DisplayName>Litmanen Henri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9F9A92EB443BA44B68AA08CAD5A071F" ma:contentTypeVersion="14" ma:contentTypeDescription="Luo uusi asiakirja." ma:contentTypeScope="" ma:versionID="820a438acea017731767ec07b57791a8">
  <xsd:schema xmlns:xsd="http://www.w3.org/2001/XMLSchema" xmlns:xs="http://www.w3.org/2001/XMLSchema" xmlns:p="http://schemas.microsoft.com/office/2006/metadata/properties" xmlns:ns2="738fe733-4d2a-483b-a4ac-ab60ace2dc33" xmlns:ns3="15f95998-78d9-46dc-96be-72bdcb561a7c" targetNamespace="http://schemas.microsoft.com/office/2006/metadata/properties" ma:root="true" ma:fieldsID="e1d60977c9942cc3fbb3577b5de64006" ns2:_="" ns3:_="">
    <xsd:import namespace="738fe733-4d2a-483b-a4ac-ab60ace2dc33"/>
    <xsd:import namespace="15f95998-78d9-46dc-96be-72bdcb561a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fe733-4d2a-483b-a4ac-ab60ace2d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95998-78d9-46dc-96be-72bdcb561a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8bd771f6-d12b-43ca-a4bb-3050d30f3141}" ma:internalName="TaxCatchAll" ma:showField="CatchAllData" ma:web="15f95998-78d9-46dc-96be-72bdcb561a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610CAC-BD98-439A-8210-7A76A85F86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B08E2C-C084-40F5-A086-C378FD59D7ED}">
  <ds:schemaRefs>
    <ds:schemaRef ds:uri="http://schemas.microsoft.com/office/2006/metadata/properties"/>
    <ds:schemaRef ds:uri="http://schemas.microsoft.com/office/infopath/2007/PartnerControls"/>
    <ds:schemaRef ds:uri="738fe733-4d2a-483b-a4ac-ab60ace2dc33"/>
    <ds:schemaRef ds:uri="15f95998-78d9-46dc-96be-72bdcb561a7c"/>
  </ds:schemaRefs>
</ds:datastoreItem>
</file>

<file path=customXml/itemProps3.xml><?xml version="1.0" encoding="utf-8"?>
<ds:datastoreItem xmlns:ds="http://schemas.openxmlformats.org/officeDocument/2006/customXml" ds:itemID="{EA4B1618-8E1B-4042-998F-DD973E1402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8fe733-4d2a-483b-a4ac-ab60ace2dc33"/>
    <ds:schemaRef ds:uri="15f95998-78d9-46dc-96be-72bdcb561a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RT_Esityspohja_FI_wide_2019</Template>
  <TotalTime>292</TotalTime>
  <Words>356</Words>
  <Application>Microsoft Office PowerPoint</Application>
  <PresentationFormat>Mukautettu</PresentationFormat>
  <Paragraphs>59</Paragraphs>
  <Slides>8</Slides>
  <Notes>1</Notes>
  <HiddenSlides>0</HiddenSlides>
  <MMClips>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RT_Excel_PP</vt:lpstr>
      <vt:lpstr>Turvallinen liikkuminen</vt:lpstr>
      <vt:lpstr>Liukastumiset, kaatumiset ja kompastumiset ovat merkittävin yksittäinen tapaturmatyyppi</vt:lpstr>
      <vt:lpstr>Faktaa liukastumisista, kaatumisista ja kompastumisista </vt:lpstr>
      <vt:lpstr>Askelmerkit turvalliseen liikkumiseen</vt:lpstr>
      <vt:lpstr>Jatkuva kunnossapito on onnistumisen edellytys</vt:lpstr>
      <vt:lpstr>Jokaiselle on osansa myös liikkumisen turvallisuudessa</vt:lpstr>
      <vt:lpstr>Keskusteltavaksi</vt:lpstr>
      <vt:lpstr>Yhdessä yhteiskuntaa rakentaen</vt:lpstr>
    </vt:vector>
  </TitlesOfParts>
  <Manager>RT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Henri Litmanen</dc:creator>
  <cp:keywords>RT</cp:keywords>
  <cp:lastModifiedBy>Ahlberg Tommi</cp:lastModifiedBy>
  <cp:revision>2</cp:revision>
  <dcterms:created xsi:type="dcterms:W3CDTF">2022-09-02T05:42:56Z</dcterms:created>
  <dcterms:modified xsi:type="dcterms:W3CDTF">2022-10-20T13:23:09Z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0x01010059F9A92EB443BA44B68AA08CAD5A071F</vt:lpwstr>
  </property>
  <property fmtid="{D5CDD505-2E9C-101B-9397-08002B2CF9AE}" pid="3" name="MediaServiceImageTags">
    <vt:lpwstr/>
  </property>
</Properties>
</file>